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10" r:id="rId2"/>
  </p:sldMasterIdLst>
  <p:notesMasterIdLst>
    <p:notesMasterId r:id="rId27"/>
  </p:notesMasterIdLst>
  <p:handoutMasterIdLst>
    <p:handoutMasterId r:id="rId28"/>
  </p:handoutMasterIdLst>
  <p:sldIdLst>
    <p:sldId id="424" r:id="rId3"/>
    <p:sldId id="426" r:id="rId4"/>
    <p:sldId id="423" r:id="rId5"/>
    <p:sldId id="403" r:id="rId6"/>
    <p:sldId id="404" r:id="rId7"/>
    <p:sldId id="405" r:id="rId8"/>
    <p:sldId id="406" r:id="rId9"/>
    <p:sldId id="407" r:id="rId10"/>
    <p:sldId id="408" r:id="rId11"/>
    <p:sldId id="409" r:id="rId12"/>
    <p:sldId id="410" r:id="rId13"/>
    <p:sldId id="425" r:id="rId14"/>
    <p:sldId id="411" r:id="rId15"/>
    <p:sldId id="427" r:id="rId16"/>
    <p:sldId id="413" r:id="rId17"/>
    <p:sldId id="414" r:id="rId18"/>
    <p:sldId id="415" r:id="rId19"/>
    <p:sldId id="428" r:id="rId20"/>
    <p:sldId id="429" r:id="rId21"/>
    <p:sldId id="430" r:id="rId22"/>
    <p:sldId id="431" r:id="rId23"/>
    <p:sldId id="420" r:id="rId24"/>
    <p:sldId id="433" r:id="rId25"/>
    <p:sldId id="432" r:id="rId26"/>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6">
          <p15:clr>
            <a:srgbClr val="A4A3A4"/>
          </p15:clr>
        </p15:guide>
        <p15:guide id="2" orient="horz" pos="3908">
          <p15:clr>
            <a:srgbClr val="A4A3A4"/>
          </p15:clr>
        </p15:guide>
        <p15:guide id="3" orient="horz" pos="3566">
          <p15:clr>
            <a:srgbClr val="A4A3A4"/>
          </p15:clr>
        </p15:guide>
        <p15:guide id="4" orient="horz" pos="1341">
          <p15:clr>
            <a:srgbClr val="A4A3A4"/>
          </p15:clr>
        </p15:guide>
        <p15:guide id="5" orient="horz" pos="443">
          <p15:clr>
            <a:srgbClr val="A4A3A4"/>
          </p15:clr>
        </p15:guide>
        <p15:guide id="6" pos="511">
          <p15:clr>
            <a:srgbClr val="A4A3A4"/>
          </p15:clr>
        </p15:guide>
        <p15:guide id="7" pos="4889">
          <p15:clr>
            <a:srgbClr val="A4A3A4"/>
          </p15:clr>
        </p15:guide>
        <p15:guide id="8" pos="2143">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kkilä, Nina" initials="NN" lastIdx="7" clrIdx="0">
    <p:extLst>
      <p:ext uri="{19B8F6BF-5375-455C-9EA6-DF929625EA0E}">
        <p15:presenceInfo xmlns:p15="http://schemas.microsoft.com/office/powerpoint/2012/main" userId="S-1-5-21-2075942658-1792417684-393963531-33371" providerId="AD"/>
      </p:ext>
    </p:extLst>
  </p:cmAuthor>
  <p:cmAuthor id="2" name="Malmros, Åsa" initials="MÅ" lastIdx="15" clrIdx="1">
    <p:extLst>
      <p:ext uri="{19B8F6BF-5375-455C-9EA6-DF929625EA0E}">
        <p15:presenceInfo xmlns:p15="http://schemas.microsoft.com/office/powerpoint/2012/main" userId="S-1-5-21-2075942658-1792417684-393963531-216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8B00"/>
    <a:srgbClr val="1036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llanmörkt format 3 - Dekorfär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72865" autoAdjust="0"/>
  </p:normalViewPr>
  <p:slideViewPr>
    <p:cSldViewPr snapToGrid="0" showGuides="1">
      <p:cViewPr varScale="1">
        <p:scale>
          <a:sx n="63" d="100"/>
          <a:sy n="63" d="100"/>
        </p:scale>
        <p:origin x="1963" y="125"/>
      </p:cViewPr>
      <p:guideLst>
        <p:guide orient="horz" pos="1256"/>
        <p:guide orient="horz" pos="3908"/>
        <p:guide orient="horz" pos="3566"/>
        <p:guide orient="horz" pos="1341"/>
        <p:guide orient="horz" pos="443"/>
        <p:guide pos="511"/>
        <p:guide pos="4889"/>
        <p:guide pos="2143"/>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3" d="100"/>
          <a:sy n="93" d="100"/>
        </p:scale>
        <p:origin x="-3732" y="-10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3966" cy="497126"/>
          </a:xfrm>
          <a:prstGeom prst="rect">
            <a:avLst/>
          </a:prstGeom>
        </p:spPr>
        <p:txBody>
          <a:bodyPr vert="horz" lIns="91531" tIns="45766" rIns="91531" bIns="45766" rtlCol="0"/>
          <a:lstStyle>
            <a:lvl1pPr algn="l">
              <a:defRPr sz="1200"/>
            </a:lvl1pPr>
          </a:lstStyle>
          <a:p>
            <a:endParaRPr lang="sv-SE"/>
          </a:p>
        </p:txBody>
      </p:sp>
      <p:sp>
        <p:nvSpPr>
          <p:cNvPr id="3" name="Platshållare för datum 2"/>
          <p:cNvSpPr>
            <a:spLocks noGrp="1"/>
          </p:cNvSpPr>
          <p:nvPr>
            <p:ph type="dt" sz="quarter" idx="1"/>
          </p:nvPr>
        </p:nvSpPr>
        <p:spPr>
          <a:xfrm>
            <a:off x="3848945" y="0"/>
            <a:ext cx="2943966" cy="497126"/>
          </a:xfrm>
          <a:prstGeom prst="rect">
            <a:avLst/>
          </a:prstGeom>
        </p:spPr>
        <p:txBody>
          <a:bodyPr vert="horz" lIns="91531" tIns="45766" rIns="91531" bIns="45766" rtlCol="0"/>
          <a:lstStyle>
            <a:lvl1pPr algn="r">
              <a:defRPr sz="1200"/>
            </a:lvl1pPr>
          </a:lstStyle>
          <a:p>
            <a:fld id="{2626941D-6ED6-4480-B48D-D720ADA45BFB}" type="datetimeFigureOut">
              <a:rPr lang="sv-SE" smtClean="0"/>
              <a:t>2023-12-18</a:t>
            </a:fld>
            <a:endParaRPr lang="sv-SE"/>
          </a:p>
        </p:txBody>
      </p:sp>
      <p:sp>
        <p:nvSpPr>
          <p:cNvPr id="4" name="Platshållare för sidfot 3"/>
          <p:cNvSpPr>
            <a:spLocks noGrp="1"/>
          </p:cNvSpPr>
          <p:nvPr>
            <p:ph type="ftr" sz="quarter" idx="2"/>
          </p:nvPr>
        </p:nvSpPr>
        <p:spPr>
          <a:xfrm>
            <a:off x="0" y="9432687"/>
            <a:ext cx="2943966" cy="497125"/>
          </a:xfrm>
          <a:prstGeom prst="rect">
            <a:avLst/>
          </a:prstGeom>
        </p:spPr>
        <p:txBody>
          <a:bodyPr vert="horz" lIns="91531" tIns="45766" rIns="91531" bIns="45766"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945" y="9432687"/>
            <a:ext cx="2943966" cy="497125"/>
          </a:xfrm>
          <a:prstGeom prst="rect">
            <a:avLst/>
          </a:prstGeom>
        </p:spPr>
        <p:txBody>
          <a:bodyPr vert="horz" lIns="91531" tIns="45766" rIns="91531" bIns="45766" rtlCol="0" anchor="b"/>
          <a:lstStyle>
            <a:lvl1pPr algn="r">
              <a:defRPr sz="1200"/>
            </a:lvl1pPr>
          </a:lstStyle>
          <a:p>
            <a:fld id="{4BCD1ED4-416D-4DD7-8370-109B0FEA21A2}" type="slidenum">
              <a:rPr lang="sv-SE" smtClean="0"/>
              <a:t>‹#›</a:t>
            </a:fld>
            <a:endParaRPr lang="sv-SE"/>
          </a:p>
        </p:txBody>
      </p:sp>
    </p:spTree>
    <p:extLst>
      <p:ext uri="{BB962C8B-B14F-4D97-AF65-F5344CB8AC3E}">
        <p14:creationId xmlns:p14="http://schemas.microsoft.com/office/powerpoint/2010/main" val="2197464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44283" cy="496570"/>
          </a:xfrm>
          <a:prstGeom prst="rect">
            <a:avLst/>
          </a:prstGeom>
        </p:spPr>
        <p:txBody>
          <a:bodyPr vert="horz" lIns="95565" tIns="47784" rIns="95565" bIns="47784" rtlCol="0"/>
          <a:lstStyle>
            <a:lvl1pPr algn="l">
              <a:defRPr sz="1200"/>
            </a:lvl1pPr>
          </a:lstStyle>
          <a:p>
            <a:endParaRPr lang="sv-SE"/>
          </a:p>
        </p:txBody>
      </p:sp>
      <p:sp>
        <p:nvSpPr>
          <p:cNvPr id="3" name="Platshållare för datum 2"/>
          <p:cNvSpPr>
            <a:spLocks noGrp="1"/>
          </p:cNvSpPr>
          <p:nvPr>
            <p:ph type="dt" idx="1"/>
          </p:nvPr>
        </p:nvSpPr>
        <p:spPr>
          <a:xfrm>
            <a:off x="3848645" y="1"/>
            <a:ext cx="2944283" cy="496570"/>
          </a:xfrm>
          <a:prstGeom prst="rect">
            <a:avLst/>
          </a:prstGeom>
        </p:spPr>
        <p:txBody>
          <a:bodyPr vert="horz" lIns="95565" tIns="47784" rIns="95565" bIns="47784" rtlCol="0"/>
          <a:lstStyle>
            <a:lvl1pPr algn="r">
              <a:defRPr sz="1200"/>
            </a:lvl1pPr>
          </a:lstStyle>
          <a:p>
            <a:fld id="{00F28322-9E50-4BFC-ADA5-24FE44B8EB92}" type="datetimeFigureOut">
              <a:rPr lang="sv-SE" smtClean="0"/>
              <a:t>2023-12-18</a:t>
            </a:fld>
            <a:endParaRPr lang="sv-SE"/>
          </a:p>
        </p:txBody>
      </p:sp>
      <p:sp>
        <p:nvSpPr>
          <p:cNvPr id="4" name="Platshållare för bildobjekt 3"/>
          <p:cNvSpPr>
            <a:spLocks noGrp="1" noRot="1" noChangeAspect="1"/>
          </p:cNvSpPr>
          <p:nvPr>
            <p:ph type="sldImg" idx="2"/>
          </p:nvPr>
        </p:nvSpPr>
        <p:spPr>
          <a:xfrm>
            <a:off x="915988" y="746125"/>
            <a:ext cx="4962525" cy="3721100"/>
          </a:xfrm>
          <a:prstGeom prst="rect">
            <a:avLst/>
          </a:prstGeom>
          <a:noFill/>
          <a:ln w="12700">
            <a:solidFill>
              <a:prstClr val="black"/>
            </a:solidFill>
          </a:ln>
        </p:spPr>
        <p:txBody>
          <a:bodyPr vert="horz" lIns="95565" tIns="47784" rIns="95565" bIns="47784"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5565" tIns="47784" rIns="95565" bIns="47784"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7"/>
            <a:ext cx="2944283" cy="496570"/>
          </a:xfrm>
          <a:prstGeom prst="rect">
            <a:avLst/>
          </a:prstGeom>
        </p:spPr>
        <p:txBody>
          <a:bodyPr vert="horz" lIns="95565" tIns="47784" rIns="95565" bIns="47784"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7"/>
            <a:ext cx="2944283" cy="496570"/>
          </a:xfrm>
          <a:prstGeom prst="rect">
            <a:avLst/>
          </a:prstGeom>
        </p:spPr>
        <p:txBody>
          <a:bodyPr vert="horz" lIns="95565" tIns="47784" rIns="95565" bIns="47784" rtlCol="0" anchor="b"/>
          <a:lstStyle>
            <a:lvl1pPr algn="r">
              <a:defRPr sz="1200"/>
            </a:lvl1pPr>
          </a:lstStyle>
          <a:p>
            <a:fld id="{D4045FB0-5EAC-49C2-A7A1-C763FDD81356}" type="slidenum">
              <a:rPr lang="sv-SE" smtClean="0"/>
              <a:t>‹#›</a:t>
            </a:fld>
            <a:endParaRPr lang="sv-SE"/>
          </a:p>
        </p:txBody>
      </p:sp>
    </p:spTree>
    <p:extLst>
      <p:ext uri="{BB962C8B-B14F-4D97-AF65-F5344CB8AC3E}">
        <p14:creationId xmlns:p14="http://schemas.microsoft.com/office/powerpoint/2010/main" val="188237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a:t>
            </a:fld>
            <a:endParaRPr lang="sv-SE"/>
          </a:p>
        </p:txBody>
      </p:sp>
    </p:spTree>
    <p:extLst>
      <p:ext uri="{BB962C8B-B14F-4D97-AF65-F5344CB8AC3E}">
        <p14:creationId xmlns:p14="http://schemas.microsoft.com/office/powerpoint/2010/main" val="2098675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 12)</a:t>
            </a:r>
          </a:p>
          <a:p>
            <a:r>
              <a:rPr lang="sv-SE" dirty="0"/>
              <a:t>Den</a:t>
            </a:r>
            <a:r>
              <a:rPr lang="sv-SE" baseline="0" dirty="0"/>
              <a:t> slutliga delen eller graden av barnets rätt till delaktighet är då – Barnets inflytande. För det är ju så att barnet har inte bara rätt att komma till tals, utan barnets åsikter ska också</a:t>
            </a:r>
            <a:r>
              <a:rPr lang="sv-SE" u="sng" baseline="0" dirty="0"/>
              <a:t> tillmätas betydelse</a:t>
            </a:r>
            <a:r>
              <a:rPr lang="sv-SE" baseline="0" dirty="0"/>
              <a:t>. </a:t>
            </a:r>
          </a:p>
          <a:p>
            <a:endParaRPr lang="sv-SE" baseline="0" dirty="0"/>
          </a:p>
          <a:p>
            <a:r>
              <a:rPr lang="sv-SE" b="0" i="0" u="none" baseline="0" dirty="0"/>
              <a:t>För att bättre förstå den juridisk</a:t>
            </a:r>
            <a:r>
              <a:rPr lang="sv-SE" b="0" i="0" u="none" baseline="0" dirty="0">
                <a:highlight>
                  <a:srgbClr val="FFFF00"/>
                </a:highlight>
              </a:rPr>
              <a:t>a</a:t>
            </a:r>
            <a:r>
              <a:rPr lang="sv-SE" b="0" i="0" u="none" baseline="0" dirty="0">
                <a:solidFill>
                  <a:srgbClr val="FF0000"/>
                </a:solidFill>
                <a:highlight>
                  <a:srgbClr val="FFFF00"/>
                </a:highlight>
              </a:rPr>
              <a:t> </a:t>
            </a:r>
            <a:r>
              <a:rPr lang="sv-SE" b="0" i="0" u="none" baseline="0" dirty="0"/>
              <a:t>termen ”tillmätas betydelse” kan man titta på hur FN:s barnrättskommitté har formulerat sig. </a:t>
            </a:r>
            <a:r>
              <a:rPr lang="sv-SE" sz="1200" b="0" i="0" u="none" strike="noStrike" kern="1200" baseline="0" dirty="0">
                <a:solidFill>
                  <a:schemeClr val="tx1"/>
                </a:solidFill>
                <a:latin typeface="+mn-lt"/>
                <a:ea typeface="+mn-ea"/>
                <a:cs typeface="+mn-cs"/>
              </a:rPr>
              <a:t>Barnrättskommittén har beskrivit att det inte räcker att enbart lyssna på barnet. När barnet är i stånd att bilda sig en egen uppfattning måste hans eller hennes åsikter noga beaktas. </a:t>
            </a:r>
          </a:p>
          <a:p>
            <a:endParaRPr lang="sv-SE" sz="1200" b="0" i="0" u="none" strike="noStrike" kern="1200" baseline="0" dirty="0">
              <a:solidFill>
                <a:schemeClr val="tx1"/>
              </a:solidFill>
              <a:latin typeface="+mn-lt"/>
              <a:ea typeface="+mn-ea"/>
              <a:cs typeface="+mn-cs"/>
            </a:endParaRPr>
          </a:p>
          <a:p>
            <a:r>
              <a:rPr lang="sv-SE" sz="1200" b="0" i="0" u="none" strike="noStrike" kern="1200" baseline="0" dirty="0">
                <a:solidFill>
                  <a:schemeClr val="tx1"/>
                </a:solidFill>
                <a:latin typeface="+mn-lt"/>
                <a:ea typeface="+mn-ea"/>
                <a:cs typeface="+mn-cs"/>
              </a:rPr>
              <a:t>(klick)</a:t>
            </a:r>
          </a:p>
          <a:p>
            <a:endParaRPr lang="sv-SE" b="0" i="0" u="none" baseline="0" dirty="0"/>
          </a:p>
          <a:p>
            <a:r>
              <a:rPr lang="sv-SE" baseline="0" dirty="0"/>
              <a:t>Kopplingen till mognadsbedömningen kan man formulera som att – </a:t>
            </a:r>
            <a:r>
              <a:rPr lang="sv-SE" u="sng" baseline="0" dirty="0"/>
              <a:t>i vilken grad</a:t>
            </a:r>
            <a:r>
              <a:rPr lang="sv-SE" u="none" baseline="0" dirty="0"/>
              <a:t> barnet ska ha inflytande – det vill säga hur stor betydelse dess åsikt i praktiken ska få – bedöms utifrån barnets ålder och mognad.</a:t>
            </a:r>
            <a:r>
              <a:rPr lang="sv-SE" i="1" u="none" baseline="0" dirty="0">
                <a:solidFill>
                  <a:schemeClr val="tx1"/>
                </a:solidFill>
              </a:rPr>
              <a:t> </a:t>
            </a:r>
          </a:p>
          <a:p>
            <a:endParaRPr lang="sv-SE" i="1" u="none" baseline="0" dirty="0">
              <a:solidFill>
                <a:schemeClr val="tx1"/>
              </a:solidFill>
            </a:endParaRPr>
          </a:p>
          <a:p>
            <a:r>
              <a:rPr lang="sv-SE" i="0" u="none" baseline="0" dirty="0">
                <a:solidFill>
                  <a:schemeClr val="tx1"/>
                </a:solidFill>
              </a:rPr>
              <a:t>(klick)</a:t>
            </a:r>
            <a:endParaRPr lang="sv-SE" i="0" dirty="0"/>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10</a:t>
            </a:fld>
            <a:endParaRPr lang="sv-SE"/>
          </a:p>
        </p:txBody>
      </p:sp>
    </p:spTree>
    <p:extLst>
      <p:ext uri="{BB962C8B-B14F-4D97-AF65-F5344CB8AC3E}">
        <p14:creationId xmlns:p14="http://schemas.microsoft.com/office/powerpoint/2010/main" val="1832930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(s 12)</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Vi ska stanna en stund till kring barnets rätt till inflytande, och då kopplat till vårdnadshavarens ansvar. Barnets rätt till inflytande och vårdnadshavarens ansvar är nära kopplade till varandra. Det finns några utgångspunkter i svensk rätt som påverkar den här kopplingen.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(klick)</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En utgångspunkt är att vårdnadshavaren har rätt och skyldighet att bestämma i frågor som rör barnets personliga angelägenheter. En annan utgångspunkt är  att vårdnadshavaren i takt med barnets stigande ålder och utveckling ska ta allt större hänsyn till barnets synpunkter och önskemål.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Föräldrabalken</a:t>
            </a:r>
            <a:r>
              <a:rPr lang="sv-SE" sz="1200" b="0" u="none" kern="1200" dirty="0">
                <a:solidFill>
                  <a:schemeClr val="tx1"/>
                </a:solidFill>
                <a:effectLst/>
                <a:latin typeface="+mn-lt"/>
                <a:ea typeface="+mn-ea"/>
                <a:cs typeface="+mn-cs"/>
              </a:rPr>
              <a:t>, </a:t>
            </a:r>
            <a:r>
              <a:rPr lang="sv-SE" sz="1200" b="0" u="none" kern="1200" dirty="0">
                <a:solidFill>
                  <a:srgbClr val="FF0000"/>
                </a:solidFill>
                <a:effectLst/>
                <a:latin typeface="+mn-lt"/>
                <a:ea typeface="+mn-ea"/>
                <a:cs typeface="+mn-cs"/>
              </a:rPr>
              <a:t>som det här är formulerat i, berör just </a:t>
            </a:r>
            <a:r>
              <a:rPr lang="sv-SE" sz="1200" kern="1200" dirty="0">
                <a:solidFill>
                  <a:schemeClr val="tx1"/>
                </a:solidFill>
                <a:effectLst/>
                <a:latin typeface="+mn-lt"/>
                <a:ea typeface="+mn-ea"/>
                <a:cs typeface="+mn-cs"/>
              </a:rPr>
              <a:t>relationen mellan barnet och vårdnadshavare.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(klick)</a:t>
            </a:r>
          </a:p>
        </p:txBody>
      </p:sp>
      <p:sp>
        <p:nvSpPr>
          <p:cNvPr id="4" name="Platshållare för bildnummer 3"/>
          <p:cNvSpPr>
            <a:spLocks noGrp="1"/>
          </p:cNvSpPr>
          <p:nvPr>
            <p:ph type="sldNum" sz="quarter" idx="10"/>
          </p:nvPr>
        </p:nvSpPr>
        <p:spPr/>
        <p:txBody>
          <a:bodyPr/>
          <a:lstStyle/>
          <a:p>
            <a:fld id="{D4045FB0-5EAC-49C2-A7A1-C763FDD81356}" type="slidenum">
              <a:rPr lang="sv-SE" smtClean="0"/>
              <a:t>11</a:t>
            </a:fld>
            <a:endParaRPr lang="sv-SE"/>
          </a:p>
        </p:txBody>
      </p:sp>
    </p:spTree>
    <p:extLst>
      <p:ext uri="{BB962C8B-B14F-4D97-AF65-F5344CB8AC3E}">
        <p14:creationId xmlns:p14="http://schemas.microsoft.com/office/powerpoint/2010/main" val="3936731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(s</a:t>
            </a:r>
            <a:r>
              <a:rPr lang="sv-SE" sz="1200" kern="1200" baseline="0" dirty="0">
                <a:solidFill>
                  <a:schemeClr val="tx1"/>
                </a:solidFill>
                <a:effectLst/>
                <a:latin typeface="+mn-lt"/>
                <a:ea typeface="+mn-ea"/>
                <a:cs typeface="+mn-cs"/>
              </a:rPr>
              <a:t> 12-15)</a:t>
            </a:r>
          </a:p>
          <a:p>
            <a:endParaRPr lang="sv-SE" sz="1200" kern="1200" baseline="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Inom vården och omsorgen ska ett barns inställning till en viss åtgärd tillmätas betydelse i förhållande till barnets ålder och mognad. Det innebär att barnets rätt till inflytande inom vård och omsorg i regel ökar ju äldre och – i synnerhet – mognare barnet är. För att personalen ska kunna veta vilket inflytande ett enskilt barn ska ges behöver de göra en bedömning av barnets mognad. Bedömningen behöver göras i förhållande till den planerade åtgärden. Vad som blir tydligt är att  den professionelles mognadsbedömning är central för att kunna avgöra vilket inflytande barnet ska ha. </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I svensk rätt  har man alltså valt en väg där barnets mognad till stor  del ligger till grund för barnets inflytande inom vård och omsorg. Detta med motiveringen att barns individuella förutsättningar varierar och att deras ökade inflytande därför bör följa barnets utveckling och inte dess ålder. I andra länder har man i större utsträckning valt en reglering som utgår från mer exakta åldersgränser för barnets rätt till inflytande inom vård och omsorg. Det finns några sådana åldersgränser även i Sverige. Men de är inte många. Jag ska ge några exempel.</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(klick)</a:t>
            </a:r>
          </a:p>
          <a:p>
            <a:r>
              <a:rPr lang="sv-SE" sz="1200" kern="1200" dirty="0">
                <a:solidFill>
                  <a:schemeClr val="tx1"/>
                </a:solidFill>
                <a:effectLst/>
                <a:latin typeface="+mn-lt"/>
                <a:ea typeface="+mn-ea"/>
                <a:cs typeface="+mn-cs"/>
              </a:rPr>
              <a:t> </a:t>
            </a:r>
          </a:p>
        </p:txBody>
      </p:sp>
      <p:sp>
        <p:nvSpPr>
          <p:cNvPr id="4" name="Platshållare för bildnummer 3"/>
          <p:cNvSpPr>
            <a:spLocks noGrp="1"/>
          </p:cNvSpPr>
          <p:nvPr>
            <p:ph type="sldNum" sz="quarter" idx="10"/>
          </p:nvPr>
        </p:nvSpPr>
        <p:spPr/>
        <p:txBody>
          <a:bodyPr/>
          <a:lstStyle/>
          <a:p>
            <a:fld id="{D4045FB0-5EAC-49C2-A7A1-C763FDD81356}" type="slidenum">
              <a:rPr lang="sv-SE" smtClean="0"/>
              <a:t>12</a:t>
            </a:fld>
            <a:endParaRPr lang="sv-SE"/>
          </a:p>
        </p:txBody>
      </p:sp>
    </p:spTree>
    <p:extLst>
      <p:ext uri="{BB962C8B-B14F-4D97-AF65-F5344CB8AC3E}">
        <p14:creationId xmlns:p14="http://schemas.microsoft.com/office/powerpoint/2010/main" val="513259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 12-13)</a:t>
            </a:r>
          </a:p>
          <a:p>
            <a:endParaRPr lang="sv-SE" dirty="0"/>
          </a:p>
          <a:p>
            <a:r>
              <a:rPr lang="sv-SE" dirty="0"/>
              <a:t>Barn</a:t>
            </a:r>
            <a:r>
              <a:rPr lang="sv-SE" baseline="0" dirty="0"/>
              <a:t> som har fyllt 15 år har rätt att själv söka bistånd enligt socialtjänstlagen</a:t>
            </a:r>
          </a:p>
          <a:p>
            <a:endParaRPr lang="sv-SE" baseline="0" dirty="0"/>
          </a:p>
          <a:p>
            <a:r>
              <a:rPr lang="sv-SE" baseline="0" dirty="0"/>
              <a:t>(klick)</a:t>
            </a:r>
          </a:p>
          <a:p>
            <a:endParaRPr lang="sv-SE" baseline="0" dirty="0"/>
          </a:p>
          <a:p>
            <a:r>
              <a:rPr lang="sv-SE" baseline="0" dirty="0"/>
              <a:t>Öppna insatser till barn som fyllt 12 år får enligt socialtjänstlagen ges utan samtycke från vårdnadshavaren, om det är lämpligt och barnet samtycker till det.</a:t>
            </a:r>
          </a:p>
          <a:p>
            <a:endParaRPr lang="sv-SE" dirty="0"/>
          </a:p>
          <a:p>
            <a:r>
              <a:rPr lang="sv-SE" dirty="0"/>
              <a:t>(klick)</a:t>
            </a:r>
          </a:p>
          <a:p>
            <a:endParaRPr lang="sv-SE" dirty="0"/>
          </a:p>
          <a:p>
            <a:r>
              <a:rPr lang="sv-SE" dirty="0"/>
              <a:t>En patient som har fyllt 15 år har rätt att själv </a:t>
            </a:r>
            <a:r>
              <a:rPr lang="sv-SE" baseline="0" dirty="0"/>
              <a:t>föra sina talan i mål och ärenden om psykiatrisk tvångsvård.</a:t>
            </a:r>
          </a:p>
          <a:p>
            <a:endParaRPr lang="sv-SE" baseline="0" dirty="0"/>
          </a:p>
          <a:p>
            <a:r>
              <a:rPr lang="sv-SE" baseline="0" dirty="0"/>
              <a:t>Det var några exempel, där det alltså finns en exakt åldersgräns som styr barnets inflytande. I dessa fall blir ju mognadsbedömning plötsligt väsentligt mindre central. Men, som sagt, detta är undantag. Att det finns så pass få exempel är snarare ytterligare en bekräftelse på just hur central mognadsbedömningen är för att hantera barnets inflytande inom vård och omsorg.</a:t>
            </a:r>
          </a:p>
          <a:p>
            <a:endParaRPr lang="sv-SE" baseline="0" dirty="0"/>
          </a:p>
          <a:p>
            <a:r>
              <a:rPr lang="sv-SE" baseline="0" dirty="0"/>
              <a:t>(klick)</a:t>
            </a:r>
            <a:endParaRPr lang="sv-SE" dirty="0"/>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13</a:t>
            </a:fld>
            <a:endParaRPr lang="sv-SE"/>
          </a:p>
        </p:txBody>
      </p:sp>
    </p:spTree>
    <p:extLst>
      <p:ext uri="{BB962C8B-B14F-4D97-AF65-F5344CB8AC3E}">
        <p14:creationId xmlns:p14="http://schemas.microsoft.com/office/powerpoint/2010/main" val="2112984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dirty="0"/>
              <a:t>(s.</a:t>
            </a:r>
            <a:r>
              <a:rPr lang="sv-SE" baseline="0" dirty="0"/>
              <a:t> 13-15)</a:t>
            </a:r>
            <a:endParaRPr lang="sv-SE" dirty="0"/>
          </a:p>
          <a:p>
            <a:pPr marL="0" indent="0">
              <a:buNone/>
            </a:pPr>
            <a:endParaRPr lang="sv-SE" dirty="0"/>
          </a:p>
          <a:p>
            <a:pPr marL="0" indent="0">
              <a:buNone/>
            </a:pPr>
            <a:r>
              <a:rPr lang="sv-SE" dirty="0"/>
              <a:t>Då</a:t>
            </a:r>
            <a:r>
              <a:rPr lang="sv-SE" baseline="0" dirty="0"/>
              <a:t> ska vi landa lite i begreppet mognad. Som vi beskrev tidigare så är det här begreppet komplext och svårt. Bland annat i betydelsen att det är tämligen odefinierat. Det är helt enkelt svårt att i lagstiftning, förarbeten och eller i andra rättskällor hitta någon form av definition av vad begreppet mognad betyder och innebär. Men på sina håll förs det ändå vissa resonemang kring begreppet, som kan vara en viss vägledning för hur det ska tolkas. Jag ska ge några exempel på sådana resonemang.</a:t>
            </a:r>
          </a:p>
          <a:p>
            <a:pPr marL="0" indent="0">
              <a:buNone/>
            </a:pPr>
            <a:endParaRPr lang="sv-SE" baseline="0" dirty="0"/>
          </a:p>
          <a:p>
            <a:pPr marL="0" indent="0">
              <a:buNone/>
            </a:pPr>
            <a:r>
              <a:rPr lang="sv-SE" baseline="0" dirty="0"/>
              <a:t>(klick)</a:t>
            </a:r>
          </a:p>
          <a:p>
            <a:pPr marL="0" indent="0">
              <a:buNone/>
            </a:pPr>
            <a:endParaRPr lang="sv-SE" baseline="0" dirty="0"/>
          </a:p>
          <a:p>
            <a:pPr marL="0" indent="0">
              <a:buNone/>
            </a:pPr>
            <a:r>
              <a:rPr lang="sv-SE" baseline="0" dirty="0"/>
              <a:t>Läs första exemplet. </a:t>
            </a:r>
          </a:p>
          <a:p>
            <a:pPr marL="0" indent="0">
              <a:buNone/>
            </a:pPr>
            <a:endParaRPr lang="sv-SE" baseline="0" dirty="0"/>
          </a:p>
          <a:p>
            <a:pPr marL="0" indent="0">
              <a:buNone/>
            </a:pPr>
            <a:r>
              <a:rPr lang="sv-SE" baseline="0" dirty="0"/>
              <a:t>(klick)</a:t>
            </a:r>
          </a:p>
          <a:p>
            <a:pPr marL="0" indent="0">
              <a:buNone/>
            </a:pPr>
            <a:endParaRPr lang="sv-SE" baseline="0" dirty="0"/>
          </a:p>
          <a:p>
            <a:pPr marL="0" indent="0">
              <a:buNone/>
            </a:pPr>
            <a:r>
              <a:rPr lang="sv-SE" baseline="0" dirty="0"/>
              <a:t>Läs andra exemplet. </a:t>
            </a:r>
          </a:p>
          <a:p>
            <a:pPr marL="0" indent="0">
              <a:buNone/>
            </a:pPr>
            <a:endParaRPr lang="sv-SE" baseline="0" dirty="0"/>
          </a:p>
          <a:p>
            <a:pPr marL="0" indent="0">
              <a:buNone/>
            </a:pPr>
            <a:r>
              <a:rPr lang="sv-SE" baseline="0" dirty="0"/>
              <a:t>(klick)</a:t>
            </a:r>
          </a:p>
          <a:p>
            <a:pPr marL="0" indent="0">
              <a:buNone/>
            </a:pPr>
            <a:endParaRPr lang="sv-SE" baseline="0" dirty="0"/>
          </a:p>
          <a:p>
            <a:pPr marL="0" indent="0">
              <a:buNone/>
            </a:pPr>
            <a:endParaRPr lang="sv-SE" baseline="0" dirty="0"/>
          </a:p>
          <a:p>
            <a:pPr marL="0" indent="0">
              <a:buNone/>
            </a:pPr>
            <a:endParaRPr lang="sv-SE" baseline="0" dirty="0"/>
          </a:p>
          <a:p>
            <a:pPr marL="0" indent="0">
              <a:buNone/>
            </a:pPr>
            <a:endParaRPr lang="sv-SE" dirty="0"/>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14</a:t>
            </a:fld>
            <a:endParaRPr lang="sv-SE"/>
          </a:p>
        </p:txBody>
      </p:sp>
    </p:spTree>
    <p:extLst>
      <p:ext uri="{BB962C8B-B14F-4D97-AF65-F5344CB8AC3E}">
        <p14:creationId xmlns:p14="http://schemas.microsoft.com/office/powerpoint/2010/main" val="561790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dirty="0"/>
              <a:t>(s. 13-15)</a:t>
            </a:r>
          </a:p>
          <a:p>
            <a:pPr marL="0" indent="0">
              <a:buNone/>
            </a:pPr>
            <a:endParaRPr lang="sv-SE" dirty="0"/>
          </a:p>
          <a:p>
            <a:pPr marL="0" indent="0">
              <a:buNone/>
            </a:pPr>
            <a:r>
              <a:rPr lang="sv-SE" dirty="0"/>
              <a:t>Läs</a:t>
            </a:r>
            <a:r>
              <a:rPr lang="sv-SE" baseline="0" dirty="0"/>
              <a:t> första exemplet. </a:t>
            </a:r>
          </a:p>
          <a:p>
            <a:pPr marL="0" indent="0">
              <a:buNone/>
            </a:pPr>
            <a:endParaRPr lang="sv-SE" baseline="0" dirty="0"/>
          </a:p>
          <a:p>
            <a:pPr marL="0" indent="0">
              <a:buNone/>
            </a:pPr>
            <a:r>
              <a:rPr lang="sv-SE" baseline="0" dirty="0"/>
              <a:t>(klick)</a:t>
            </a:r>
          </a:p>
          <a:p>
            <a:pPr marL="0" indent="0">
              <a:buNone/>
            </a:pPr>
            <a:endParaRPr lang="sv-SE" baseline="0" dirty="0"/>
          </a:p>
          <a:p>
            <a:pPr marL="0" indent="0">
              <a:buNone/>
            </a:pPr>
            <a:r>
              <a:rPr lang="sv-SE" baseline="0" dirty="0"/>
              <a:t>Läs andra exemplet. </a:t>
            </a:r>
          </a:p>
          <a:p>
            <a:pPr marL="0" indent="0">
              <a:buNone/>
            </a:pPr>
            <a:endParaRPr lang="sv-SE" baseline="0" dirty="0"/>
          </a:p>
          <a:p>
            <a:pPr marL="0" indent="0">
              <a:buNone/>
            </a:pPr>
            <a:r>
              <a:rPr lang="sv-SE" baseline="0" dirty="0"/>
              <a:t>(</a:t>
            </a:r>
            <a:r>
              <a:rPr lang="sv-SE" baseline="0" dirty="0" err="1"/>
              <a:t>klcik</a:t>
            </a:r>
            <a:r>
              <a:rPr lang="sv-SE" baseline="0" dirty="0"/>
              <a:t>)</a:t>
            </a:r>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solidFill>
                  <a:prstClr val="black"/>
                </a:solidFill>
              </a:rPr>
              <a:pPr/>
              <a:t>15</a:t>
            </a:fld>
            <a:endParaRPr lang="sv-SE">
              <a:solidFill>
                <a:prstClr val="black"/>
              </a:solidFill>
            </a:endParaRPr>
          </a:p>
        </p:txBody>
      </p:sp>
    </p:spTree>
    <p:extLst>
      <p:ext uri="{BB962C8B-B14F-4D97-AF65-F5344CB8AC3E}">
        <p14:creationId xmlns:p14="http://schemas.microsoft.com/office/powerpoint/2010/main" val="143707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 15-16)</a:t>
            </a:r>
          </a:p>
          <a:p>
            <a:endParaRPr lang="sv-SE" dirty="0"/>
          </a:p>
          <a:p>
            <a:r>
              <a:rPr lang="sv-SE" dirty="0"/>
              <a:t>Nu går vi över till att</a:t>
            </a:r>
            <a:r>
              <a:rPr lang="sv-SE" baseline="0" dirty="0"/>
              <a:t> snarare landa lite kring det arbete som ska utföras kring begreppet mognad, alltså själva mognadsbedömningen. Även den är ju en del av det komplexa och svåra. </a:t>
            </a:r>
          </a:p>
          <a:p>
            <a:endParaRPr lang="sv-SE" baseline="0" dirty="0"/>
          </a:p>
          <a:p>
            <a:r>
              <a:rPr lang="sv-SE" baseline="0" dirty="0"/>
              <a:t>(klick)</a:t>
            </a:r>
          </a:p>
          <a:p>
            <a:endParaRPr lang="sv-SE" baseline="0" dirty="0"/>
          </a:p>
          <a:p>
            <a:r>
              <a:rPr lang="sv-SE" baseline="0" dirty="0"/>
              <a:t>Svårt är det på så vis att mognadsbedömningen är ett arbete där man knappt alls kan luta sig mot några former av modeller eller rutiner, utan det bygger på det enskilda barnet i den enskilda situationen. Med andra ord – hur man gör den här mognadsbedömningen och vad man kommer fram till måste bestämmas från fall till fall, från gång till gång.</a:t>
            </a:r>
          </a:p>
          <a:p>
            <a:endParaRPr lang="sv-SE" baseline="0" dirty="0"/>
          </a:p>
          <a:p>
            <a:r>
              <a:rPr lang="sv-SE" baseline="0" dirty="0"/>
              <a:t>(klick)</a:t>
            </a:r>
          </a:p>
          <a:p>
            <a:endParaRPr lang="sv-SE" baseline="0" dirty="0"/>
          </a:p>
          <a:p>
            <a:r>
              <a:rPr lang="sv-SE" baseline="0" dirty="0"/>
              <a:t>Detta arbete med mognadsbedömningar är ju inte bara svårt utan också subjektivt. Det ligger ju lite i sakens natur. Att när man ska göra en sådan här typ av enskild bedömning så blir en del av det subjektivt. I betydelsen att olika professionella kommer göra olika bedömningar. </a:t>
            </a:r>
          </a:p>
          <a:p>
            <a:endParaRPr lang="sv-SE" baseline="0" dirty="0"/>
          </a:p>
          <a:p>
            <a:r>
              <a:rPr lang="sv-SE" baseline="0" dirty="0"/>
              <a:t>(klick)</a:t>
            </a:r>
          </a:p>
          <a:p>
            <a:endParaRPr lang="sv-SE" baseline="0" dirty="0"/>
          </a:p>
          <a:p>
            <a:r>
              <a:rPr lang="sv-SE" baseline="0" dirty="0"/>
              <a:t>Mot den här bakgrunden kan man konstatera att det är </a:t>
            </a:r>
            <a:r>
              <a:rPr lang="sv-SE" b="0" u="none" baseline="0" dirty="0"/>
              <a:t>inte är en </a:t>
            </a:r>
            <a:r>
              <a:rPr lang="sv-SE" baseline="0" dirty="0"/>
              <a:t>helt enkel uppgift att ta fram någon form av stöd för det här med mognadsbedömning för barns delaktighet.  Men Socialstyrelsen har ändå tänkt att kunskapsstödet kan vara ett stöd till att ta sig åtminstone en liten bit på vägen. En liten bit på vägen till att skapa förutsättningar för mer samstämmiga bedömningsgrunder när det gäller mognadsbedömningar för barns delaktighet. Och då både på en nationell, regional och lokal nivå. Socialstyrelsens förhoppning är att om man lokalt i en arbetsgrupp tillsammans läser det här kunskapsstödet, och arbetar utifrån det – så skapar det förutsättningar för åtminstone lite mer samstämmiga bedömningsgrunder just där. Och att det är en god början.</a:t>
            </a:r>
          </a:p>
          <a:p>
            <a:endParaRPr lang="sv-SE" baseline="0" dirty="0"/>
          </a:p>
          <a:p>
            <a:r>
              <a:rPr lang="sv-SE" baseline="0" dirty="0"/>
              <a:t>(klick)</a:t>
            </a:r>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16</a:t>
            </a:fld>
            <a:endParaRPr lang="sv-SE"/>
          </a:p>
        </p:txBody>
      </p:sp>
    </p:spTree>
    <p:extLst>
      <p:ext uri="{BB962C8B-B14F-4D97-AF65-F5344CB8AC3E}">
        <p14:creationId xmlns:p14="http://schemas.microsoft.com/office/powerpoint/2010/main" val="1163953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 24)</a:t>
            </a:r>
          </a:p>
          <a:p>
            <a:endParaRPr lang="sv-SE" dirty="0"/>
          </a:p>
          <a:p>
            <a:r>
              <a:rPr lang="sv-SE" dirty="0"/>
              <a:t>Nu ska vi gå in på den andra av kunskapsstödets tre övergripande</a:t>
            </a:r>
            <a:r>
              <a:rPr lang="sv-SE" baseline="0" dirty="0"/>
              <a:t> delar ”Barns utveckling – en översikt”. Syftet med den här delen i sin helhet är att ge en översiktlig bild av hur barns utveckling typiskt ser ut. Uttrycket typisk utveckling används för de förändringar, funktionssätt, och förmågor som utmärker barn i en viss ålder, och som rimligt väl sammanfattar hur flertalet barn fungerar och förändras över tid. Samtidigt är det värt att påminna sig om att detta bara är något att utgå ifrån. Varje barn är ju unikt, och följer sin egen utveckling.</a:t>
            </a:r>
          </a:p>
          <a:p>
            <a:endParaRPr lang="sv-SE" baseline="0" dirty="0"/>
          </a:p>
          <a:p>
            <a:r>
              <a:rPr lang="sv-SE" baseline="0" dirty="0"/>
              <a:t>Den här delen av kunskapsstödet är skriven av två forskare och psykologer på Stockholms universitet, i nära samverkan med Socialstyrelsen. Texten är till stora delar ganska teoretisk. Man kan se den här delen som ett kortfattat läromedel, som ger en kunskapsbas när det gäller barns utveckling. En kunskapsbas som är </a:t>
            </a:r>
            <a:r>
              <a:rPr lang="sv-SE" u="sng" baseline="0" dirty="0"/>
              <a:t>en</a:t>
            </a:r>
            <a:r>
              <a:rPr lang="sv-SE" baseline="0" dirty="0"/>
              <a:t> viktig grund för att kunna bedöma barns mognad för delaktighet.</a:t>
            </a:r>
          </a:p>
          <a:p>
            <a:endParaRPr lang="sv-SE" baseline="0" dirty="0"/>
          </a:p>
          <a:p>
            <a:r>
              <a:rPr lang="sv-SE" baseline="0" dirty="0"/>
              <a:t>Den här delen är i sin tur uppdelad i tre huvuddelar, som vi ska landa i en efter en.</a:t>
            </a:r>
            <a:endParaRPr lang="sv-SE" dirty="0"/>
          </a:p>
          <a:p>
            <a:endParaRPr lang="sv-SE" dirty="0"/>
          </a:p>
          <a:p>
            <a:r>
              <a:rPr lang="sv-SE" dirty="0"/>
              <a:t>(klick)</a:t>
            </a:r>
          </a:p>
        </p:txBody>
      </p:sp>
      <p:sp>
        <p:nvSpPr>
          <p:cNvPr id="4" name="Platshållare för bildnummer 3"/>
          <p:cNvSpPr>
            <a:spLocks noGrp="1"/>
          </p:cNvSpPr>
          <p:nvPr>
            <p:ph type="sldNum" sz="quarter" idx="10"/>
          </p:nvPr>
        </p:nvSpPr>
        <p:spPr/>
        <p:txBody>
          <a:bodyPr/>
          <a:lstStyle/>
          <a:p>
            <a:fld id="{D4045FB0-5EAC-49C2-A7A1-C763FDD81356}" type="slidenum">
              <a:rPr lang="sv-SE" smtClean="0"/>
              <a:t>17</a:t>
            </a:fld>
            <a:endParaRPr lang="sv-SE"/>
          </a:p>
        </p:txBody>
      </p:sp>
    </p:spTree>
    <p:extLst>
      <p:ext uri="{BB962C8B-B14F-4D97-AF65-F5344CB8AC3E}">
        <p14:creationId xmlns:p14="http://schemas.microsoft.com/office/powerpoint/2010/main" val="808159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 25-41)</a:t>
            </a:r>
          </a:p>
          <a:p>
            <a:endParaRPr lang="sv-SE" dirty="0"/>
          </a:p>
          <a:p>
            <a:r>
              <a:rPr lang="sv-SE" dirty="0"/>
              <a:t>Den första delen under ”Barns utveckling – en översikt” kallas för ”Utvecklingslinjer”. </a:t>
            </a:r>
          </a:p>
          <a:p>
            <a:endParaRPr lang="sv-SE" baseline="0" dirty="0"/>
          </a:p>
          <a:p>
            <a:r>
              <a:rPr lang="sv-SE" baseline="0" dirty="0"/>
              <a:t>(klick)</a:t>
            </a:r>
          </a:p>
          <a:p>
            <a:endParaRPr lang="sv-SE" baseline="0" dirty="0"/>
          </a:p>
          <a:p>
            <a:r>
              <a:rPr lang="sv-SE" baseline="0" dirty="0"/>
              <a:t>Man kan säga att i den här delen ges en teoretisk ram för barns socioemotionella och kognitiva funktionsutveckling. Och det görs genom att man landar i ett antal olika teman, och här ser ni några exempel på dessa teman– ärftliga faktorer, sexualitet, tidsuppfattning och så vidare.</a:t>
            </a:r>
          </a:p>
          <a:p>
            <a:endParaRPr lang="sv-SE" baseline="0" dirty="0"/>
          </a:p>
          <a:p>
            <a:r>
              <a:rPr lang="sv-SE" baseline="0" dirty="0"/>
              <a:t>(klick)</a:t>
            </a:r>
            <a:endParaRPr lang="sv-SE" dirty="0"/>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18</a:t>
            </a:fld>
            <a:endParaRPr lang="sv-SE"/>
          </a:p>
        </p:txBody>
      </p:sp>
    </p:spTree>
    <p:extLst>
      <p:ext uri="{BB962C8B-B14F-4D97-AF65-F5344CB8AC3E}">
        <p14:creationId xmlns:p14="http://schemas.microsoft.com/office/powerpoint/2010/main" val="4077744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 42-51)</a:t>
            </a:r>
          </a:p>
          <a:p>
            <a:endParaRPr lang="sv-SE" dirty="0"/>
          </a:p>
          <a:p>
            <a:r>
              <a:rPr lang="sv-SE" dirty="0"/>
              <a:t>Den andra delen under</a:t>
            </a:r>
            <a:r>
              <a:rPr lang="sv-SE" baseline="0" dirty="0"/>
              <a:t> ”Barns utveckling – en översikt” kallas för ”Typiska barn”. Syftet med den är att beskriva hur barn </a:t>
            </a:r>
            <a:r>
              <a:rPr lang="sv-SE" u="sng" baseline="0" dirty="0"/>
              <a:t>i olika åldrar </a:t>
            </a:r>
            <a:r>
              <a:rPr lang="sv-SE" baseline="0" dirty="0"/>
              <a:t>typiskt fungerar i olika avseenden. Här är det då uppdelat i olika ålderskategorier. Under varje ålderskategori finns en längre mer teoretisk text, och därefter kommer något som kallas ”Hållpunkter”, där det i punktform beskrivs exempel på vad ett typiskt barn i den aktuella åldern kan och gör. Dessa hållpunkter kan inte användas enskilt, utan bygger på den teoretiska bas som getts tidigare. Några exempel på dessa hållpunkter:</a:t>
            </a:r>
          </a:p>
          <a:p>
            <a:endParaRPr lang="sv-SE" baseline="0" dirty="0"/>
          </a:p>
          <a:p>
            <a:r>
              <a:rPr lang="sv-SE" baseline="0" dirty="0"/>
              <a:t>(klick)</a:t>
            </a:r>
          </a:p>
          <a:p>
            <a:endParaRPr lang="sv-SE" baseline="0" dirty="0"/>
          </a:p>
          <a:p>
            <a:r>
              <a:rPr lang="sv-SE" i="1" baseline="0" dirty="0"/>
              <a:t>Läs första punkten</a:t>
            </a:r>
          </a:p>
          <a:p>
            <a:endParaRPr lang="sv-SE" baseline="0" dirty="0"/>
          </a:p>
          <a:p>
            <a:r>
              <a:rPr lang="sv-SE" baseline="0" dirty="0"/>
              <a:t>(klick) </a:t>
            </a:r>
          </a:p>
          <a:p>
            <a:endParaRPr lang="sv-SE" baseline="0" dirty="0"/>
          </a:p>
          <a:p>
            <a:r>
              <a:rPr lang="sv-SE" i="1" baseline="0" dirty="0"/>
              <a:t>Läsa andra punkten</a:t>
            </a:r>
          </a:p>
          <a:p>
            <a:endParaRPr lang="sv-SE" baseline="0" dirty="0"/>
          </a:p>
          <a:p>
            <a:r>
              <a:rPr lang="sv-SE" baseline="0" dirty="0"/>
              <a:t>(klick)</a:t>
            </a:r>
          </a:p>
        </p:txBody>
      </p:sp>
      <p:sp>
        <p:nvSpPr>
          <p:cNvPr id="4" name="Platshållare för bildnummer 3"/>
          <p:cNvSpPr>
            <a:spLocks noGrp="1"/>
          </p:cNvSpPr>
          <p:nvPr>
            <p:ph type="sldNum" sz="quarter" idx="10"/>
          </p:nvPr>
        </p:nvSpPr>
        <p:spPr/>
        <p:txBody>
          <a:bodyPr/>
          <a:lstStyle/>
          <a:p>
            <a:fld id="{D4045FB0-5EAC-49C2-A7A1-C763FDD81356}" type="slidenum">
              <a:rPr lang="sv-SE" smtClean="0"/>
              <a:t>19</a:t>
            </a:fld>
            <a:endParaRPr lang="sv-SE"/>
          </a:p>
        </p:txBody>
      </p:sp>
    </p:spTree>
    <p:extLst>
      <p:ext uri="{BB962C8B-B14F-4D97-AF65-F5344CB8AC3E}">
        <p14:creationId xmlns:p14="http://schemas.microsoft.com/office/powerpoint/2010/main" val="3344229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4045FB0-5EAC-49C2-A7A1-C763FDD81356}" type="slidenum">
              <a:rPr lang="sv-SE" smtClean="0"/>
              <a:t>2</a:t>
            </a:fld>
            <a:endParaRPr lang="sv-SE"/>
          </a:p>
        </p:txBody>
      </p:sp>
    </p:spTree>
    <p:extLst>
      <p:ext uri="{BB962C8B-B14F-4D97-AF65-F5344CB8AC3E}">
        <p14:creationId xmlns:p14="http://schemas.microsoft.com/office/powerpoint/2010/main" val="718808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 48-51)</a:t>
            </a:r>
          </a:p>
          <a:p>
            <a:endParaRPr lang="sv-SE" dirty="0"/>
          </a:p>
          <a:p>
            <a:r>
              <a:rPr lang="sv-SE" dirty="0"/>
              <a:t>Läs översta</a:t>
            </a:r>
            <a:r>
              <a:rPr lang="sv-SE" baseline="0" dirty="0"/>
              <a:t> punkten</a:t>
            </a:r>
          </a:p>
          <a:p>
            <a:endParaRPr lang="sv-SE" baseline="0" dirty="0"/>
          </a:p>
          <a:p>
            <a:r>
              <a:rPr lang="sv-SE" baseline="0" dirty="0"/>
              <a:t>(klick) </a:t>
            </a:r>
          </a:p>
          <a:p>
            <a:endParaRPr lang="sv-SE" baseline="0" dirty="0"/>
          </a:p>
          <a:p>
            <a:r>
              <a:rPr lang="sv-SE" i="1" baseline="0" dirty="0"/>
              <a:t>Läs nästa punkt</a:t>
            </a:r>
          </a:p>
          <a:p>
            <a:endParaRPr lang="sv-SE" baseline="0" dirty="0"/>
          </a:p>
          <a:p>
            <a:r>
              <a:rPr lang="sv-SE" baseline="0" dirty="0"/>
              <a:t>(klick)</a:t>
            </a:r>
          </a:p>
          <a:p>
            <a:endParaRPr lang="sv-SE" baseline="0" dirty="0"/>
          </a:p>
          <a:p>
            <a:r>
              <a:rPr lang="sv-SE" i="1" baseline="0" dirty="0"/>
              <a:t>Läs den sista punkten</a:t>
            </a:r>
          </a:p>
          <a:p>
            <a:endParaRPr lang="sv-SE" i="1" baseline="0"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20</a:t>
            </a:fld>
            <a:endParaRPr lang="sv-SE"/>
          </a:p>
        </p:txBody>
      </p:sp>
    </p:spTree>
    <p:extLst>
      <p:ext uri="{BB962C8B-B14F-4D97-AF65-F5344CB8AC3E}">
        <p14:creationId xmlns:p14="http://schemas.microsoft.com/office/powerpoint/2010/main" val="18572935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i="0" baseline="0" dirty="0"/>
              <a:t>(s. 51-55)</a:t>
            </a:r>
          </a:p>
          <a:p>
            <a:endParaRPr lang="sv-SE" i="0" baseline="0" dirty="0"/>
          </a:p>
          <a:p>
            <a:r>
              <a:rPr lang="sv-SE" i="0" baseline="0" dirty="0"/>
              <a:t>Och så kommer vi till den tredje och avslutande delen av ”Barns utveckling – en översikt” -  ”Faktorer som påverkar barns utveckling”. Syftet med den är att ge inblick i hur svårigheter i tänkande eller</a:t>
            </a:r>
            <a:r>
              <a:rPr lang="sv-SE" i="0" u="none" baseline="0" dirty="0"/>
              <a:t> i </a:t>
            </a:r>
            <a:r>
              <a:rPr lang="sv-SE" i="0" baseline="0" dirty="0"/>
              <a:t>livssituationen kan påverka barns utveckling och mognad.</a:t>
            </a:r>
          </a:p>
          <a:p>
            <a:endParaRPr lang="sv-SE" i="0" baseline="0" dirty="0"/>
          </a:p>
          <a:p>
            <a:r>
              <a:rPr lang="sv-SE" i="0" baseline="0" dirty="0"/>
              <a:t>(klick)</a:t>
            </a:r>
          </a:p>
          <a:p>
            <a:endParaRPr lang="sv-SE" i="0" baseline="0" dirty="0"/>
          </a:p>
          <a:p>
            <a:r>
              <a:rPr lang="sv-SE" i="0" baseline="0" dirty="0"/>
              <a:t>Detta görs med utgångpunkt från fyra övergripande teman och rubriker:</a:t>
            </a:r>
          </a:p>
          <a:p>
            <a:endParaRPr lang="sv-SE" i="0" baseline="0" dirty="0"/>
          </a:p>
          <a:p>
            <a:r>
              <a:rPr lang="sv-SE" i="1" baseline="0" dirty="0"/>
              <a:t>Läs upp de fyra temana. </a:t>
            </a:r>
          </a:p>
          <a:p>
            <a:endParaRPr lang="sv-SE" i="0" baseline="0" dirty="0"/>
          </a:p>
          <a:p>
            <a:r>
              <a:rPr lang="sv-SE" i="0" baseline="0" dirty="0"/>
              <a:t>Det var summeringen av kunskapsstödets andra del ”Barns utveckling – en översikt”. En verkligen kort summering. Den här delen är den mest omfattande delen av kunskapsstödet. Så nu fick ni bara en väldigt övergripande bild av innehållet.</a:t>
            </a:r>
          </a:p>
          <a:p>
            <a:endParaRPr lang="sv-SE" i="0" baseline="0" dirty="0"/>
          </a:p>
          <a:p>
            <a:r>
              <a:rPr lang="sv-SE" i="0" baseline="0" dirty="0"/>
              <a:t>(klick)</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21</a:t>
            </a:fld>
            <a:endParaRPr lang="sv-SE"/>
          </a:p>
        </p:txBody>
      </p:sp>
    </p:spTree>
    <p:extLst>
      <p:ext uri="{BB962C8B-B14F-4D97-AF65-F5344CB8AC3E}">
        <p14:creationId xmlns:p14="http://schemas.microsoft.com/office/powerpoint/2010/main" val="201032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 59-65)</a:t>
            </a:r>
          </a:p>
          <a:p>
            <a:endParaRPr lang="sv-SE" dirty="0"/>
          </a:p>
          <a:p>
            <a:r>
              <a:rPr lang="sv-SE" dirty="0"/>
              <a:t>Då</a:t>
            </a:r>
            <a:r>
              <a:rPr lang="sv-SE" baseline="0" dirty="0"/>
              <a:t> kommer vi till den avslutande delen i kunskapsstödet – </a:t>
            </a:r>
            <a:r>
              <a:rPr lang="sv-SE" i="1" baseline="0" dirty="0"/>
              <a:t>Fallbeskrivningar och diskussionsfrågor</a:t>
            </a:r>
            <a:r>
              <a:rPr lang="sv-SE" baseline="0" dirty="0"/>
              <a:t>. Jag läste inledningsvis ett exempel på en sådan här fallbeskrivning med diskussionsfrågor hämtad från kunskapsstödet.</a:t>
            </a:r>
          </a:p>
          <a:p>
            <a:endParaRPr lang="sv-SE" baseline="0" dirty="0"/>
          </a:p>
          <a:p>
            <a:r>
              <a:rPr lang="sv-SE" baseline="0" dirty="0"/>
              <a:t>Fallbeskrivningarna består av beskrivningar som bygger på autentiska situationer där en bedömning av barns mognad för delaktighet är central. Det finns sjutton stycken sådana här fallbeskrivningar. De professioner som figurerar i fallbeskrivningarna är hämtade både från socialtjänst, hälso- och sjukvård och tandvård. Och de barn som beskrivs är i alla åldrar – det finns exempel med allt ifrån spädbarn till äldre tonåringar. Tanken är att det är bedömning</a:t>
            </a:r>
            <a:r>
              <a:rPr lang="sv-SE" u="none" baseline="0" dirty="0"/>
              <a:t>en </a:t>
            </a:r>
            <a:r>
              <a:rPr lang="sv-SE" baseline="0" dirty="0"/>
              <a:t>av barnets mognad för delaktighet som är det primära, och att just vilken profession som nämns är av underordnad betydelse. Det vill säga - utgångspunkten är att alla fallbeskrivningarna ska kunna vara relevanta för alla professioner.</a:t>
            </a:r>
          </a:p>
          <a:p>
            <a:endParaRPr lang="sv-SE" baseline="0" dirty="0"/>
          </a:p>
          <a:p>
            <a:r>
              <a:rPr lang="sv-SE" baseline="0" dirty="0"/>
              <a:t>(klick)</a:t>
            </a:r>
          </a:p>
          <a:p>
            <a:endParaRPr lang="sv-SE" baseline="0" dirty="0"/>
          </a:p>
          <a:p>
            <a:r>
              <a:rPr lang="sv-SE" baseline="0" dirty="0"/>
              <a:t>Varje fallbeskrivning följs av ett antal diskussionsfrågor. Och det är diskussionsfrågor i dess sanna betydelse, det vill säga – det finns oftast inga självklara svar. Det är alltså inte så att facit till frågorna gömmer sig i kunskapsstödet. Fast – å andra sidan – den kunskap, det stöd och de resonemang som finns i kunskapsstödet är en viktig bas för att kunna bege sig in i dessa diskussionsfrågor. </a:t>
            </a:r>
          </a:p>
          <a:p>
            <a:endParaRPr lang="sv-SE" baseline="0" dirty="0"/>
          </a:p>
          <a:p>
            <a:r>
              <a:rPr lang="sv-SE" baseline="0" dirty="0"/>
              <a:t>Fallbeskrivningarna är i första hand tänkta att användas i grupp. Som ett verktyg till att tillsammans diskutera och reflektera kring de här frågorna. Men givetvis kan de även användas individuellt, som ett sätt att på egen hand bege sig in i detta reflekterande.</a:t>
            </a:r>
          </a:p>
          <a:p>
            <a:endParaRPr lang="sv-SE" baseline="0" dirty="0"/>
          </a:p>
          <a:p>
            <a:r>
              <a:rPr lang="sv-SE" baseline="0" dirty="0"/>
              <a:t>(klick)</a:t>
            </a:r>
          </a:p>
          <a:p>
            <a:endParaRPr lang="sv-SE" baseline="0" dirty="0"/>
          </a:p>
          <a:p>
            <a:r>
              <a:rPr lang="sv-SE" i="1" baseline="0" dirty="0"/>
              <a:t>Om tid och möjlighet finns är det optimalt om man i anslutning till presentationen kan avsätta tid för att i mindre grupper diskutera utifrån några utvalda exempel av fallbeskrivningarna. En annan variant är att man med utgångspunkt från fallbeskrivningarna tar fram egna exempel att diskutera utifrån. </a:t>
            </a:r>
            <a:r>
              <a:rPr lang="sv-SE" b="0" i="1" baseline="0" dirty="0"/>
              <a:t>Ett annat sätt att diskutera vidare kan vara att klicka sig tillbaka till den fallbeskrivning som blev uppläst, och be deltagarna reflektera utifrån vad som framkommit i presentationen och fundera kring vad de kan behöva veta mer om och diskutera vidare kring.</a:t>
            </a:r>
          </a:p>
        </p:txBody>
      </p:sp>
      <p:sp>
        <p:nvSpPr>
          <p:cNvPr id="4" name="Platshållare för bildnummer 3"/>
          <p:cNvSpPr>
            <a:spLocks noGrp="1"/>
          </p:cNvSpPr>
          <p:nvPr>
            <p:ph type="sldNum" sz="quarter" idx="10"/>
          </p:nvPr>
        </p:nvSpPr>
        <p:spPr/>
        <p:txBody>
          <a:bodyPr/>
          <a:lstStyle/>
          <a:p>
            <a:fld id="{D4045FB0-5EAC-49C2-A7A1-C763FDD81356}" type="slidenum">
              <a:rPr lang="sv-SE" smtClean="0"/>
              <a:t>22</a:t>
            </a:fld>
            <a:endParaRPr lang="sv-SE"/>
          </a:p>
        </p:txBody>
      </p:sp>
    </p:spTree>
    <p:extLst>
      <p:ext uri="{BB962C8B-B14F-4D97-AF65-F5344CB8AC3E}">
        <p14:creationId xmlns:p14="http://schemas.microsoft.com/office/powerpoint/2010/main" val="11525433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Nu börjar vi närma oss slutet på presentationen av det här kunskapsstödet. </a:t>
            </a:r>
          </a:p>
          <a:p>
            <a:endParaRPr lang="sv-SE" dirty="0"/>
          </a:p>
          <a:p>
            <a:r>
              <a:rPr lang="sv-SE" dirty="0"/>
              <a:t>(klick)</a:t>
            </a:r>
          </a:p>
          <a:p>
            <a:endParaRPr lang="sv-SE" dirty="0"/>
          </a:p>
          <a:p>
            <a:r>
              <a:rPr lang="sv-SE" dirty="0"/>
              <a:t>Om man vill ladda hem eller beställa kunskapsstödet så är den bästa vägen att gå via Kunskapsguiden. Kunskapsguiden är en webbplats som Socialstyrelsen driver, vars syfte är att samla relevant – och webbtillgänglig – kunskap för de som arbetar inom i synnerhet socialtjänsten eller socialtjänst-nära hälso- och sjukvård. Varje tema består av ett text-material, men också av en mängd länkar till annat relevant material. Det kan vara material både från Socialstyrelsen, andra myndigheter, kommuner och regioner samt ideella organisationer. </a:t>
            </a:r>
          </a:p>
          <a:p>
            <a:endParaRPr lang="sv-SE" baseline="0" dirty="0"/>
          </a:p>
          <a:p>
            <a:r>
              <a:rPr lang="sv-SE" baseline="0" dirty="0"/>
              <a:t>På Kunskapsguiden finns ett tema som heter just Mognadsbedömning för barns delaktighet. Förutom kort </a:t>
            </a:r>
            <a:r>
              <a:rPr lang="sv-SE" baseline="0" dirty="0" err="1"/>
              <a:t>kunskapstext</a:t>
            </a:r>
            <a:r>
              <a:rPr lang="sv-SE" baseline="0" dirty="0"/>
              <a:t> och en mängd relevanta länkar hittar man där information om hur man laddar ner kunskapsstödet eller beställer hem det. </a:t>
            </a:r>
          </a:p>
          <a:p>
            <a:endParaRPr lang="sv-SE" baseline="0" dirty="0"/>
          </a:p>
          <a:p>
            <a:r>
              <a:rPr lang="sv-SE" baseline="0" dirty="0"/>
              <a:t>Givetvis går Kunskapsstödet även att hitta via Socialstyrelsens hemsida – socialstyrelsen.se</a:t>
            </a:r>
          </a:p>
          <a:p>
            <a:endParaRPr lang="sv-SE" baseline="0" dirty="0"/>
          </a:p>
          <a:p>
            <a:r>
              <a:rPr lang="sv-SE" baseline="0" dirty="0"/>
              <a:t>(klick)</a:t>
            </a:r>
          </a:p>
          <a:p>
            <a:endParaRPr lang="sv-SE" dirty="0"/>
          </a:p>
          <a:p>
            <a:r>
              <a:rPr lang="sv-SE" dirty="0"/>
              <a:t>Socialstyrelsen har en </a:t>
            </a:r>
            <a:r>
              <a:rPr lang="sv-SE" dirty="0" err="1"/>
              <a:t>podd</a:t>
            </a:r>
            <a:r>
              <a:rPr lang="sv-SE" dirty="0"/>
              <a:t> som heter ”På djupet”,</a:t>
            </a:r>
            <a:r>
              <a:rPr lang="sv-SE" baseline="0" dirty="0"/>
              <a:t> o</a:t>
            </a:r>
            <a:r>
              <a:rPr lang="sv-SE" dirty="0"/>
              <a:t>ch i den finns det just ett avsnitt med rubriken ” Om att bedöma barns mognad för delaktighet”. Länk till </a:t>
            </a:r>
            <a:r>
              <a:rPr lang="sv-SE" dirty="0" err="1"/>
              <a:t>podden</a:t>
            </a:r>
            <a:r>
              <a:rPr lang="sv-SE" baseline="0" dirty="0"/>
              <a:t> finns på samma sida. Det kan vara ett alternativt sätt att ta sig an kunskapsstödet.</a:t>
            </a:r>
            <a:endParaRPr lang="sv-SE" dirty="0"/>
          </a:p>
          <a:p>
            <a:endParaRPr lang="sv-SE" dirty="0"/>
          </a:p>
          <a:p>
            <a:r>
              <a:rPr lang="sv-SE" dirty="0"/>
              <a:t>(klick)</a:t>
            </a:r>
          </a:p>
          <a:p>
            <a:endParaRPr lang="sv-SE" dirty="0"/>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23</a:t>
            </a:fld>
            <a:endParaRPr lang="sv-SE"/>
          </a:p>
        </p:txBody>
      </p:sp>
    </p:spTree>
    <p:extLst>
      <p:ext uri="{BB962C8B-B14F-4D97-AF65-F5344CB8AC3E}">
        <p14:creationId xmlns:p14="http://schemas.microsoft.com/office/powerpoint/2010/main" val="2020661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i="1" dirty="0"/>
              <a:t>Läs</a:t>
            </a:r>
            <a:r>
              <a:rPr lang="sv-SE" i="1" baseline="0" dirty="0"/>
              <a:t> direkt från bilden. Läs gärna direkt när presentationen ska starta, utan inlednings-prat.</a:t>
            </a:r>
          </a:p>
          <a:p>
            <a:r>
              <a:rPr lang="sv-SE" i="1" baseline="0" dirty="0"/>
              <a:t>Klicka dig fram till fråga efter fråga.</a:t>
            </a:r>
          </a:p>
          <a:p>
            <a:r>
              <a:rPr lang="sv-SE" i="1" baseline="0" dirty="0"/>
              <a:t>Efter sista frågan säger du:</a:t>
            </a:r>
          </a:p>
          <a:p>
            <a:endParaRPr lang="sv-SE" i="1" baseline="0" dirty="0"/>
          </a:p>
          <a:p>
            <a:r>
              <a:rPr lang="sv-SE" i="0" baseline="0" dirty="0"/>
              <a:t>Det här är en fallbeskrivning med diskussionsfrågor som är hämtad just från kunskapsstödet ”Bedöma barns mognad för delaktighet”. Och det är ju detta kunskapsstöd som jag ska berätta om idag. Jag återkommer till de här fallbeskrivningarna mot slutet.</a:t>
            </a:r>
          </a:p>
          <a:p>
            <a:endParaRPr lang="sv-SE" i="0" baseline="0" dirty="0"/>
          </a:p>
          <a:p>
            <a:r>
              <a:rPr lang="sv-SE" i="0" baseline="0" dirty="0"/>
              <a:t>(klick)</a:t>
            </a:r>
            <a:endParaRPr lang="sv-SE" i="0"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3</a:t>
            </a:fld>
            <a:endParaRPr lang="sv-SE"/>
          </a:p>
        </p:txBody>
      </p:sp>
    </p:spTree>
    <p:extLst>
      <p:ext uri="{BB962C8B-B14F-4D97-AF65-F5344CB8AC3E}">
        <p14:creationId xmlns:p14="http://schemas.microsoft.com/office/powerpoint/2010/main" val="320619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 8)</a:t>
            </a:r>
          </a:p>
          <a:p>
            <a:endParaRPr lang="sv-SE" dirty="0"/>
          </a:p>
          <a:p>
            <a:r>
              <a:rPr lang="sv-SE" dirty="0"/>
              <a:t>Jag ska först berätta lite om bakgrunden till kunskapsstödet. Varför det helt enkelt kom</a:t>
            </a:r>
            <a:r>
              <a:rPr lang="sv-SE" baseline="0" dirty="0"/>
              <a:t> till.</a:t>
            </a:r>
          </a:p>
          <a:p>
            <a:endParaRPr lang="sv-SE" baseline="0" dirty="0"/>
          </a:p>
          <a:p>
            <a:r>
              <a:rPr lang="sv-SE" baseline="0" dirty="0"/>
              <a:t>(klick)</a:t>
            </a:r>
          </a:p>
          <a:p>
            <a:endParaRPr lang="sv-SE" baseline="0" dirty="0"/>
          </a:p>
          <a:p>
            <a:r>
              <a:rPr lang="sv-SE" baseline="0" dirty="0"/>
              <a:t>Den främsta bakgrunden är att i flera lagtexter som styr vård och omsorg beskrivs hur barns åsikter och inställning just ska </a:t>
            </a:r>
            <a:r>
              <a:rPr lang="sv-SE" i="1" u="sng" baseline="0" dirty="0"/>
              <a:t>få betydelse </a:t>
            </a:r>
            <a:r>
              <a:rPr lang="sv-SE" baseline="0" dirty="0"/>
              <a:t>utifrån en bedömning av barnets mognad. Eller barnets ”ålder och mognad” - det är ju den frasen som återkommer om och om igen. En viktigt bakgrund är kort sagt att det här ett vanligt begrepp, som i sin tur innebär att bedömningen av barnets mognad är central för vilken delaktighet barnet får i praktiken inom vård och omsorg.</a:t>
            </a:r>
          </a:p>
          <a:p>
            <a:endParaRPr lang="sv-SE" baseline="0" dirty="0"/>
          </a:p>
          <a:p>
            <a:r>
              <a:rPr lang="sv-SE" baseline="0" dirty="0"/>
              <a:t>(klick)</a:t>
            </a:r>
          </a:p>
          <a:p>
            <a:endParaRPr lang="sv-SE" baseline="0" dirty="0"/>
          </a:p>
          <a:p>
            <a:r>
              <a:rPr lang="sv-SE" dirty="0"/>
              <a:t>Men begreppet är inte bara</a:t>
            </a:r>
            <a:r>
              <a:rPr lang="sv-SE" baseline="0" dirty="0"/>
              <a:t> vanligt förekommande. Utan det är också komplext - både begreppet mognad och det arbete och den bedömning som ska genomföras. Att det här är komplext har man konstaterat i både förarbeten till lagarna och i den rättsliga litteraturen.</a:t>
            </a:r>
          </a:p>
          <a:p>
            <a:endParaRPr lang="sv-SE" baseline="0" dirty="0"/>
          </a:p>
          <a:p>
            <a:r>
              <a:rPr lang="sv-SE" baseline="0" dirty="0"/>
              <a:t>Det här sammantaget gjorde att regeringen kom fram till att det behövdes ett stöd till professionen i arbetet med detta, och gav Socialstyrelsen i uppdrag att ta fram det.</a:t>
            </a:r>
          </a:p>
          <a:p>
            <a:endParaRPr lang="sv-SE" baseline="0" dirty="0"/>
          </a:p>
          <a:p>
            <a:r>
              <a:rPr lang="sv-SE" baseline="0" dirty="0"/>
              <a:t>Kunskapsstödet publicerades 2015, och reviderades 2023.</a:t>
            </a:r>
          </a:p>
          <a:p>
            <a:endParaRPr lang="sv-SE" baseline="0" dirty="0"/>
          </a:p>
          <a:p>
            <a:r>
              <a:rPr lang="sv-SE" baseline="0" dirty="0"/>
              <a:t>(klick)</a:t>
            </a:r>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4</a:t>
            </a:fld>
            <a:endParaRPr lang="sv-SE"/>
          </a:p>
        </p:txBody>
      </p:sp>
    </p:spTree>
    <p:extLst>
      <p:ext uri="{BB962C8B-B14F-4D97-AF65-F5344CB8AC3E}">
        <p14:creationId xmlns:p14="http://schemas.microsoft.com/office/powerpoint/2010/main" val="550395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 7)</a:t>
            </a:r>
          </a:p>
          <a:p>
            <a:endParaRPr lang="sv-SE" dirty="0"/>
          </a:p>
          <a:p>
            <a:r>
              <a:rPr lang="sv-SE" dirty="0"/>
              <a:t>Det huvudsakliga syftet med kunskapsstödet är att det ska vara ett stöd i arbetet</a:t>
            </a:r>
            <a:r>
              <a:rPr lang="sv-SE" baseline="0" dirty="0"/>
              <a:t> med bedömningar av barns mognad för delaktighet. Alltså ett stöd i arbetet med de här komplexa mognadsbedömningarna som ofta behöver göras för att komma fram till hur man ska hantera barnets delaktighet.</a:t>
            </a:r>
          </a:p>
          <a:p>
            <a:endParaRPr lang="sv-SE" baseline="0" dirty="0"/>
          </a:p>
          <a:p>
            <a:r>
              <a:rPr lang="sv-SE" baseline="0" dirty="0"/>
              <a:t>(klick)</a:t>
            </a:r>
          </a:p>
          <a:p>
            <a:endParaRPr lang="sv-SE" baseline="0" dirty="0"/>
          </a:p>
          <a:p>
            <a:r>
              <a:rPr lang="sv-SE" baseline="0" dirty="0"/>
              <a:t>Kunskapsstödet har en bred målgrupp. Den uttalade målgruppen är alla professionella som möter och har samtal med barn – eller borde ha det – inom socialtjänst, hälso- och sjukvård och tandvård. Men kunskapsstödet kan till stora delar vara relevant för i stort sett alla som möter och har samtal med barn.</a:t>
            </a:r>
          </a:p>
          <a:p>
            <a:endParaRPr lang="sv-SE" baseline="0" dirty="0"/>
          </a:p>
          <a:p>
            <a:r>
              <a:rPr lang="sv-SE" baseline="0" dirty="0"/>
              <a:t>(klick)</a:t>
            </a:r>
          </a:p>
          <a:p>
            <a:endParaRPr lang="sv-SE" baseline="0" dirty="0"/>
          </a:p>
          <a:p>
            <a:r>
              <a:rPr lang="sv-SE" baseline="0" dirty="0"/>
              <a:t>Det här kunskapsstödet innehåller en del som man kan se som en ren kunskapsbas, men även en del som man snarare kan se som ett underlag eller ett verktyg för dialog, diskussion och reflektion på arbetsplatsen.</a:t>
            </a:r>
          </a:p>
          <a:p>
            <a:endParaRPr lang="sv-SE" baseline="0" dirty="0"/>
          </a:p>
          <a:p>
            <a:r>
              <a:rPr lang="sv-SE" baseline="0" dirty="0"/>
              <a:t>(klick)</a:t>
            </a:r>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5</a:t>
            </a:fld>
            <a:endParaRPr lang="sv-SE"/>
          </a:p>
        </p:txBody>
      </p:sp>
    </p:spTree>
    <p:extLst>
      <p:ext uri="{BB962C8B-B14F-4D97-AF65-F5344CB8AC3E}">
        <p14:creationId xmlns:p14="http://schemas.microsoft.com/office/powerpoint/2010/main" val="4263006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 7)</a:t>
            </a:r>
          </a:p>
          <a:p>
            <a:endParaRPr lang="sv-SE" dirty="0"/>
          </a:p>
          <a:p>
            <a:r>
              <a:rPr lang="sv-SE" dirty="0"/>
              <a:t>Kunskapsstödet</a:t>
            </a:r>
            <a:r>
              <a:rPr lang="sv-SE" baseline="0" dirty="0"/>
              <a:t> består av dessa tre ganska skilda och separata delar, som jag kommer gå in på en efter en. </a:t>
            </a:r>
          </a:p>
          <a:p>
            <a:endParaRPr lang="sv-SE" baseline="0" dirty="0"/>
          </a:p>
          <a:p>
            <a:r>
              <a:rPr lang="sv-SE" baseline="0" dirty="0"/>
              <a:t>(klick)</a:t>
            </a:r>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6</a:t>
            </a:fld>
            <a:endParaRPr lang="sv-SE"/>
          </a:p>
        </p:txBody>
      </p:sp>
    </p:spTree>
    <p:extLst>
      <p:ext uri="{BB962C8B-B14F-4D97-AF65-F5344CB8AC3E}">
        <p14:creationId xmlns:p14="http://schemas.microsoft.com/office/powerpoint/2010/main" val="3351788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 9-)</a:t>
            </a:r>
          </a:p>
          <a:p>
            <a:endParaRPr lang="sv-SE" dirty="0"/>
          </a:p>
          <a:p>
            <a:r>
              <a:rPr lang="sv-SE" dirty="0"/>
              <a:t>Kunskapsstödet inleds</a:t>
            </a:r>
            <a:r>
              <a:rPr lang="sv-SE" baseline="0" dirty="0"/>
              <a:t> med ett övergripande avsnitt under rubriken ”</a:t>
            </a:r>
            <a:r>
              <a:rPr lang="sv-SE" i="0" baseline="0" dirty="0"/>
              <a:t>Mognadsbedömning och barns delaktighet</a:t>
            </a:r>
            <a:r>
              <a:rPr lang="sv-SE" i="1" baseline="0" dirty="0"/>
              <a:t>”</a:t>
            </a:r>
            <a:r>
              <a:rPr lang="sv-SE" baseline="0" dirty="0"/>
              <a:t>. Det är ett avsnitt som främst består av en genomgång av vad det är som gäller juridiskt kring det här temat. Men det innehåller även en del resonemang och stöd kring denna juridik. Det som man landar i </a:t>
            </a:r>
            <a:r>
              <a:rPr lang="sv-SE" baseline="0" dirty="0" err="1"/>
              <a:t>i</a:t>
            </a:r>
            <a:r>
              <a:rPr lang="sv-SE" baseline="0" dirty="0"/>
              <a:t> denna genomgång är:</a:t>
            </a:r>
          </a:p>
          <a:p>
            <a:endParaRPr lang="sv-SE" baseline="0" dirty="0"/>
          </a:p>
          <a:p>
            <a:pPr marL="171450" indent="-171450">
              <a:buFont typeface="Arial" panose="020B0604020202020204" pitchFamily="34" charset="0"/>
              <a:buChar char="•"/>
            </a:pPr>
            <a:r>
              <a:rPr lang="sv-SE" baseline="0" dirty="0"/>
              <a:t>själva begreppet mognad, </a:t>
            </a:r>
          </a:p>
          <a:p>
            <a:pPr marL="171450" indent="-171450">
              <a:buFont typeface="Arial" panose="020B0604020202020204" pitchFamily="34" charset="0"/>
              <a:buChar char="•"/>
            </a:pPr>
            <a:r>
              <a:rPr lang="sv-SE" baseline="0" dirty="0"/>
              <a:t>mognadsbedömningen </a:t>
            </a:r>
          </a:p>
          <a:p>
            <a:pPr marL="171450" indent="-171450">
              <a:buFont typeface="Arial" panose="020B0604020202020204" pitchFamily="34" charset="0"/>
              <a:buChar char="•"/>
            </a:pPr>
            <a:r>
              <a:rPr lang="sv-SE" baseline="0" dirty="0"/>
              <a:t>och barnets rätt till delaktighet</a:t>
            </a:r>
          </a:p>
          <a:p>
            <a:endParaRPr lang="sv-SE" baseline="0" dirty="0"/>
          </a:p>
          <a:p>
            <a:r>
              <a:rPr lang="sv-SE" baseline="0" dirty="0"/>
              <a:t>Det är alltså inte minst en kort genomgång av vad som gäller kring barns rätt till delaktighet inom vård och omsorg. Och då landar man som i tre olika delar av barns rätt till delaktighet - barnets rätt till information, barnets rätt att komma till tals och barnets rätt till inflytande och självbestämmande.</a:t>
            </a:r>
          </a:p>
          <a:p>
            <a:endParaRPr lang="sv-SE" baseline="0" dirty="0"/>
          </a:p>
          <a:p>
            <a:r>
              <a:rPr lang="sv-SE" baseline="0" dirty="0"/>
              <a:t>Vi börjar just med att titta på barns rätt till delaktighet.</a:t>
            </a:r>
          </a:p>
          <a:p>
            <a:endParaRPr lang="sv-SE" baseline="0" dirty="0"/>
          </a:p>
          <a:p>
            <a:r>
              <a:rPr lang="sv-SE" baseline="0" dirty="0"/>
              <a:t>(klick)</a:t>
            </a:r>
          </a:p>
        </p:txBody>
      </p:sp>
      <p:sp>
        <p:nvSpPr>
          <p:cNvPr id="4" name="Platshållare för bildnummer 3"/>
          <p:cNvSpPr>
            <a:spLocks noGrp="1"/>
          </p:cNvSpPr>
          <p:nvPr>
            <p:ph type="sldNum" sz="quarter" idx="10"/>
          </p:nvPr>
        </p:nvSpPr>
        <p:spPr/>
        <p:txBody>
          <a:bodyPr/>
          <a:lstStyle/>
          <a:p>
            <a:fld id="{D4045FB0-5EAC-49C2-A7A1-C763FDD81356}" type="slidenum">
              <a:rPr lang="sv-SE" smtClean="0"/>
              <a:t>7</a:t>
            </a:fld>
            <a:endParaRPr lang="sv-SE"/>
          </a:p>
        </p:txBody>
      </p:sp>
    </p:spTree>
    <p:extLst>
      <p:ext uri="{BB962C8B-B14F-4D97-AF65-F5344CB8AC3E}">
        <p14:creationId xmlns:p14="http://schemas.microsoft.com/office/powerpoint/2010/main" val="3490464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a:t>(s. 10-11)</a:t>
            </a:r>
          </a:p>
          <a:p>
            <a:endParaRPr lang="sv-SE" baseline="0" dirty="0"/>
          </a:p>
          <a:p>
            <a:r>
              <a:rPr lang="sv-SE" baseline="0" dirty="0"/>
              <a:t>Barnets rätt till information är själva basen för all barns delaktighet inom vård och omsorg. Bland annat FNs barnrättskommitté har slagit fast att rätten till relevant information är en förutsättning för ett barns alla former av delaktighet. Det är själva basen som allting utgår ifrån. </a:t>
            </a:r>
          </a:p>
          <a:p>
            <a:endParaRPr lang="sv-SE" baseline="0" dirty="0"/>
          </a:p>
          <a:p>
            <a:r>
              <a:rPr lang="sv-SE" baseline="0" dirty="0"/>
              <a:t>(klick)</a:t>
            </a:r>
          </a:p>
          <a:p>
            <a:endParaRPr lang="sv-SE" baseline="0" dirty="0"/>
          </a:p>
          <a:p>
            <a:r>
              <a:rPr lang="sv-SE" baseline="0" dirty="0"/>
              <a:t>För det är ju så att om ett barn ska kunna sätta sig in i en fråga och bilda sig en uppfattning, kanske till och med beskriva en åsikt, så krävs det att barnet har fått relevant information. </a:t>
            </a:r>
          </a:p>
          <a:p>
            <a:endParaRPr lang="sv-SE" baseline="0" dirty="0"/>
          </a:p>
          <a:p>
            <a:r>
              <a:rPr lang="sv-SE" baseline="0" dirty="0"/>
              <a:t>(klick)</a:t>
            </a:r>
          </a:p>
          <a:p>
            <a:endParaRPr lang="sv-SE" baseline="0" dirty="0"/>
          </a:p>
          <a:p>
            <a:r>
              <a:rPr lang="sv-SE" baseline="0" dirty="0"/>
              <a:t>Kopplingen mellan barnets rätt till information och själva </a:t>
            </a:r>
            <a:r>
              <a:rPr lang="sv-SE" u="none" baseline="0" dirty="0"/>
              <a:t>mognadsbedömning</a:t>
            </a:r>
            <a:r>
              <a:rPr lang="sv-SE" u="none" baseline="0" dirty="0">
                <a:solidFill>
                  <a:srgbClr val="FF0000"/>
                </a:solidFill>
              </a:rPr>
              <a:t>en</a:t>
            </a:r>
            <a:r>
              <a:rPr lang="sv-SE" u="none" baseline="0" dirty="0"/>
              <a:t> kan </a:t>
            </a:r>
            <a:r>
              <a:rPr lang="sv-SE" baseline="0" dirty="0"/>
              <a:t>beskrivas så här: För att barnet ska förstå och kunna ta till sig informationen behöver den anpassas till barnets mognad. Det är alltså därför som en mognadsbedömning behöver göras.</a:t>
            </a:r>
          </a:p>
          <a:p>
            <a:endParaRPr lang="sv-SE" baseline="0" dirty="0"/>
          </a:p>
          <a:p>
            <a:r>
              <a:rPr lang="sv-SE" baseline="0" dirty="0"/>
              <a:t>(klick)</a:t>
            </a:r>
            <a:endParaRPr lang="sv-SE" dirty="0"/>
          </a:p>
          <a:p>
            <a:r>
              <a:rPr lang="sv-SE" dirty="0"/>
              <a:t> </a:t>
            </a:r>
          </a:p>
          <a:p>
            <a:endParaRPr lang="sv-SE" dirty="0"/>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8</a:t>
            </a:fld>
            <a:endParaRPr lang="sv-SE"/>
          </a:p>
        </p:txBody>
      </p:sp>
    </p:spTree>
    <p:extLst>
      <p:ext uri="{BB962C8B-B14F-4D97-AF65-F5344CB8AC3E}">
        <p14:creationId xmlns:p14="http://schemas.microsoft.com/office/powerpoint/2010/main" val="4286135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 11)</a:t>
            </a:r>
          </a:p>
          <a:p>
            <a:endParaRPr lang="sv-SE" dirty="0"/>
          </a:p>
          <a:p>
            <a:r>
              <a:rPr lang="sv-SE" dirty="0"/>
              <a:t>Sedan har vi den andra delen av barnets rätt till delaktighet – Barnets rätt att komma till tals. Den här rättigheten</a:t>
            </a:r>
            <a:r>
              <a:rPr lang="sv-SE" baseline="0" dirty="0"/>
              <a:t> kan man dela upp på lite olika vis.</a:t>
            </a:r>
          </a:p>
          <a:p>
            <a:endParaRPr lang="sv-SE" baseline="0" dirty="0"/>
          </a:p>
          <a:p>
            <a:r>
              <a:rPr lang="sv-SE" baseline="0" dirty="0"/>
              <a:t>(klick)</a:t>
            </a:r>
          </a:p>
          <a:p>
            <a:endParaRPr lang="sv-SE" baseline="0" dirty="0"/>
          </a:p>
          <a:p>
            <a:r>
              <a:rPr lang="sv-SE" baseline="0" dirty="0"/>
              <a:t>Dels kan man tänka att barnets rätt att komma till tals handlar om barnets rätt att göra sin röst hörd. Alltså att barnet överhuvudtaget får möjlighet att uttrycka vad det tycker eller tänker. </a:t>
            </a:r>
          </a:p>
          <a:p>
            <a:endParaRPr lang="sv-SE" baseline="0" dirty="0"/>
          </a:p>
          <a:p>
            <a:r>
              <a:rPr lang="sv-SE" baseline="0" dirty="0"/>
              <a:t>(klick)</a:t>
            </a:r>
          </a:p>
          <a:p>
            <a:endParaRPr lang="sv-SE" baseline="0" dirty="0"/>
          </a:p>
          <a:p>
            <a:r>
              <a:rPr lang="sv-SE" baseline="0" dirty="0"/>
              <a:t>Men minst lika viktigt är barnets rätt att bli lyssnad till, alltså att någon finns där och aktivt tar emot det barnet säger. Det blir ju tämligen meningslöst om barnet just bara får göra sin röst hörd, som ut i tomma intet. Det krävs, kort sagt, att någon lyssnar.</a:t>
            </a:r>
          </a:p>
          <a:p>
            <a:endParaRPr lang="sv-SE" baseline="0" dirty="0"/>
          </a:p>
          <a:p>
            <a:r>
              <a:rPr lang="sv-SE" baseline="0" dirty="0"/>
              <a:t>(klick)</a:t>
            </a:r>
          </a:p>
          <a:p>
            <a:endParaRPr lang="sv-SE" baseline="0" dirty="0"/>
          </a:p>
          <a:p>
            <a:r>
              <a:rPr lang="sv-SE" baseline="0" dirty="0"/>
              <a:t>Man kan dela upp den här rätten att komma till tals på ytterligare ett sätt. Det är att det dels handlar om barnets rätt att få uttrycka sin konkreta åsikt om vad som är bäst för barnet. Men att det också handlar om att säkerställa barnets rätt att få uttrycka sina tankar, känslor och upplevelser kring den där konkreta frågan eller åsikten. Åter igen – det blir tämligen meningslöst om barnet just enbart får möjlighet att uttrycka åsikten – de där tankarna, känslorna och upplevelserna omkring behövs verkligen.</a:t>
            </a:r>
          </a:p>
          <a:p>
            <a:endParaRPr lang="sv-SE" baseline="0" dirty="0"/>
          </a:p>
          <a:p>
            <a:r>
              <a:rPr lang="sv-SE" baseline="0" dirty="0"/>
              <a:t>(klick)</a:t>
            </a:r>
          </a:p>
          <a:p>
            <a:endParaRPr lang="sv-SE" baseline="0" dirty="0"/>
          </a:p>
          <a:p>
            <a:r>
              <a:rPr lang="sv-SE" baseline="0" dirty="0"/>
              <a:t>Kopplingen mellan barnets rätt att komma till tals och mognadsbedömningen kan man beskriva så här: </a:t>
            </a:r>
            <a:r>
              <a:rPr lang="sv-SE" u="sng" baseline="0" dirty="0"/>
              <a:t>Hur </a:t>
            </a:r>
            <a:r>
              <a:rPr lang="sv-SE" baseline="0" dirty="0"/>
              <a:t>eller </a:t>
            </a:r>
            <a:r>
              <a:rPr lang="sv-SE" u="sng" baseline="0" dirty="0"/>
              <a:t>på vilket sätt </a:t>
            </a:r>
            <a:r>
              <a:rPr lang="sv-SE" baseline="0" dirty="0"/>
              <a:t>man låter barnet komma till tals är beroende av barnets mognad </a:t>
            </a:r>
            <a:r>
              <a:rPr lang="sv-SE" u="none" baseline="0" dirty="0"/>
              <a:t>och den mognadsbedömning som behöver göras. </a:t>
            </a:r>
            <a:endParaRPr lang="sv-SE" u="none" dirty="0"/>
          </a:p>
          <a:p>
            <a:endParaRPr lang="sv-SE" dirty="0"/>
          </a:p>
          <a:p>
            <a:r>
              <a:rPr lang="sv-SE" dirty="0"/>
              <a:t>(klick)</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9</a:t>
            </a:fld>
            <a:endParaRPr lang="sv-SE"/>
          </a:p>
        </p:txBody>
      </p:sp>
    </p:spTree>
    <p:extLst>
      <p:ext uri="{BB962C8B-B14F-4D97-AF65-F5344CB8AC3E}">
        <p14:creationId xmlns:p14="http://schemas.microsoft.com/office/powerpoint/2010/main" val="4665249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6" name="Rektangel 15"/>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4173579"/>
            <a:ext cx="9147600" cy="2684421"/>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4421">
                <a:moveTo>
                  <a:pt x="1" y="2337683"/>
                </a:moveTo>
                <a:lnTo>
                  <a:pt x="9131698" y="0"/>
                </a:lnTo>
                <a:cubicBezTo>
                  <a:pt x="9136999" y="894807"/>
                  <a:pt x="9142299" y="1789614"/>
                  <a:pt x="9147600" y="2684421"/>
                </a:cubicBezTo>
                <a:lnTo>
                  <a:pt x="0" y="2684421"/>
                </a:lnTo>
                <a:cubicBezTo>
                  <a:pt x="0" y="2568842"/>
                  <a:pt x="1" y="2453262"/>
                  <a:pt x="1" y="2337683"/>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2059055"/>
            <a:ext cx="7772400" cy="1104900"/>
          </a:xfrm>
        </p:spPr>
        <p:txBody>
          <a:bodyPr/>
          <a:lstStyle>
            <a:lvl1pPr>
              <a:defRPr sz="3400">
                <a:solidFill>
                  <a:srgbClr val="E98300"/>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01688" y="4266501"/>
            <a:ext cx="5858518" cy="232375"/>
          </a:xfrm>
        </p:spPr>
        <p:txBody>
          <a:bodyPr/>
          <a:lstStyle>
            <a:lvl1pPr marL="0" indent="0" algn="l">
              <a:spcBef>
                <a:spcPts val="0"/>
              </a:spcBef>
              <a:spcAft>
                <a:spcPts val="0"/>
              </a:spcAft>
              <a:buNone/>
              <a:defRPr sz="1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a:xfrm>
            <a:off x="817590" y="5380362"/>
            <a:ext cx="1152128" cy="267235"/>
          </a:xfrm>
        </p:spPr>
        <p:txBody>
          <a:bodyPr/>
          <a:lstStyle>
            <a:lvl1pPr>
              <a:defRPr sz="900" b="1">
                <a:solidFill>
                  <a:srgbClr val="FFFFFF"/>
                </a:solidFill>
              </a:defRPr>
            </a:lvl1pPr>
          </a:lstStyle>
          <a:p>
            <a:fld id="{92474C2B-6DDE-49B5-AED8-F9A614DBD57E}" type="datetime1">
              <a:rPr lang="sv-SE" smtClean="0"/>
              <a:t>2023-12-18</a:t>
            </a:fld>
            <a:endParaRPr lang="sv-SE" dirty="0"/>
          </a:p>
        </p:txBody>
      </p:sp>
      <p:sp>
        <p:nvSpPr>
          <p:cNvPr id="14" name="Platshållare för text 13"/>
          <p:cNvSpPr>
            <a:spLocks noGrp="1"/>
          </p:cNvSpPr>
          <p:nvPr>
            <p:ph type="body" sz="quarter" idx="14"/>
          </p:nvPr>
        </p:nvSpPr>
        <p:spPr>
          <a:xfrm>
            <a:off x="801688" y="4475023"/>
            <a:ext cx="5858544" cy="722312"/>
          </a:xfrm>
        </p:spPr>
        <p:txBody>
          <a:bodyPr/>
          <a:lstStyle>
            <a:lvl1pPr marL="0" indent="0">
              <a:spcBef>
                <a:spcPts val="0"/>
              </a:spcBef>
              <a:spcAft>
                <a:spcPts val="0"/>
              </a:spcAft>
              <a:buNone/>
              <a:defRPr sz="1400" b="0">
                <a:solidFill>
                  <a:srgbClr val="FFFFFF"/>
                </a:solidFill>
              </a:defRPr>
            </a:lvl1pPr>
            <a:lvl2pPr marL="285750" indent="0">
              <a:buNone/>
              <a:defRPr sz="1400">
                <a:solidFill>
                  <a:schemeClr val="bg2"/>
                </a:solidFill>
              </a:defRPr>
            </a:lvl2pPr>
            <a:lvl3pPr marL="539750" indent="0">
              <a:buNone/>
              <a:defRPr sz="1400">
                <a:solidFill>
                  <a:schemeClr val="bg2"/>
                </a:solidFill>
              </a:defRPr>
            </a:lvl3pPr>
            <a:lvl4pPr marL="723900" indent="0">
              <a:buNone/>
              <a:defRPr sz="1400">
                <a:solidFill>
                  <a:schemeClr val="bg2"/>
                </a:solidFill>
              </a:defRPr>
            </a:lvl4pPr>
            <a:lvl5pPr marL="927100" indent="0">
              <a:buNone/>
              <a:defRPr sz="1400">
                <a:solidFill>
                  <a:schemeClr val="bg2"/>
                </a:solidFill>
              </a:defRPr>
            </a:lvl5pPr>
          </a:lstStyle>
          <a:p>
            <a:pPr lvl="0"/>
            <a:r>
              <a:rPr lang="sv-SE"/>
              <a:t>Redigera format för bakgrundstext</a:t>
            </a:r>
          </a:p>
        </p:txBody>
      </p: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1214" y="800439"/>
            <a:ext cx="2592000" cy="544144"/>
          </a:xfrm>
          <a:prstGeom prst="rect">
            <a:avLst/>
          </a:prstGeom>
        </p:spPr>
      </p:pic>
    </p:spTree>
    <p:extLst>
      <p:ext uri="{BB962C8B-B14F-4D97-AF65-F5344CB8AC3E}">
        <p14:creationId xmlns:p14="http://schemas.microsoft.com/office/powerpoint/2010/main" val="61623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punktlista och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72521517-8F0D-4B23-881D-4D391744FF5F}"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8871"/>
            <a:ext cx="3299791" cy="3095625"/>
          </a:xfrm>
        </p:spPr>
        <p:txBody>
          <a:bodyPr/>
          <a:lstStyle>
            <a:lvl1pPr marL="0" indent="0">
              <a:buNone/>
              <a:defRPr sz="1400" b="0" baseline="0"/>
            </a:lvl1pPr>
          </a:lstStyle>
          <a:p>
            <a:r>
              <a:rPr lang="sv-SE"/>
              <a:t>Klicka på ikonen för att lägga till en bild</a:t>
            </a:r>
            <a:endParaRPr lang="sv-SE" dirty="0"/>
          </a:p>
        </p:txBody>
      </p:sp>
      <p:sp>
        <p:nvSpPr>
          <p:cNvPr id="12" name="Platshållare för text 11"/>
          <p:cNvSpPr>
            <a:spLocks noGrp="1"/>
          </p:cNvSpPr>
          <p:nvPr>
            <p:ph type="body" sz="quarter" idx="15"/>
          </p:nvPr>
        </p:nvSpPr>
        <p:spPr>
          <a:xfrm>
            <a:off x="4323723" y="5299364"/>
            <a:ext cx="3312220" cy="471487"/>
          </a:xfrm>
        </p:spPr>
        <p:txBody>
          <a:bodyPr/>
          <a:lstStyle>
            <a:lvl1pPr marL="0" indent="0">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58768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punktlista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E7FA7017-7789-457C-A856-8C49D474FB28}"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139350"/>
            <a:ext cx="3410272" cy="3632799"/>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35446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text och bild höger - 1">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938FF714-5A8C-43FB-BAEB-7980FD07F9CF}" type="datetime1">
              <a:rPr lang="sv-SE" smtClean="0"/>
              <a:t>2023-12-18</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6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968046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bild höger - 2">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0A329FDB-D15C-4CE5-BE05-1608B366C34A}" type="datetime1">
              <a:rPr lang="sv-SE" smtClean="0"/>
              <a:t>2023-12-18</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253887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D95BE637-1A01-4972-933A-67C7A293FAEC}"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0425"/>
            <a:ext cx="3252727" cy="3054050"/>
          </a:xfrm>
        </p:spPr>
        <p:txBody>
          <a:bodyPr/>
          <a:lstStyle>
            <a:lvl1pPr marL="0" indent="0">
              <a:buNone/>
              <a:defRPr sz="2600" b="1"/>
            </a:lvl1pPr>
            <a:lvl2pPr marL="285750" indent="0">
              <a:buNone/>
              <a:defRPr/>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2719816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96591759-DA9C-4B75-9222-4459669E305C}"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Tree>
    <p:extLst>
      <p:ext uri="{BB962C8B-B14F-4D97-AF65-F5344CB8AC3E}">
        <p14:creationId xmlns:p14="http://schemas.microsoft.com/office/powerpoint/2010/main" val="258760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punktlista och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185CA4E6-1D28-4F97-87EC-194D68CA615D}"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490163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punktlista och stor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26D80DCA-E996-4AAB-802D-2913841604AD}"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3"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210588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24104DF4-CCBA-4D53-A5CB-36477FE847B0}"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text och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0BC59BE7-B6CB-4FC6-800D-D50D9EE18D80}"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sida med plats för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1548841"/>
            <a:ext cx="9147600" cy="5309159"/>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 name="connsiteX0" fmla="*/ 1 w 9147600"/>
              <a:gd name="connsiteY0" fmla="*/ 1182114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1182114 h 2684421"/>
              <a:gd name="connsiteX0" fmla="*/ 1 w 9147600"/>
              <a:gd name="connsiteY0" fmla="*/ 1186140 h 2688447"/>
              <a:gd name="connsiteX1" fmla="*/ 9139649 w 9147600"/>
              <a:gd name="connsiteY1" fmla="*/ 0 h 2688447"/>
              <a:gd name="connsiteX2" fmla="*/ 9147600 w 9147600"/>
              <a:gd name="connsiteY2" fmla="*/ 2688447 h 2688447"/>
              <a:gd name="connsiteX3" fmla="*/ 0 w 9147600"/>
              <a:gd name="connsiteY3" fmla="*/ 2688447 h 2688447"/>
              <a:gd name="connsiteX4" fmla="*/ 1 w 9147600"/>
              <a:gd name="connsiteY4" fmla="*/ 1186140 h 2688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8447">
                <a:moveTo>
                  <a:pt x="1" y="1186140"/>
                </a:moveTo>
                <a:lnTo>
                  <a:pt x="9139649" y="0"/>
                </a:lnTo>
                <a:cubicBezTo>
                  <a:pt x="9144950" y="894807"/>
                  <a:pt x="9142299" y="1793640"/>
                  <a:pt x="9147600" y="2688447"/>
                </a:cubicBezTo>
                <a:lnTo>
                  <a:pt x="0" y="2688447"/>
                </a:lnTo>
                <a:cubicBezTo>
                  <a:pt x="0" y="2572868"/>
                  <a:pt x="1" y="1301719"/>
                  <a:pt x="1" y="1186140"/>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spTree>
    <p:extLst>
      <p:ext uri="{BB962C8B-B14F-4D97-AF65-F5344CB8AC3E}">
        <p14:creationId xmlns:p14="http://schemas.microsoft.com/office/powerpoint/2010/main" val="2703339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B3FAE03D-5E70-4EAA-9EE6-942B73AFF860}"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0CDE9716-79AA-49AA-AACE-6FADAEBAED18}"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7487B1EC-E3AE-45C2-9D41-B0143B8F93EC}" type="datetime1">
              <a:rPr lang="sv-SE" smtClean="0"/>
              <a:t>2023-12-18</a:t>
            </a:fld>
            <a:endParaRPr lang="sv-SE" dirty="0"/>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801688" y="2074072"/>
            <a:ext cx="6832600" cy="3438525"/>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569715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7C4841BB-0C46-4917-8CAB-5148AAAB1D25}" type="datetime1">
              <a:rPr lang="sv-SE" smtClean="0"/>
              <a:t>2023-12-18</a:t>
            </a:fld>
            <a:endParaRPr lang="sv-SE" dirty="0"/>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0" y="2066925"/>
            <a:ext cx="9144000" cy="3438525"/>
          </a:xfrm>
        </p:spPr>
        <p:txBody>
          <a:bodyPr/>
          <a:lstStyle>
            <a:lvl1pPr marL="0" indent="0">
              <a:buNone/>
              <a:defRPr b="0"/>
            </a:lvl1pPr>
          </a:lstStyle>
          <a:p>
            <a:r>
              <a:rPr lang="sv-SE"/>
              <a:t>Klicka på ikonen för att lägga till en bild</a:t>
            </a:r>
          </a:p>
        </p:txBody>
      </p:sp>
      <p:sp>
        <p:nvSpPr>
          <p:cNvPr id="13"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7922803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Utfallande bild utan rubri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8954304-1BDF-4F5A-8AF4-C68736A4D50A}" type="datetime1">
              <a:rPr lang="sv-SE" smtClean="0"/>
              <a:t>2023-12-18</a:t>
            </a:fld>
            <a:endParaRPr lang="sv-SE" dirty="0"/>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F3A1DABF-CD59-47A1-8187-10F3203EF599}" type="slidenum">
              <a:rPr lang="sv-SE" smtClean="0"/>
              <a:t>‹#›</a:t>
            </a:fld>
            <a:endParaRPr lang="sv-SE"/>
          </a:p>
        </p:txBody>
      </p:sp>
      <p:sp>
        <p:nvSpPr>
          <p:cNvPr id="5" name="Platshållare för bild 7"/>
          <p:cNvSpPr>
            <a:spLocks noGrp="1"/>
          </p:cNvSpPr>
          <p:nvPr>
            <p:ph type="pic" sz="quarter" idx="13"/>
          </p:nvPr>
        </p:nvSpPr>
        <p:spPr>
          <a:xfrm>
            <a:off x="0" y="664235"/>
            <a:ext cx="9144000" cy="5003320"/>
          </a:xfrm>
        </p:spPr>
        <p:txBody>
          <a:bodyPr/>
          <a:lstStyle>
            <a:lvl1pPr marL="0" indent="0">
              <a:buNone/>
              <a:defRPr b="0"/>
            </a:lvl1pPr>
          </a:lstStyle>
          <a:p>
            <a:r>
              <a:rPr lang="sv-SE"/>
              <a:t>Klicka på ikonen för att lägga till en bild</a:t>
            </a:r>
          </a:p>
        </p:txBody>
      </p:sp>
    </p:spTree>
    <p:extLst>
      <p:ext uri="{BB962C8B-B14F-4D97-AF65-F5344CB8AC3E}">
        <p14:creationId xmlns:p14="http://schemas.microsoft.com/office/powerpoint/2010/main" val="3755418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FFFC1501-2A8C-4C98-8DD4-C24C86BFF638}" type="datetime1">
              <a:rPr lang="sv-SE" smtClean="0"/>
              <a:t>2023-12-18</a:t>
            </a:fld>
            <a:endParaRPr lang="sv-SE" dirty="0"/>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Tree>
    <p:extLst>
      <p:ext uri="{BB962C8B-B14F-4D97-AF65-F5344CB8AC3E}">
        <p14:creationId xmlns:p14="http://schemas.microsoft.com/office/powerpoint/2010/main" val="42656317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6" name="Rektangel 15"/>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4173579"/>
            <a:ext cx="9147600" cy="2684421"/>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4421">
                <a:moveTo>
                  <a:pt x="1" y="2337683"/>
                </a:moveTo>
                <a:lnTo>
                  <a:pt x="9131698" y="0"/>
                </a:lnTo>
                <a:cubicBezTo>
                  <a:pt x="9136999" y="894807"/>
                  <a:pt x="9142299" y="1789614"/>
                  <a:pt x="9147600" y="2684421"/>
                </a:cubicBezTo>
                <a:lnTo>
                  <a:pt x="0" y="2684421"/>
                </a:lnTo>
                <a:cubicBezTo>
                  <a:pt x="0" y="2568842"/>
                  <a:pt x="1" y="2453262"/>
                  <a:pt x="1" y="2337683"/>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2059055"/>
            <a:ext cx="7772400" cy="1104900"/>
          </a:xfrm>
        </p:spPr>
        <p:txBody>
          <a:bodyPr/>
          <a:lstStyle>
            <a:lvl1pPr>
              <a:defRPr sz="3400">
                <a:solidFill>
                  <a:srgbClr val="E98300"/>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01688" y="4266501"/>
            <a:ext cx="5858518" cy="232375"/>
          </a:xfrm>
        </p:spPr>
        <p:txBody>
          <a:bodyPr/>
          <a:lstStyle>
            <a:lvl1pPr marL="0" indent="0" algn="l">
              <a:spcBef>
                <a:spcPts val="0"/>
              </a:spcBef>
              <a:spcAft>
                <a:spcPts val="0"/>
              </a:spcAft>
              <a:buNone/>
              <a:defRPr sz="1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a:xfrm>
            <a:off x="817590" y="5380362"/>
            <a:ext cx="1152128" cy="267235"/>
          </a:xfrm>
        </p:spPr>
        <p:txBody>
          <a:bodyPr/>
          <a:lstStyle>
            <a:lvl1pPr>
              <a:defRPr sz="900" b="1">
                <a:solidFill>
                  <a:srgbClr val="FFFFFF"/>
                </a:solidFill>
              </a:defRPr>
            </a:lvl1pPr>
          </a:lstStyle>
          <a:p>
            <a:endParaRPr lang="sv-SE" dirty="0"/>
          </a:p>
        </p:txBody>
      </p:sp>
      <p:sp>
        <p:nvSpPr>
          <p:cNvPr id="14" name="Platshållare för text 13"/>
          <p:cNvSpPr>
            <a:spLocks noGrp="1"/>
          </p:cNvSpPr>
          <p:nvPr>
            <p:ph type="body" sz="quarter" idx="14"/>
          </p:nvPr>
        </p:nvSpPr>
        <p:spPr>
          <a:xfrm>
            <a:off x="801688" y="4475023"/>
            <a:ext cx="5858544" cy="722312"/>
          </a:xfrm>
        </p:spPr>
        <p:txBody>
          <a:bodyPr/>
          <a:lstStyle>
            <a:lvl1pPr marL="0" indent="0">
              <a:spcBef>
                <a:spcPts val="0"/>
              </a:spcBef>
              <a:spcAft>
                <a:spcPts val="0"/>
              </a:spcAft>
              <a:buNone/>
              <a:defRPr sz="1400" b="0">
                <a:solidFill>
                  <a:srgbClr val="FFFFFF"/>
                </a:solidFill>
              </a:defRPr>
            </a:lvl1pPr>
            <a:lvl2pPr marL="285750" indent="0">
              <a:buNone/>
              <a:defRPr sz="1400">
                <a:solidFill>
                  <a:schemeClr val="bg2"/>
                </a:solidFill>
              </a:defRPr>
            </a:lvl2pPr>
            <a:lvl3pPr marL="539750" indent="0">
              <a:buNone/>
              <a:defRPr sz="1400">
                <a:solidFill>
                  <a:schemeClr val="bg2"/>
                </a:solidFill>
              </a:defRPr>
            </a:lvl3pPr>
            <a:lvl4pPr marL="723900" indent="0">
              <a:buNone/>
              <a:defRPr sz="1400">
                <a:solidFill>
                  <a:schemeClr val="bg2"/>
                </a:solidFill>
              </a:defRPr>
            </a:lvl4pPr>
            <a:lvl5pPr marL="927100" indent="0">
              <a:buNone/>
              <a:defRPr sz="1400">
                <a:solidFill>
                  <a:schemeClr val="bg2"/>
                </a:solidFill>
              </a:defRPr>
            </a:lvl5pPr>
          </a:lstStyle>
          <a:p>
            <a:pPr lvl="0"/>
            <a:r>
              <a:rPr lang="sv-SE"/>
              <a:t>Redigera format för bakgrundstext</a:t>
            </a:r>
          </a:p>
        </p:txBody>
      </p: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1214" y="800439"/>
            <a:ext cx="2592000" cy="544144"/>
          </a:xfrm>
          <a:prstGeom prst="rect">
            <a:avLst/>
          </a:prstGeom>
        </p:spPr>
      </p:pic>
    </p:spTree>
    <p:extLst>
      <p:ext uri="{BB962C8B-B14F-4D97-AF65-F5344CB8AC3E}">
        <p14:creationId xmlns:p14="http://schemas.microsoft.com/office/powerpoint/2010/main" val="1007729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apitelsida med plats för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1548841"/>
            <a:ext cx="9147600" cy="5309159"/>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 name="connsiteX0" fmla="*/ 1 w 9147600"/>
              <a:gd name="connsiteY0" fmla="*/ 1182114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1182114 h 2684421"/>
              <a:gd name="connsiteX0" fmla="*/ 1 w 9147600"/>
              <a:gd name="connsiteY0" fmla="*/ 1186140 h 2688447"/>
              <a:gd name="connsiteX1" fmla="*/ 9139649 w 9147600"/>
              <a:gd name="connsiteY1" fmla="*/ 0 h 2688447"/>
              <a:gd name="connsiteX2" fmla="*/ 9147600 w 9147600"/>
              <a:gd name="connsiteY2" fmla="*/ 2688447 h 2688447"/>
              <a:gd name="connsiteX3" fmla="*/ 0 w 9147600"/>
              <a:gd name="connsiteY3" fmla="*/ 2688447 h 2688447"/>
              <a:gd name="connsiteX4" fmla="*/ 1 w 9147600"/>
              <a:gd name="connsiteY4" fmla="*/ 1186140 h 2688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8447">
                <a:moveTo>
                  <a:pt x="1" y="1186140"/>
                </a:moveTo>
                <a:lnTo>
                  <a:pt x="9139649" y="0"/>
                </a:lnTo>
                <a:cubicBezTo>
                  <a:pt x="9144950" y="894807"/>
                  <a:pt x="9142299" y="1793640"/>
                  <a:pt x="9147600" y="2688447"/>
                </a:cubicBezTo>
                <a:lnTo>
                  <a:pt x="0" y="2688447"/>
                </a:lnTo>
                <a:cubicBezTo>
                  <a:pt x="0" y="2572868"/>
                  <a:pt x="1" y="1301719"/>
                  <a:pt x="1" y="1186140"/>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spTree>
    <p:extLst>
      <p:ext uri="{BB962C8B-B14F-4D97-AF65-F5344CB8AC3E}">
        <p14:creationId xmlns:p14="http://schemas.microsoft.com/office/powerpoint/2010/main" val="16139811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apitelsida utan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2"/>
          <p:cNvSpPr/>
          <p:nvPr userDrawn="1"/>
        </p:nvSpPr>
        <p:spPr>
          <a:xfrm>
            <a:off x="0" y="1543050"/>
            <a:ext cx="9144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a:solidFill>
                <a:schemeClr val="tx1"/>
              </a:solidFill>
            </a:endParaRPr>
          </a:p>
        </p:txBody>
      </p:sp>
      <p:sp>
        <p:nvSpPr>
          <p:cNvPr id="9"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pic>
        <p:nvPicPr>
          <p:cNvPr id="12"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Tree>
    <p:extLst>
      <p:ext uri="{BB962C8B-B14F-4D97-AF65-F5344CB8AC3E}">
        <p14:creationId xmlns:p14="http://schemas.microsoft.com/office/powerpoint/2010/main" val="9309121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Kapitelsida utan bild - 2">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2"/>
          <p:cNvSpPr/>
          <p:nvPr userDrawn="1"/>
        </p:nvSpPr>
        <p:spPr>
          <a:xfrm>
            <a:off x="0" y="1543050"/>
            <a:ext cx="9144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3DB7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a:solidFill>
                <a:schemeClr val="tx1"/>
              </a:solidFill>
            </a:endParaRPr>
          </a:p>
        </p:txBody>
      </p:sp>
      <p:sp>
        <p:nvSpPr>
          <p:cNvPr id="9" name="Rubrik 1"/>
          <p:cNvSpPr>
            <a:spLocks noGrp="1"/>
          </p:cNvSpPr>
          <p:nvPr>
            <p:ph type="ctrTitle"/>
          </p:nvPr>
        </p:nvSpPr>
        <p:spPr>
          <a:xfrm>
            <a:off x="784342" y="725700"/>
            <a:ext cx="7772400" cy="1408385"/>
          </a:xfrm>
        </p:spPr>
        <p:txBody>
          <a:bodyPr/>
          <a:lstStyle>
            <a:lvl1pPr>
              <a:defRPr sz="2600">
                <a:solidFill>
                  <a:srgbClr val="FFFFFF"/>
                </a:solidFill>
              </a:defRPr>
            </a:lvl1pPr>
          </a:lstStyle>
          <a:p>
            <a:r>
              <a:rPr lang="sv-SE"/>
              <a:t>Klicka här för att ändra format</a:t>
            </a:r>
            <a:endParaRPr lang="sv-SE" dirty="0"/>
          </a:p>
        </p:txBody>
      </p:sp>
      <p:pic>
        <p:nvPicPr>
          <p:cNvPr id="12"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Tree>
    <p:extLst>
      <p:ext uri="{BB962C8B-B14F-4D97-AF65-F5344CB8AC3E}">
        <p14:creationId xmlns:p14="http://schemas.microsoft.com/office/powerpoint/2010/main" val="316043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utan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2"/>
          <p:cNvSpPr/>
          <p:nvPr userDrawn="1"/>
        </p:nvSpPr>
        <p:spPr>
          <a:xfrm>
            <a:off x="0" y="1543050"/>
            <a:ext cx="9144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a:solidFill>
                <a:schemeClr val="tx1"/>
              </a:solidFill>
            </a:endParaRPr>
          </a:p>
        </p:txBody>
      </p:sp>
      <p:sp>
        <p:nvSpPr>
          <p:cNvPr id="9"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pic>
        <p:nvPicPr>
          <p:cNvPr id="12"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Tree>
    <p:extLst>
      <p:ext uri="{BB962C8B-B14F-4D97-AF65-F5344CB8AC3E}">
        <p14:creationId xmlns:p14="http://schemas.microsoft.com/office/powerpoint/2010/main" val="19739306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2256762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ubrik och punktlista – mening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0"/>
            </a:lvl1pPr>
            <a:lvl2pPr>
              <a:defRPr sz="2000"/>
            </a:lvl2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4088703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dirty="0"/>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text 8"/>
          <p:cNvSpPr>
            <a:spLocks noGrp="1"/>
          </p:cNvSpPr>
          <p:nvPr>
            <p:ph type="body" sz="quarter" idx="13"/>
          </p:nvPr>
        </p:nvSpPr>
        <p:spPr>
          <a:xfrm>
            <a:off x="801688" y="2059200"/>
            <a:ext cx="6959600" cy="3708400"/>
          </a:xfrm>
        </p:spPr>
        <p:txBody>
          <a:bodyPr/>
          <a:lstStyle>
            <a:lvl1pPr marL="0" indent="0">
              <a:spcBef>
                <a:spcPts val="800"/>
              </a:spcBef>
              <a:spcAft>
                <a:spcPts val="0"/>
              </a:spcAft>
              <a:buFontTx/>
              <a:buNone/>
              <a:defRPr sz="2600"/>
            </a:lvl1pPr>
            <a:lvl2pPr marL="0" indent="0">
              <a:buFontTx/>
              <a:buNone/>
              <a:defRPr sz="2000"/>
            </a:lvl2pPr>
            <a:lvl3pPr marL="0" indent="0">
              <a:spcAft>
                <a:spcPts val="0"/>
              </a:spcAft>
              <a:buFontTx/>
              <a:buNone/>
              <a:defRPr sz="1900" b="1"/>
            </a:lvl3pPr>
            <a:lvl4pPr marL="0" indent="0">
              <a:spcAft>
                <a:spcPts val="0"/>
              </a:spcAft>
              <a:buFontTx/>
              <a:buNone/>
              <a:defRPr sz="1600"/>
            </a:lvl4pPr>
            <a:lvl5pPr marL="0" indent="0">
              <a:spcAft>
                <a:spcPts val="0"/>
              </a:spcAft>
              <a:buFontTx/>
              <a:buNone/>
              <a:defRPr sz="1600"/>
            </a:lvl5pPr>
          </a:lstStyle>
          <a:p>
            <a:pPr lvl="0"/>
            <a:r>
              <a:rPr lang="sv-SE"/>
              <a:t>Redigera format för bakgrundstext</a:t>
            </a:r>
          </a:p>
          <a:p>
            <a:pPr lvl="1"/>
            <a:r>
              <a:rPr lang="sv-SE"/>
              <a:t>Nivå två</a:t>
            </a:r>
          </a:p>
        </p:txBody>
      </p:sp>
    </p:spTree>
    <p:extLst>
      <p:ext uri="{BB962C8B-B14F-4D97-AF65-F5344CB8AC3E}">
        <p14:creationId xmlns:p14="http://schemas.microsoft.com/office/powerpoint/2010/main" val="4026473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1872713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2531778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itatsida">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4355976" y="2060206"/>
            <a:ext cx="3405312" cy="3708400"/>
          </a:xfrm>
        </p:spPr>
        <p:txBody>
          <a:bodyPr/>
          <a:lstStyle>
            <a:lvl1pPr>
              <a:spcBef>
                <a:spcPts val="800"/>
              </a:spcBef>
              <a:defRPr sz="2600" b="0"/>
            </a:lvl1pPr>
            <a:lvl2pPr>
              <a:defRPr sz="2000"/>
            </a:lvl2pPr>
            <a:lvl3pPr>
              <a:defRPr sz="1600"/>
            </a:lvl3pPr>
            <a:lvl4pPr>
              <a:defRPr sz="1400"/>
            </a:lvl4pPr>
            <a:lvl5pPr marL="927100" indent="0">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9"/>
          <p:cNvSpPr>
            <a:spLocks noGrp="1"/>
          </p:cNvSpPr>
          <p:nvPr>
            <p:ph type="body" sz="quarter" idx="14" hasCustomPrompt="1"/>
          </p:nvPr>
        </p:nvSpPr>
        <p:spPr>
          <a:xfrm>
            <a:off x="0" y="2113906"/>
            <a:ext cx="4067175" cy="3455988"/>
          </a:xfrm>
          <a:solidFill>
            <a:schemeClr val="accent4"/>
          </a:solidFill>
          <a:ln>
            <a:noFill/>
          </a:ln>
        </p:spPr>
        <p:txBody>
          <a:bodyPr lIns="180000" tIns="180000" rIns="180000" bIns="180000" anchor="ctr" anchorCtr="1"/>
          <a:lstStyle>
            <a:lvl1pPr marL="0" indent="0" algn="ctr">
              <a:buNone/>
              <a:defRPr sz="2600" b="0" i="1">
                <a:solidFill>
                  <a:srgbClr val="FFFFFF"/>
                </a:solidFill>
              </a:defRPr>
            </a:lvl1pPr>
            <a:lvl2pPr>
              <a:defRPr sz="3000" b="0" i="1">
                <a:solidFill>
                  <a:srgbClr val="E6C99B"/>
                </a:solidFill>
              </a:defRPr>
            </a:lvl2pPr>
            <a:lvl3pPr>
              <a:defRPr sz="3000" b="0" i="1">
                <a:solidFill>
                  <a:srgbClr val="E6C99B"/>
                </a:solidFill>
              </a:defRPr>
            </a:lvl3pPr>
            <a:lvl4pPr>
              <a:defRPr sz="3000" b="0" i="1">
                <a:solidFill>
                  <a:srgbClr val="E6C99B"/>
                </a:solidFill>
              </a:defRPr>
            </a:lvl4pPr>
            <a:lvl5pPr>
              <a:defRPr sz="3000" b="0" i="1">
                <a:solidFill>
                  <a:srgbClr val="E6C99B"/>
                </a:solidFill>
              </a:defRPr>
            </a:lvl5pPr>
          </a:lstStyle>
          <a:p>
            <a:pPr lvl="0"/>
            <a:r>
              <a:rPr lang="sv-SE" dirty="0"/>
              <a:t>Klicka här för att </a:t>
            </a:r>
            <a:br>
              <a:rPr lang="sv-SE" dirty="0"/>
            </a:br>
            <a:r>
              <a:rPr lang="sv-SE" dirty="0"/>
              <a:t>ändra format på bakgrundstexten</a:t>
            </a:r>
          </a:p>
        </p:txBody>
      </p:sp>
    </p:spTree>
    <p:extLst>
      <p:ext uri="{BB962C8B-B14F-4D97-AF65-F5344CB8AC3E}">
        <p14:creationId xmlns:p14="http://schemas.microsoft.com/office/powerpoint/2010/main" val="25910250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ubrik, punktlista och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8871"/>
            <a:ext cx="3299791" cy="3095625"/>
          </a:xfrm>
        </p:spPr>
        <p:txBody>
          <a:bodyPr/>
          <a:lstStyle>
            <a:lvl1pPr marL="0" indent="0">
              <a:buNone/>
              <a:defRPr sz="1400" b="0" baseline="0"/>
            </a:lvl1pPr>
          </a:lstStyle>
          <a:p>
            <a:r>
              <a:rPr lang="sv-SE"/>
              <a:t>Klicka på ikonen för att lägga till en bild</a:t>
            </a:r>
            <a:endParaRPr lang="sv-SE" dirty="0"/>
          </a:p>
        </p:txBody>
      </p:sp>
      <p:sp>
        <p:nvSpPr>
          <p:cNvPr id="12" name="Platshållare för text 11"/>
          <p:cNvSpPr>
            <a:spLocks noGrp="1"/>
          </p:cNvSpPr>
          <p:nvPr>
            <p:ph type="body" sz="quarter" idx="15"/>
          </p:nvPr>
        </p:nvSpPr>
        <p:spPr>
          <a:xfrm>
            <a:off x="4323723" y="5299364"/>
            <a:ext cx="3312220" cy="471487"/>
          </a:xfrm>
        </p:spPr>
        <p:txBody>
          <a:bodyPr/>
          <a:lstStyle>
            <a:lvl1pPr marL="0" indent="0">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38980565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ubrik, punktlista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139350"/>
            <a:ext cx="3410272" cy="3632799"/>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3098268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ubrik, text och bild höger - 1">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6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63666438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ubrik, text och bild höger - 2">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934287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3570127F-B47C-47EF-8FF5-0BAA98260B97}"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5622242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0425"/>
            <a:ext cx="3252727" cy="3054050"/>
          </a:xfrm>
        </p:spPr>
        <p:txBody>
          <a:bodyPr/>
          <a:lstStyle>
            <a:lvl1pPr marL="0" indent="0">
              <a:buNone/>
              <a:defRPr sz="2600" b="1"/>
            </a:lvl1pPr>
            <a:lvl2pPr marL="285750" indent="0">
              <a:buNone/>
              <a:defRPr/>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38760639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Tree>
    <p:extLst>
      <p:ext uri="{BB962C8B-B14F-4D97-AF65-F5344CB8AC3E}">
        <p14:creationId xmlns:p14="http://schemas.microsoft.com/office/powerpoint/2010/main" val="18092429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Rubrik, punktlista och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33244380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Rubrik, punktlista och stor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3"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1654667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Rubrik, text och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34125520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Rubrik, text och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2078374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413749673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10136294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801688" y="2074072"/>
            <a:ext cx="6832600" cy="3438525"/>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9210141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Rubrik och  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0" y="2066925"/>
            <a:ext cx="9144000" cy="3438525"/>
          </a:xfrm>
        </p:spPr>
        <p:txBody>
          <a:bodyPr/>
          <a:lstStyle>
            <a:lvl1pPr marL="0" indent="0">
              <a:buNone/>
              <a:defRPr b="0"/>
            </a:lvl1pPr>
          </a:lstStyle>
          <a:p>
            <a:r>
              <a:rPr lang="sv-SE"/>
              <a:t>Klicka på ikonen för att lägga till en bild</a:t>
            </a:r>
          </a:p>
        </p:txBody>
      </p:sp>
      <p:sp>
        <p:nvSpPr>
          <p:cNvPr id="13"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420521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punktlista – mening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05C0B165-118B-45BA-AA07-BC6F93E334FC}"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0"/>
            </a:lvl1pPr>
            <a:lvl2pPr>
              <a:defRPr sz="2000"/>
            </a:lvl2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14054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Utfallande bild utan rubri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dirty="0"/>
          </a:p>
        </p:txBody>
      </p:sp>
      <p:sp>
        <p:nvSpPr>
          <p:cNvPr id="3" name="Platshållare för sidfot 2"/>
          <p:cNvSpPr>
            <a:spLocks noGrp="1"/>
          </p:cNvSpPr>
          <p:nvPr>
            <p:ph type="ftr" sz="quarter" idx="11"/>
          </p:nvPr>
        </p:nvSpPr>
        <p:spPr/>
        <p:txBody>
          <a:bodyPr/>
          <a:lstStyle/>
          <a:p>
            <a:r>
              <a:rPr lang="sv-SE"/>
              <a:t>Sveriges kunskapsmyndighet för vård och omsorg</a:t>
            </a:r>
          </a:p>
        </p:txBody>
      </p:sp>
      <p:sp>
        <p:nvSpPr>
          <p:cNvPr id="4" name="Platshållare för bildnummer 3"/>
          <p:cNvSpPr>
            <a:spLocks noGrp="1"/>
          </p:cNvSpPr>
          <p:nvPr>
            <p:ph type="sldNum" sz="quarter" idx="12"/>
          </p:nvPr>
        </p:nvSpPr>
        <p:spPr/>
        <p:txBody>
          <a:bodyPr/>
          <a:lstStyle/>
          <a:p>
            <a:fld id="{F3A1DABF-CD59-47A1-8187-10F3203EF599}" type="slidenum">
              <a:rPr lang="sv-SE" smtClean="0"/>
              <a:t>‹#›</a:t>
            </a:fld>
            <a:endParaRPr lang="sv-SE"/>
          </a:p>
        </p:txBody>
      </p:sp>
      <p:sp>
        <p:nvSpPr>
          <p:cNvPr id="5" name="Platshållare för bild 7"/>
          <p:cNvSpPr>
            <a:spLocks noGrp="1"/>
          </p:cNvSpPr>
          <p:nvPr>
            <p:ph type="pic" sz="quarter" idx="13"/>
          </p:nvPr>
        </p:nvSpPr>
        <p:spPr>
          <a:xfrm>
            <a:off x="0" y="664235"/>
            <a:ext cx="9144000" cy="5003320"/>
          </a:xfrm>
        </p:spPr>
        <p:txBody>
          <a:bodyPr/>
          <a:lstStyle>
            <a:lvl1pPr marL="0" indent="0">
              <a:buNone/>
              <a:defRPr b="0"/>
            </a:lvl1pPr>
          </a:lstStyle>
          <a:p>
            <a:r>
              <a:rPr lang="sv-SE"/>
              <a:t>Klicka på ikonen för att lägga till en bild</a:t>
            </a:r>
          </a:p>
        </p:txBody>
      </p:sp>
    </p:spTree>
    <p:extLst>
      <p:ext uri="{BB962C8B-B14F-4D97-AF65-F5344CB8AC3E}">
        <p14:creationId xmlns:p14="http://schemas.microsoft.com/office/powerpoint/2010/main" val="319978703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Sveriges kunskapsmyndighet för vård och omsorg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Tree>
    <p:extLst>
      <p:ext uri="{BB962C8B-B14F-4D97-AF65-F5344CB8AC3E}">
        <p14:creationId xmlns:p14="http://schemas.microsoft.com/office/powerpoint/2010/main" val="39364658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Slutsida">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2"/>
          <p:cNvSpPr/>
          <p:nvPr userDrawn="1"/>
        </p:nvSpPr>
        <p:spPr>
          <a:xfrm>
            <a:off x="0" y="1543050"/>
            <a:ext cx="9144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a:solidFill>
                <a:schemeClr val="tx1"/>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
        <p:nvSpPr>
          <p:cNvPr id="6" name="textruta 5">
            <a:extLst>
              <a:ext uri="{FF2B5EF4-FFF2-40B4-BE49-F238E27FC236}">
                <a16:creationId xmlns:a16="http://schemas.microsoft.com/office/drawing/2014/main" id="{A2E786A1-5871-48E2-BE62-D3472F04312D}"/>
              </a:ext>
            </a:extLst>
          </p:cNvPr>
          <p:cNvSpPr txBox="1"/>
          <p:nvPr userDrawn="1"/>
        </p:nvSpPr>
        <p:spPr>
          <a:xfrm>
            <a:off x="4512217" y="4927392"/>
            <a:ext cx="3970284" cy="1200329"/>
          </a:xfrm>
          <a:prstGeom prst="rect">
            <a:avLst/>
          </a:prstGeom>
          <a:noFill/>
        </p:spPr>
        <p:txBody>
          <a:bodyPr wrap="square" lIns="0" tIns="0" rIns="0" bIns="0" rtlCol="0">
            <a:spAutoFit/>
          </a:bodyPr>
          <a:lstStyle/>
          <a:p>
            <a:pPr algn="r"/>
            <a:r>
              <a:rPr lang="sv-SE" sz="2600" b="1" dirty="0">
                <a:solidFill>
                  <a:schemeClr val="accent4"/>
                </a:solidFill>
              </a:rPr>
              <a:t>Mer information finns på:</a:t>
            </a:r>
          </a:p>
          <a:p>
            <a:pPr algn="r"/>
            <a:r>
              <a:rPr lang="sv-SE" sz="2600" b="1" dirty="0">
                <a:solidFill>
                  <a:schemeClr val="accent4"/>
                </a:solidFill>
              </a:rPr>
              <a:t>www.socialstyrelsen.se</a:t>
            </a:r>
            <a:br>
              <a:rPr lang="sv-SE" sz="2600" b="1" dirty="0">
                <a:solidFill>
                  <a:schemeClr val="accent4"/>
                </a:solidFill>
              </a:rPr>
            </a:br>
            <a:r>
              <a:rPr lang="sv-SE" sz="2600" b="1" dirty="0">
                <a:solidFill>
                  <a:schemeClr val="accent4"/>
                </a:solidFill>
              </a:rPr>
              <a:t>www.kunskapsguiden.se</a:t>
            </a:r>
          </a:p>
        </p:txBody>
      </p:sp>
    </p:spTree>
    <p:extLst>
      <p:ext uri="{BB962C8B-B14F-4D97-AF65-F5344CB8AC3E}">
        <p14:creationId xmlns:p14="http://schemas.microsoft.com/office/powerpoint/2010/main" val="3665995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C45137BF-E8C6-4342-802B-4F153DAD4BC5}"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text 8"/>
          <p:cNvSpPr>
            <a:spLocks noGrp="1"/>
          </p:cNvSpPr>
          <p:nvPr>
            <p:ph type="body" sz="quarter" idx="13"/>
          </p:nvPr>
        </p:nvSpPr>
        <p:spPr>
          <a:xfrm>
            <a:off x="801688" y="2059200"/>
            <a:ext cx="6959600" cy="3708400"/>
          </a:xfrm>
        </p:spPr>
        <p:txBody>
          <a:bodyPr/>
          <a:lstStyle>
            <a:lvl1pPr marL="0" indent="0">
              <a:spcBef>
                <a:spcPts val="800"/>
              </a:spcBef>
              <a:spcAft>
                <a:spcPts val="0"/>
              </a:spcAft>
              <a:buFontTx/>
              <a:buNone/>
              <a:defRPr sz="2600"/>
            </a:lvl1pPr>
            <a:lvl2pPr marL="0" indent="0">
              <a:buFontTx/>
              <a:buNone/>
              <a:defRPr sz="2000"/>
            </a:lvl2pPr>
            <a:lvl3pPr marL="0" indent="0">
              <a:spcAft>
                <a:spcPts val="0"/>
              </a:spcAft>
              <a:buFontTx/>
              <a:buNone/>
              <a:defRPr sz="1900" b="1"/>
            </a:lvl3pPr>
            <a:lvl4pPr marL="0" indent="0">
              <a:spcAft>
                <a:spcPts val="0"/>
              </a:spcAft>
              <a:buFontTx/>
              <a:buNone/>
              <a:defRPr sz="1600"/>
            </a:lvl4pPr>
            <a:lvl5pPr marL="0" indent="0">
              <a:spcAft>
                <a:spcPts val="0"/>
              </a:spcAft>
              <a:buFontTx/>
              <a:buNone/>
              <a:defRPr sz="1600"/>
            </a:lvl5pPr>
          </a:lstStyle>
          <a:p>
            <a:pPr lvl="0"/>
            <a:r>
              <a:rPr lang="sv-SE"/>
              <a:t>Redigera format för bakgrundstext</a:t>
            </a:r>
          </a:p>
          <a:p>
            <a:pPr lvl="1"/>
            <a:r>
              <a:rPr lang="sv-SE"/>
              <a:t>Nivå två</a:t>
            </a:r>
          </a:p>
        </p:txBody>
      </p:sp>
    </p:spTree>
    <p:extLst>
      <p:ext uri="{BB962C8B-B14F-4D97-AF65-F5344CB8AC3E}">
        <p14:creationId xmlns:p14="http://schemas.microsoft.com/office/powerpoint/2010/main" val="102684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fld id="{50DBD845-EEF0-4DF7-89E3-A0F115F6C570}"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41411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fld id="{B079E322-173C-47C4-A408-C585054A4FD2}"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64446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itatsida">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907A3B98-BE5E-47FF-A2E4-CA856C757126}" type="datetime1">
              <a:rPr lang="sv-SE" smtClean="0"/>
              <a:t>2023-12-18</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4355976" y="2060206"/>
            <a:ext cx="3405312" cy="3708400"/>
          </a:xfrm>
        </p:spPr>
        <p:txBody>
          <a:bodyPr/>
          <a:lstStyle>
            <a:lvl1pPr>
              <a:spcBef>
                <a:spcPts val="800"/>
              </a:spcBef>
              <a:defRPr sz="2600" b="0"/>
            </a:lvl1pPr>
            <a:lvl2pPr>
              <a:defRPr sz="2000"/>
            </a:lvl2pPr>
            <a:lvl3pPr>
              <a:defRPr sz="1600"/>
            </a:lvl3pPr>
            <a:lvl4pPr>
              <a:defRPr sz="1400"/>
            </a:lvl4pPr>
            <a:lvl5pPr marL="927100" indent="0">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9"/>
          <p:cNvSpPr>
            <a:spLocks noGrp="1"/>
          </p:cNvSpPr>
          <p:nvPr>
            <p:ph type="body" sz="quarter" idx="14" hasCustomPrompt="1"/>
          </p:nvPr>
        </p:nvSpPr>
        <p:spPr>
          <a:xfrm>
            <a:off x="0" y="2113906"/>
            <a:ext cx="4067175" cy="3455988"/>
          </a:xfrm>
          <a:solidFill>
            <a:schemeClr val="accent4"/>
          </a:solidFill>
          <a:ln>
            <a:noFill/>
          </a:ln>
        </p:spPr>
        <p:txBody>
          <a:bodyPr lIns="180000" tIns="180000" rIns="180000" bIns="180000" anchor="ctr" anchorCtr="1"/>
          <a:lstStyle>
            <a:lvl1pPr marL="0" indent="0" algn="ctr">
              <a:buNone/>
              <a:defRPr sz="2600" b="0" i="1">
                <a:solidFill>
                  <a:srgbClr val="FFFFFF"/>
                </a:solidFill>
              </a:defRPr>
            </a:lvl1pPr>
            <a:lvl2pPr>
              <a:defRPr sz="3000" b="0" i="1">
                <a:solidFill>
                  <a:srgbClr val="E6C99B"/>
                </a:solidFill>
              </a:defRPr>
            </a:lvl2pPr>
            <a:lvl3pPr>
              <a:defRPr sz="3000" b="0" i="1">
                <a:solidFill>
                  <a:srgbClr val="E6C99B"/>
                </a:solidFill>
              </a:defRPr>
            </a:lvl3pPr>
            <a:lvl4pPr>
              <a:defRPr sz="3000" b="0" i="1">
                <a:solidFill>
                  <a:srgbClr val="E6C99B"/>
                </a:solidFill>
              </a:defRPr>
            </a:lvl4pPr>
            <a:lvl5pPr>
              <a:defRPr sz="3000" b="0" i="1">
                <a:solidFill>
                  <a:srgbClr val="E6C99B"/>
                </a:solidFill>
              </a:defRPr>
            </a:lvl5pPr>
          </a:lstStyle>
          <a:p>
            <a:pPr lvl="0"/>
            <a:r>
              <a:rPr lang="sv-SE" dirty="0"/>
              <a:t>Klicka här för att </a:t>
            </a:r>
            <a:br>
              <a:rPr lang="sv-SE" dirty="0"/>
            </a:br>
            <a:r>
              <a:rPr lang="sv-SE" dirty="0"/>
              <a:t>ändra format på bakgrundstexten</a:t>
            </a:r>
          </a:p>
        </p:txBody>
      </p:sp>
    </p:spTree>
    <p:extLst>
      <p:ext uri="{BB962C8B-B14F-4D97-AF65-F5344CB8AC3E}">
        <p14:creationId xmlns:p14="http://schemas.microsoft.com/office/powerpoint/2010/main" val="30635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slideLayout" Target="../slideLayouts/slideLayout51.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slideLayout" Target="../slideLayouts/slideLayout50.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29" Type="http://schemas.openxmlformats.org/officeDocument/2006/relationships/image" Target="../media/image1.emf"/><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28" Type="http://schemas.openxmlformats.org/officeDocument/2006/relationships/theme" Target="../theme/theme2.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
        <p:nvSpPr>
          <p:cNvPr id="2" name="Platshållare för rubrik 1"/>
          <p:cNvSpPr>
            <a:spLocks noGrp="1"/>
          </p:cNvSpPr>
          <p:nvPr>
            <p:ph type="title"/>
          </p:nvPr>
        </p:nvSpPr>
        <p:spPr>
          <a:xfrm>
            <a:off x="803844" y="686594"/>
            <a:ext cx="6951600" cy="1296144"/>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801688" y="2057400"/>
            <a:ext cx="6951364" cy="3695131"/>
          </a:xfrm>
          <a:prstGeom prst="rect">
            <a:avLst/>
          </a:prstGeom>
        </p:spPr>
        <p:txBody>
          <a:bodyPr vert="horz" lIns="0" tIns="0" rIns="0" bIns="0" rtlCol="0" anchor="t" anchorCtr="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2716058" y="6295894"/>
            <a:ext cx="1152128" cy="267235"/>
          </a:xfrm>
          <a:prstGeom prst="rect">
            <a:avLst/>
          </a:prstGeom>
        </p:spPr>
        <p:txBody>
          <a:bodyPr vert="horz" lIns="0" tIns="0" rIns="0" bIns="0" rtlCol="0" anchor="ctr"/>
          <a:lstStyle>
            <a:lvl1pPr algn="l">
              <a:defRPr sz="900">
                <a:solidFill>
                  <a:schemeClr val="accent4"/>
                </a:solidFill>
                <a:latin typeface="Arial" panose="020B0604020202020204" pitchFamily="34" charset="0"/>
                <a:cs typeface="Arial" panose="020B0604020202020204" pitchFamily="34" charset="0"/>
              </a:defRPr>
            </a:lvl1pPr>
          </a:lstStyle>
          <a:p>
            <a:fld id="{6CC6F8A3-25FF-4476-B166-3C6869E26FEB}" type="datetime1">
              <a:rPr lang="sv-SE" smtClean="0"/>
              <a:t>2023-12-18</a:t>
            </a:fld>
            <a:endParaRPr lang="sv-SE" dirty="0"/>
          </a:p>
        </p:txBody>
      </p:sp>
      <p:sp>
        <p:nvSpPr>
          <p:cNvPr id="5" name="Platshållare för sidfot 4"/>
          <p:cNvSpPr>
            <a:spLocks noGrp="1"/>
          </p:cNvSpPr>
          <p:nvPr>
            <p:ph type="ftr" sz="quarter" idx="3"/>
          </p:nvPr>
        </p:nvSpPr>
        <p:spPr>
          <a:xfrm>
            <a:off x="3868186" y="6295894"/>
            <a:ext cx="2895600" cy="267235"/>
          </a:xfrm>
          <a:prstGeom prst="rect">
            <a:avLst/>
          </a:prstGeom>
        </p:spPr>
        <p:txBody>
          <a:bodyPr vert="horz" lIns="0" tIns="0" rIns="0" bIns="0" rtlCol="0" anchor="ctr"/>
          <a:lstStyle>
            <a:lvl1pPr algn="l">
              <a:defRPr sz="900">
                <a:solidFill>
                  <a:schemeClr val="accent4"/>
                </a:solidFill>
                <a:latin typeface="Arial" panose="020B0604020202020204" pitchFamily="34" charset="0"/>
                <a:cs typeface="Arial" panose="020B0604020202020204" pitchFamily="34" charset="0"/>
              </a:defRPr>
            </a:lvl1pPr>
          </a:lstStyle>
          <a:p>
            <a:endParaRPr lang="sv-SE" dirty="0"/>
          </a:p>
        </p:txBody>
      </p:sp>
      <p:sp>
        <p:nvSpPr>
          <p:cNvPr id="6" name="Platshållare för bildnummer 5"/>
          <p:cNvSpPr>
            <a:spLocks noGrp="1"/>
          </p:cNvSpPr>
          <p:nvPr>
            <p:ph type="sldNum" sz="quarter" idx="4"/>
          </p:nvPr>
        </p:nvSpPr>
        <p:spPr>
          <a:xfrm>
            <a:off x="8408988" y="6295894"/>
            <a:ext cx="432544" cy="267235"/>
          </a:xfrm>
          <a:prstGeom prst="rect">
            <a:avLst/>
          </a:prstGeom>
        </p:spPr>
        <p:txBody>
          <a:bodyPr vert="horz" lIns="0" tIns="0" rIns="0" bIns="0" rtlCol="0" anchor="ctr"/>
          <a:lstStyle>
            <a:lvl1pPr algn="r">
              <a:defRPr sz="900">
                <a:solidFill>
                  <a:schemeClr val="accent4"/>
                </a:solidFill>
                <a:latin typeface="Arial" panose="020B0604020202020204" pitchFamily="34" charset="0"/>
                <a:cs typeface="Arial" panose="020B0604020202020204" pitchFamily="34" charset="0"/>
              </a:defRPr>
            </a:lvl1pPr>
          </a:lstStyle>
          <a:p>
            <a:fld id="{F3A1DABF-CD59-47A1-8187-10F3203EF599}" type="slidenum">
              <a:rPr lang="sv-SE" smtClean="0"/>
              <a:pPr/>
              <a:t>‹#›</a:t>
            </a:fld>
            <a:endParaRPr lang="sv-SE" dirty="0"/>
          </a:p>
        </p:txBody>
      </p:sp>
      <p:cxnSp>
        <p:nvCxnSpPr>
          <p:cNvPr id="9" name="Rak 8"/>
          <p:cNvCxnSpPr/>
          <p:nvPr/>
        </p:nvCxnSpPr>
        <p:spPr>
          <a:xfrm>
            <a:off x="-362309"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362309"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362309"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62309"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9264772"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a:off x="9264772"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p:nvCxnSpPr>
        <p:spPr>
          <a:xfrm>
            <a:off x="9264772"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p:nvCxnSpPr>
        <p:spPr>
          <a:xfrm>
            <a:off x="9264772"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8" name="Rak 17"/>
          <p:cNvCxnSpPr/>
          <p:nvPr/>
        </p:nvCxnSpPr>
        <p:spPr>
          <a:xfrm flipV="1">
            <a:off x="802586"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V="1">
            <a:off x="7751763"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flipV="1">
            <a:off x="802586"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flipV="1">
            <a:off x="7751763"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3093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99" r:id="rId3"/>
    <p:sldLayoutId id="2147483650" r:id="rId4"/>
    <p:sldLayoutId id="2147483665" r:id="rId5"/>
    <p:sldLayoutId id="2147483661" r:id="rId6"/>
    <p:sldLayoutId id="2147483662" r:id="rId7"/>
    <p:sldLayoutId id="2147483700" r:id="rId8"/>
    <p:sldLayoutId id="2147483663" r:id="rId9"/>
    <p:sldLayoutId id="2147483664" r:id="rId10"/>
    <p:sldLayoutId id="2147483703" r:id="rId11"/>
    <p:sldLayoutId id="2147483702" r:id="rId12"/>
    <p:sldLayoutId id="2147483704" r:id="rId13"/>
    <p:sldLayoutId id="2147483667" r:id="rId14"/>
    <p:sldLayoutId id="2147483705" r:id="rId15"/>
    <p:sldLayoutId id="2147483670" r:id="rId16"/>
    <p:sldLayoutId id="2147483668" r:id="rId17"/>
    <p:sldLayoutId id="2147483707" r:id="rId18"/>
    <p:sldLayoutId id="2147483706" r:id="rId19"/>
    <p:sldLayoutId id="2147483708" r:id="rId20"/>
    <p:sldLayoutId id="2147483709" r:id="rId21"/>
    <p:sldLayoutId id="2147483666" r:id="rId22"/>
    <p:sldLayoutId id="2147483669" r:id="rId23"/>
    <p:sldLayoutId id="2147483655" r:id="rId24"/>
    <p:sldLayoutId id="2147483654" r:id="rId25"/>
  </p:sldLayoutIdLst>
  <p:hf sldNum="0" hdr="0" ftr="0"/>
  <p:txStyles>
    <p:title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p:titleStyle>
    <p:bodyStyle>
      <a:lvl1pPr marL="271463" indent="-271463" algn="l" defTabSz="914400" rtl="0" eaLnBrk="1" latinLnBrk="0" hangingPunct="1">
        <a:spcBef>
          <a:spcPts val="1900"/>
        </a:spcBef>
        <a:spcAft>
          <a:spcPts val="800"/>
        </a:spcAft>
        <a:buSzPct val="115000"/>
        <a:buFont typeface="Century Gothic" pitchFamily="34" charset="0"/>
        <a:buChar char="•"/>
        <a:defRPr sz="1900" b="1" kern="1200">
          <a:solidFill>
            <a:schemeClr val="accent4"/>
          </a:solidFill>
          <a:latin typeface="Arial" panose="020B0604020202020204" pitchFamily="34" charset="0"/>
          <a:ea typeface="+mn-ea"/>
          <a:cs typeface="Arial" panose="020B0604020202020204" pitchFamily="34" charset="0"/>
        </a:defRPr>
      </a:lvl1pPr>
      <a:lvl2pPr marL="520700" indent="-234950" algn="l" defTabSz="914400" rtl="0" eaLnBrk="1" latinLnBrk="0" hangingPunct="1">
        <a:spcBef>
          <a:spcPts val="0"/>
        </a:spcBef>
        <a:spcAft>
          <a:spcPts val="800"/>
        </a:spcAft>
        <a:buFont typeface="Arial" pitchFamily="34" charset="0"/>
        <a:buChar char="–"/>
        <a:defRPr sz="1900" b="0" kern="1200">
          <a:solidFill>
            <a:schemeClr val="accent4"/>
          </a:solidFill>
          <a:latin typeface="Arial" panose="020B0604020202020204" pitchFamily="34" charset="0"/>
          <a:ea typeface="+mn-ea"/>
          <a:cs typeface="Arial" panose="020B0604020202020204" pitchFamily="34" charset="0"/>
        </a:defRPr>
      </a:lvl2pPr>
      <a:lvl3pPr marL="711200" indent="-171450" algn="l" defTabSz="914400" rtl="0" eaLnBrk="1" latinLnBrk="0" hangingPunct="1">
        <a:spcBef>
          <a:spcPts val="0"/>
        </a:spcBef>
        <a:spcAft>
          <a:spcPts val="800"/>
        </a:spcAft>
        <a:buFont typeface="Arial" pitchFamily="34" charset="0"/>
        <a:buChar char="•"/>
        <a:defRPr sz="1600" b="0" kern="1200">
          <a:solidFill>
            <a:schemeClr val="accent4"/>
          </a:solidFill>
          <a:latin typeface="Arial" panose="020B0604020202020204" pitchFamily="34" charset="0"/>
          <a:ea typeface="+mn-ea"/>
          <a:cs typeface="Arial" panose="020B0604020202020204" pitchFamily="34" charset="0"/>
        </a:defRPr>
      </a:lvl3pPr>
      <a:lvl4pPr marL="920750" indent="-196850" algn="l" defTabSz="914400" rtl="0" eaLnBrk="1" latinLnBrk="0" hangingPunct="1">
        <a:spcBef>
          <a:spcPts val="0"/>
        </a:spcBef>
        <a:spcAft>
          <a:spcPts val="800"/>
        </a:spcAft>
        <a:buFont typeface="Arial" pitchFamily="34" charset="0"/>
        <a:buChar char="–"/>
        <a:defRPr sz="1400" b="0" kern="1200">
          <a:solidFill>
            <a:schemeClr val="accent4"/>
          </a:solidFill>
          <a:latin typeface="Arial" panose="020B0604020202020204" pitchFamily="34" charset="0"/>
          <a:ea typeface="+mn-ea"/>
          <a:cs typeface="Arial" panose="020B0604020202020204" pitchFamily="34" charset="0"/>
        </a:defRPr>
      </a:lvl4pPr>
      <a:lvl5pPr marL="1073150" indent="-146050" algn="l" defTabSz="914400" rtl="0" eaLnBrk="1" latinLnBrk="0" hangingPunct="1">
        <a:spcBef>
          <a:spcPts val="0"/>
        </a:spcBef>
        <a:spcAft>
          <a:spcPts val="800"/>
        </a:spcAft>
        <a:buFont typeface="Arial" pitchFamily="34" charset="0"/>
        <a:buChar char="•"/>
        <a:defRPr sz="1200" b="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
        <p:nvSpPr>
          <p:cNvPr id="2" name="Platshållare för rubrik 1"/>
          <p:cNvSpPr>
            <a:spLocks noGrp="1"/>
          </p:cNvSpPr>
          <p:nvPr>
            <p:ph type="title"/>
          </p:nvPr>
        </p:nvSpPr>
        <p:spPr>
          <a:xfrm>
            <a:off x="803844" y="686594"/>
            <a:ext cx="6951600" cy="1296144"/>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801688" y="2057400"/>
            <a:ext cx="6951364" cy="3695131"/>
          </a:xfrm>
          <a:prstGeom prst="rect">
            <a:avLst/>
          </a:prstGeom>
        </p:spPr>
        <p:txBody>
          <a:bodyPr vert="horz" lIns="0" tIns="0" rIns="0" bIns="0" rtlCol="0" anchor="t" anchorCtr="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7761289" y="6295894"/>
            <a:ext cx="79594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endParaRPr lang="sv-SE" dirty="0"/>
          </a:p>
        </p:txBody>
      </p:sp>
      <p:sp>
        <p:nvSpPr>
          <p:cNvPr id="5" name="Platshållare för sidfot 4"/>
          <p:cNvSpPr>
            <a:spLocks noGrp="1"/>
          </p:cNvSpPr>
          <p:nvPr>
            <p:ph type="ftr" sz="quarter" idx="3"/>
          </p:nvPr>
        </p:nvSpPr>
        <p:spPr>
          <a:xfrm>
            <a:off x="2391119" y="6295894"/>
            <a:ext cx="432000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r>
              <a:rPr lang="sv-SE"/>
              <a:t>Sveriges kunskapsmyndighet för vård och omsorg</a:t>
            </a:r>
            <a:endParaRPr lang="sv-SE" dirty="0"/>
          </a:p>
        </p:txBody>
      </p:sp>
      <p:sp>
        <p:nvSpPr>
          <p:cNvPr id="6" name="Platshållare för bildnummer 5"/>
          <p:cNvSpPr>
            <a:spLocks noGrp="1"/>
          </p:cNvSpPr>
          <p:nvPr>
            <p:ph type="sldNum" sz="quarter" idx="4"/>
          </p:nvPr>
        </p:nvSpPr>
        <p:spPr>
          <a:xfrm>
            <a:off x="8408988" y="6295894"/>
            <a:ext cx="432544" cy="267235"/>
          </a:xfrm>
          <a:prstGeom prst="rect">
            <a:avLst/>
          </a:prstGeom>
        </p:spPr>
        <p:txBody>
          <a:bodyPr vert="horz" lIns="0" tIns="0" rIns="0" bIns="0" rtlCol="0" anchor="ctr"/>
          <a:lstStyle>
            <a:lvl1pPr algn="r">
              <a:defRPr sz="800">
                <a:solidFill>
                  <a:schemeClr val="accent4"/>
                </a:solidFill>
                <a:latin typeface="Arial" panose="020B0604020202020204" pitchFamily="34" charset="0"/>
                <a:cs typeface="Arial" panose="020B0604020202020204" pitchFamily="34" charset="0"/>
              </a:defRPr>
            </a:lvl1pPr>
          </a:lstStyle>
          <a:p>
            <a:fld id="{F3A1DABF-CD59-47A1-8187-10F3203EF599}" type="slidenum">
              <a:rPr lang="sv-SE" smtClean="0"/>
              <a:pPr/>
              <a:t>‹#›</a:t>
            </a:fld>
            <a:endParaRPr lang="sv-SE" dirty="0"/>
          </a:p>
        </p:txBody>
      </p:sp>
      <p:cxnSp>
        <p:nvCxnSpPr>
          <p:cNvPr id="9" name="Rak 8"/>
          <p:cNvCxnSpPr/>
          <p:nvPr/>
        </p:nvCxnSpPr>
        <p:spPr>
          <a:xfrm>
            <a:off x="-362309"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362309"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362309"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62309"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9264772"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a:off x="9264772"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p:nvCxnSpPr>
        <p:spPr>
          <a:xfrm>
            <a:off x="9264772"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p:nvCxnSpPr>
        <p:spPr>
          <a:xfrm>
            <a:off x="9264772"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8" name="Rak 17"/>
          <p:cNvCxnSpPr/>
          <p:nvPr/>
        </p:nvCxnSpPr>
        <p:spPr>
          <a:xfrm flipV="1">
            <a:off x="802586"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V="1">
            <a:off x="7751763"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flipV="1">
            <a:off x="802586"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flipV="1">
            <a:off x="7751763"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97648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 id="2147483731" r:id="rId21"/>
    <p:sldLayoutId id="2147483732" r:id="rId22"/>
    <p:sldLayoutId id="2147483733" r:id="rId23"/>
    <p:sldLayoutId id="2147483734" r:id="rId24"/>
    <p:sldLayoutId id="2147483735" r:id="rId25"/>
    <p:sldLayoutId id="2147483736" r:id="rId26"/>
    <p:sldLayoutId id="2147483737" r:id="rId27"/>
  </p:sldLayoutIdLst>
  <p:hf sldNum="0" hdr="0"/>
  <p:txStyles>
    <p:title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p:titleStyle>
    <p:bodyStyle>
      <a:lvl1pPr marL="271463" indent="-271463" algn="l" defTabSz="914400" rtl="0" eaLnBrk="1" latinLnBrk="0" hangingPunct="1">
        <a:spcBef>
          <a:spcPts val="1900"/>
        </a:spcBef>
        <a:spcAft>
          <a:spcPts val="800"/>
        </a:spcAft>
        <a:buSzPct val="115000"/>
        <a:buFont typeface="Century Gothic" pitchFamily="34" charset="0"/>
        <a:buChar char="•"/>
        <a:defRPr sz="1900" b="1" kern="1200">
          <a:solidFill>
            <a:schemeClr val="accent4"/>
          </a:solidFill>
          <a:latin typeface="Arial" panose="020B0604020202020204" pitchFamily="34" charset="0"/>
          <a:ea typeface="+mn-ea"/>
          <a:cs typeface="Arial" panose="020B0604020202020204" pitchFamily="34" charset="0"/>
        </a:defRPr>
      </a:lvl1pPr>
      <a:lvl2pPr marL="520700" indent="-234950" algn="l" defTabSz="914400" rtl="0" eaLnBrk="1" latinLnBrk="0" hangingPunct="1">
        <a:spcBef>
          <a:spcPts val="0"/>
        </a:spcBef>
        <a:spcAft>
          <a:spcPts val="800"/>
        </a:spcAft>
        <a:buFont typeface="Arial" pitchFamily="34" charset="0"/>
        <a:buChar char="–"/>
        <a:defRPr sz="1900" b="0" kern="1200">
          <a:solidFill>
            <a:schemeClr val="accent4"/>
          </a:solidFill>
          <a:latin typeface="Arial" panose="020B0604020202020204" pitchFamily="34" charset="0"/>
          <a:ea typeface="+mn-ea"/>
          <a:cs typeface="Arial" panose="020B0604020202020204" pitchFamily="34" charset="0"/>
        </a:defRPr>
      </a:lvl2pPr>
      <a:lvl3pPr marL="711200" indent="-171450" algn="l" defTabSz="914400" rtl="0" eaLnBrk="1" latinLnBrk="0" hangingPunct="1">
        <a:spcBef>
          <a:spcPts val="0"/>
        </a:spcBef>
        <a:spcAft>
          <a:spcPts val="800"/>
        </a:spcAft>
        <a:buFont typeface="Arial" pitchFamily="34" charset="0"/>
        <a:buChar char="•"/>
        <a:defRPr sz="1600" b="0" kern="1200">
          <a:solidFill>
            <a:schemeClr val="accent4"/>
          </a:solidFill>
          <a:latin typeface="Arial" panose="020B0604020202020204" pitchFamily="34" charset="0"/>
          <a:ea typeface="+mn-ea"/>
          <a:cs typeface="Arial" panose="020B0604020202020204" pitchFamily="34" charset="0"/>
        </a:defRPr>
      </a:lvl3pPr>
      <a:lvl4pPr marL="920750" indent="-196850" algn="l" defTabSz="914400" rtl="0" eaLnBrk="1" latinLnBrk="0" hangingPunct="1">
        <a:spcBef>
          <a:spcPts val="0"/>
        </a:spcBef>
        <a:spcAft>
          <a:spcPts val="800"/>
        </a:spcAft>
        <a:buFont typeface="Arial" pitchFamily="34" charset="0"/>
        <a:buChar char="–"/>
        <a:defRPr sz="1400" b="0" kern="1200">
          <a:solidFill>
            <a:schemeClr val="accent4"/>
          </a:solidFill>
          <a:latin typeface="Arial" panose="020B0604020202020204" pitchFamily="34" charset="0"/>
          <a:ea typeface="+mn-ea"/>
          <a:cs typeface="Arial" panose="020B0604020202020204" pitchFamily="34" charset="0"/>
        </a:defRPr>
      </a:lvl4pPr>
      <a:lvl5pPr marL="1073150" indent="-146050" algn="l" defTabSz="914400" rtl="0" eaLnBrk="1" latinLnBrk="0" hangingPunct="1">
        <a:spcBef>
          <a:spcPts val="0"/>
        </a:spcBef>
        <a:spcAft>
          <a:spcPts val="800"/>
        </a:spcAft>
        <a:buFont typeface="Arial" pitchFamily="34" charset="0"/>
        <a:buChar char="•"/>
        <a:defRPr sz="1200" b="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2"/>
          <p:cNvSpPr txBox="1">
            <a:spLocks/>
          </p:cNvSpPr>
          <p:nvPr/>
        </p:nvSpPr>
        <p:spPr>
          <a:xfrm>
            <a:off x="1060162" y="528469"/>
            <a:ext cx="7328476" cy="5428528"/>
          </a:xfrm>
          <a:prstGeom prst="rect">
            <a:avLst/>
          </a:prstGeom>
        </p:spPr>
        <p:txBody>
          <a:bodyPr vert="horz" lIns="0" tIns="0" rIns="0" bIns="0" rtlCol="0" anchor="t" anchorCtr="0">
            <a:noAutofit/>
          </a:bodyPr>
          <a:lst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a:lstStyle>
          <a:p>
            <a:r>
              <a:rPr lang="sv-SE" sz="1800" dirty="0"/>
              <a:t>Kort information till dig som ska använda denna presentation</a:t>
            </a:r>
          </a:p>
          <a:p>
            <a:endParaRPr lang="sv-SE" sz="1050" dirty="0"/>
          </a:p>
          <a:p>
            <a:pPr>
              <a:spcAft>
                <a:spcPts val="600"/>
              </a:spcAft>
            </a:pPr>
            <a:r>
              <a:rPr lang="sv-SE" sz="1200" b="0" dirty="0"/>
              <a:t>Presentationen är avsedd att användas för arbetsgrupper inom socialtjänst, hälso- och sjukvård och tandvård, men kan även vara relevant för andra arbetsgrupper som möter barn. </a:t>
            </a:r>
          </a:p>
          <a:p>
            <a:pPr>
              <a:spcAft>
                <a:spcPts val="600"/>
              </a:spcAft>
            </a:pPr>
            <a:r>
              <a:rPr lang="sv-SE" sz="1200" b="0" dirty="0"/>
              <a:t>Materialet är i första hand tänkt att användas till att ge deltagarna en övergripande presentation av vad kunskapsstödet </a:t>
            </a:r>
            <a:r>
              <a:rPr lang="sv-SE" sz="1200" dirty="0"/>
              <a:t>Bedöma barns mognad för delaktighet - Kunskapsstöd för socialtjänsten, hälso- </a:t>
            </a:r>
            <a:br>
              <a:rPr lang="sv-SE" sz="1200" dirty="0"/>
            </a:br>
            <a:r>
              <a:rPr lang="sv-SE" sz="1200" dirty="0"/>
              <a:t>och sjukvården och tandvården </a:t>
            </a:r>
            <a:r>
              <a:rPr lang="sv-SE" sz="1200" b="0" dirty="0"/>
              <a:t>(</a:t>
            </a:r>
            <a:r>
              <a:rPr lang="sv-SE" sz="1200" dirty="0"/>
              <a:t>Artikelnummer: 2023-9-8763) </a:t>
            </a:r>
            <a:r>
              <a:rPr lang="sv-SE" sz="1200" b="0" dirty="0"/>
              <a:t>innehåller. Presentationen är i </a:t>
            </a:r>
            <a:r>
              <a:rPr lang="sv-SE" sz="1200" b="0" dirty="0" err="1"/>
              <a:t>synner</a:t>
            </a:r>
            <a:r>
              <a:rPr lang="sv-SE" sz="1200" b="0" dirty="0"/>
              <a:t>-</a:t>
            </a:r>
            <a:br>
              <a:rPr lang="sv-SE" sz="1200" b="0" dirty="0"/>
            </a:br>
            <a:r>
              <a:rPr lang="sv-SE" sz="1200" b="0" dirty="0"/>
              <a:t>het tänkt till att inspirera och göra deltagarna nyfikna på materialet, för att därefter ladda ner eller beställa hem det och läsa det.</a:t>
            </a:r>
          </a:p>
          <a:p>
            <a:pPr>
              <a:spcAft>
                <a:spcPts val="600"/>
              </a:spcAft>
            </a:pPr>
            <a:r>
              <a:rPr lang="sv-SE" sz="1200" b="0" dirty="0"/>
              <a:t>Presentationen av kunskapsstödet är beräknat att ta ca 35 minuter. </a:t>
            </a:r>
          </a:p>
          <a:p>
            <a:pPr>
              <a:spcAft>
                <a:spcPts val="600"/>
              </a:spcAft>
            </a:pPr>
            <a:r>
              <a:rPr lang="sv-SE" sz="1200" b="0" dirty="0"/>
              <a:t>Till varje bild finns </a:t>
            </a:r>
            <a:r>
              <a:rPr lang="sv-SE" sz="1200" b="0" dirty="0" err="1"/>
              <a:t>talmanus</a:t>
            </a:r>
            <a:r>
              <a:rPr lang="sv-SE" sz="1200" b="0" dirty="0"/>
              <a:t> till stöd för den som ska hålla presentationen. Stödet innehåller förslag </a:t>
            </a:r>
            <a:br>
              <a:rPr lang="sv-SE" sz="1200" b="0" dirty="0"/>
            </a:br>
            <a:r>
              <a:rPr lang="sv-SE" sz="1200" b="0" dirty="0"/>
              <a:t>på vad som kan vara relevant att säga till varje bild. Som ytterligare utgångpunkt kan man ha de sidhänvisningar som ges till kunskapsstödet, i form av sidnummer inom parentes i talmanuset. Dessa sidnummer anger alltså var i kunskapsstödet som det aktuella temat mer utförligt beskrivs.</a:t>
            </a:r>
          </a:p>
          <a:p>
            <a:pPr>
              <a:spcAft>
                <a:spcPts val="600"/>
              </a:spcAft>
            </a:pPr>
            <a:r>
              <a:rPr lang="sv-SE" sz="1200" b="0" dirty="0"/>
              <a:t>I anteckningarna anges ”(klick)” vid varje tillfälle då det är tänkt att klicka sig fram i bilden eller klicka </a:t>
            </a:r>
            <a:br>
              <a:rPr lang="sv-SE" sz="1200" b="0" dirty="0"/>
            </a:br>
            <a:r>
              <a:rPr lang="sv-SE" sz="1200" b="0" dirty="0"/>
              <a:t>sig till nästa bild. </a:t>
            </a:r>
          </a:p>
          <a:p>
            <a:pPr>
              <a:spcAft>
                <a:spcPts val="600"/>
              </a:spcAft>
            </a:pPr>
            <a:r>
              <a:rPr lang="sv-SE" sz="1200" b="0" dirty="0"/>
              <a:t>Materialet är framtaget för arbetsledare eller liknande att använda inför arbetsgrupp, men inget hindrar </a:t>
            </a:r>
            <a:br>
              <a:rPr lang="sv-SE" sz="1200" b="0" dirty="0"/>
            </a:br>
            <a:r>
              <a:rPr lang="sv-SE" sz="1200" b="0" dirty="0"/>
              <a:t>att det istället används individuellt, som ett sätt att enskilt ta till sig en sammanfattning av kunskapsstödet och reflektera kring det.</a:t>
            </a:r>
          </a:p>
          <a:p>
            <a:pPr>
              <a:spcAft>
                <a:spcPts val="600"/>
              </a:spcAft>
            </a:pPr>
            <a:r>
              <a:rPr lang="sv-SE" sz="1200" b="0" dirty="0"/>
              <a:t>Presentationen av kunskapsstödet kan med fördel kompletteras med diskussioner utifrån de fall-beskrivningar med diskussionsfrågor som det finns flertal av i kunskapsstödet. Det kan också vara </a:t>
            </a:r>
            <a:r>
              <a:rPr lang="sv-SE" sz="1200" b="0" dirty="0" err="1"/>
              <a:t>rele</a:t>
            </a:r>
            <a:r>
              <a:rPr lang="sv-SE" sz="1200" b="0" dirty="0"/>
              <a:t>-</a:t>
            </a:r>
            <a:br>
              <a:rPr lang="sv-SE" sz="1200" b="0" dirty="0"/>
            </a:br>
            <a:r>
              <a:rPr lang="sv-SE" sz="1200" b="0" dirty="0"/>
              <a:t>vant att ta fram egna fallbeskrivningar, med utgångspunkt från de som finns i kunskapsstödet (s. 59-65).</a:t>
            </a:r>
          </a:p>
          <a:p>
            <a:pPr>
              <a:spcAft>
                <a:spcPts val="600"/>
              </a:spcAft>
            </a:pPr>
            <a:r>
              <a:rPr lang="sv-SE" sz="1200" b="0" dirty="0"/>
              <a:t>Det kan ofta passa bra att kombinera den här presentationen med en presentation av Socialstyrelsens kunskapsstöd </a:t>
            </a:r>
            <a:r>
              <a:rPr lang="sv-SE" sz="1200" b="0" i="1" dirty="0"/>
              <a:t>Att samtala med barn (2018). </a:t>
            </a:r>
            <a:r>
              <a:rPr lang="sv-SE" sz="1200" b="0" dirty="0"/>
              <a:t>Dessa två kunskapsstöd har många beröringspunkter, och kompletterar varandra på viktiga vis.</a:t>
            </a:r>
          </a:p>
          <a:p>
            <a:endParaRPr lang="sv-SE" sz="1100" dirty="0"/>
          </a:p>
        </p:txBody>
      </p:sp>
    </p:spTree>
    <p:extLst>
      <p:ext uri="{BB962C8B-B14F-4D97-AF65-F5344CB8AC3E}">
        <p14:creationId xmlns:p14="http://schemas.microsoft.com/office/powerpoint/2010/main" val="957830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68745" y="666335"/>
            <a:ext cx="6951600" cy="1296144"/>
          </a:xfrm>
        </p:spPr>
        <p:txBody>
          <a:bodyPr/>
          <a:lstStyle/>
          <a:p>
            <a:r>
              <a:rPr lang="sv-SE" dirty="0"/>
              <a:t>Barnets rätt till inflytande </a:t>
            </a:r>
          </a:p>
        </p:txBody>
      </p:sp>
      <p:sp>
        <p:nvSpPr>
          <p:cNvPr id="4" name="Platshållare för text 3"/>
          <p:cNvSpPr>
            <a:spLocks noGrp="1"/>
          </p:cNvSpPr>
          <p:nvPr>
            <p:ph type="body" sz="quarter" idx="13"/>
          </p:nvPr>
        </p:nvSpPr>
        <p:spPr>
          <a:xfrm>
            <a:off x="802800" y="2059200"/>
            <a:ext cx="6959600" cy="2345652"/>
          </a:xfrm>
        </p:spPr>
        <p:txBody>
          <a:bodyPr/>
          <a:lstStyle/>
          <a:p>
            <a:pPr>
              <a:spcAft>
                <a:spcPts val="800"/>
              </a:spcAft>
            </a:pPr>
            <a:r>
              <a:rPr lang="sv-SE" sz="2400" b="0" dirty="0"/>
              <a:t>Inte bara rätt till att komma till tals, utan även </a:t>
            </a:r>
            <a:br>
              <a:rPr lang="sv-SE" sz="2400" b="0" dirty="0"/>
            </a:br>
            <a:r>
              <a:rPr lang="sv-SE" sz="2400" b="0" dirty="0"/>
              <a:t>att barnets åsikter ska </a:t>
            </a:r>
            <a:r>
              <a:rPr lang="sv-SE" sz="2400" b="0" u="sng" dirty="0"/>
              <a:t>tillmätas betydelse </a:t>
            </a:r>
            <a:endParaRPr lang="sv-SE" sz="2400" b="0" dirty="0">
              <a:solidFill>
                <a:srgbClr val="ED8B00"/>
              </a:solidFill>
            </a:endParaRPr>
          </a:p>
          <a:p>
            <a:pPr>
              <a:spcAft>
                <a:spcPts val="800"/>
              </a:spcAft>
            </a:pPr>
            <a:r>
              <a:rPr lang="sv-SE" sz="2400" b="0" dirty="0">
                <a:solidFill>
                  <a:srgbClr val="3F9C35"/>
                </a:solidFill>
              </a:rPr>
              <a:t>I vilken grad barnet ska ha inflytande </a:t>
            </a:r>
            <a:br>
              <a:rPr lang="sv-SE" sz="2400" b="0" dirty="0">
                <a:solidFill>
                  <a:srgbClr val="3F9C35"/>
                </a:solidFill>
              </a:rPr>
            </a:br>
            <a:r>
              <a:rPr lang="sv-SE" sz="2400" b="0" dirty="0">
                <a:solidFill>
                  <a:srgbClr val="3F9C35"/>
                </a:solidFill>
              </a:rPr>
              <a:t>bedöms utifrån barnets ålder och mognad</a:t>
            </a:r>
            <a:endParaRPr lang="sv-SE" sz="2000" b="0" dirty="0">
              <a:solidFill>
                <a:srgbClr val="3F9C3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03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Barnets rätt till inflytande och vårdnadshavarens ansvar</a:t>
            </a:r>
          </a:p>
        </p:txBody>
      </p:sp>
      <p:sp>
        <p:nvSpPr>
          <p:cNvPr id="5" name="Platshållare för text 3"/>
          <p:cNvSpPr txBox="1">
            <a:spLocks/>
          </p:cNvSpPr>
          <p:nvPr/>
        </p:nvSpPr>
        <p:spPr>
          <a:xfrm>
            <a:off x="802800" y="2059200"/>
            <a:ext cx="6961810" cy="3587282"/>
          </a:xfrm>
          <a:prstGeom prst="rect">
            <a:avLst/>
          </a:prstGeom>
        </p:spPr>
        <p:txBody>
          <a:bodyPr vert="horz" lIns="0" tIns="0" rIns="0" bIns="0" rtlCol="0" anchor="t" anchorCtr="0">
            <a:noAutofit/>
          </a:bodyPr>
          <a:lstStyle>
            <a:lvl1pPr marL="0" indent="0" algn="l" defTabSz="914400" rtl="0" eaLnBrk="1" latinLnBrk="0" hangingPunct="1">
              <a:spcBef>
                <a:spcPts val="800"/>
              </a:spcBef>
              <a:spcAft>
                <a:spcPts val="0"/>
              </a:spcAft>
              <a:buSzPct val="115000"/>
              <a:buFontTx/>
              <a:buNone/>
              <a:defRPr sz="2600" b="1" kern="1200">
                <a:solidFill>
                  <a:schemeClr val="accent4"/>
                </a:solidFill>
                <a:latin typeface="Arial" panose="020B0604020202020204" pitchFamily="34" charset="0"/>
                <a:ea typeface="+mn-ea"/>
                <a:cs typeface="Arial" panose="020B0604020202020204" pitchFamily="34" charset="0"/>
              </a:defRPr>
            </a:lvl1pPr>
            <a:lvl2pPr marL="0" indent="0" algn="l" defTabSz="914400" rtl="0" eaLnBrk="1" latinLnBrk="0" hangingPunct="1">
              <a:spcBef>
                <a:spcPts val="0"/>
              </a:spcBef>
              <a:spcAft>
                <a:spcPts val="800"/>
              </a:spcAft>
              <a:buFontTx/>
              <a:buNone/>
              <a:defRPr sz="2000" b="0" kern="1200">
                <a:solidFill>
                  <a:schemeClr val="accent4"/>
                </a:solidFill>
                <a:latin typeface="Arial" panose="020B0604020202020204" pitchFamily="34" charset="0"/>
                <a:ea typeface="+mn-ea"/>
                <a:cs typeface="Arial" panose="020B0604020202020204" pitchFamily="34" charset="0"/>
              </a:defRPr>
            </a:lvl2pPr>
            <a:lvl3pPr marL="0" indent="0" algn="l" defTabSz="914400" rtl="0" eaLnBrk="1" latinLnBrk="0" hangingPunct="1">
              <a:spcBef>
                <a:spcPts val="0"/>
              </a:spcBef>
              <a:spcAft>
                <a:spcPts val="0"/>
              </a:spcAft>
              <a:buFontTx/>
              <a:buNone/>
              <a:defRPr sz="1900" b="1" kern="1200">
                <a:solidFill>
                  <a:schemeClr val="accent4"/>
                </a:solidFill>
                <a:latin typeface="Arial" panose="020B0604020202020204" pitchFamily="34" charset="0"/>
                <a:ea typeface="+mn-ea"/>
                <a:cs typeface="Arial" panose="020B0604020202020204" pitchFamily="34" charset="0"/>
              </a:defRPr>
            </a:lvl3pPr>
            <a:lvl4pPr marL="0" indent="0" algn="l" defTabSz="914400" rtl="0" eaLnBrk="1" latinLnBrk="0" hangingPunct="1">
              <a:spcBef>
                <a:spcPts val="0"/>
              </a:spcBef>
              <a:spcAft>
                <a:spcPts val="0"/>
              </a:spcAft>
              <a:buFontTx/>
              <a:buNone/>
              <a:defRPr sz="1600" b="0" kern="1200">
                <a:solidFill>
                  <a:schemeClr val="accent4"/>
                </a:solidFill>
                <a:latin typeface="Arial" panose="020B0604020202020204" pitchFamily="34" charset="0"/>
                <a:ea typeface="+mn-ea"/>
                <a:cs typeface="Arial" panose="020B0604020202020204" pitchFamily="34" charset="0"/>
              </a:defRPr>
            </a:lvl4pPr>
            <a:lvl5pPr marL="0" indent="0" algn="l" defTabSz="914400" rtl="0" eaLnBrk="1" latinLnBrk="0" hangingPunct="1">
              <a:spcBef>
                <a:spcPts val="0"/>
              </a:spcBef>
              <a:spcAft>
                <a:spcPts val="0"/>
              </a:spcAft>
              <a:buFontTx/>
              <a:buNone/>
              <a:defRPr sz="1600" b="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spcAft>
                <a:spcPts val="800"/>
              </a:spcAft>
            </a:pPr>
            <a:r>
              <a:rPr lang="sv-SE" sz="2400" dirty="0">
                <a:solidFill>
                  <a:srgbClr val="002B45"/>
                </a:solidFill>
              </a:rPr>
              <a:t>Enligt föräldrabalken:</a:t>
            </a:r>
          </a:p>
          <a:p>
            <a:pPr marL="342900" indent="-342900">
              <a:spcBef>
                <a:spcPts val="400"/>
              </a:spcBef>
              <a:spcAft>
                <a:spcPts val="400"/>
              </a:spcAft>
              <a:buFont typeface="Arial" panose="020B0604020202020204" pitchFamily="34" charset="0"/>
              <a:buChar char="•"/>
            </a:pPr>
            <a:r>
              <a:rPr lang="sv-SE" sz="2400" b="0" dirty="0">
                <a:solidFill>
                  <a:srgbClr val="002B45"/>
                </a:solidFill>
              </a:rPr>
              <a:t>har vårdnadshavaren rätt och skyldighet </a:t>
            </a:r>
            <a:br>
              <a:rPr lang="sv-SE" sz="2400" b="0" dirty="0">
                <a:solidFill>
                  <a:srgbClr val="002B45"/>
                </a:solidFill>
              </a:rPr>
            </a:br>
            <a:r>
              <a:rPr lang="sv-SE" sz="2400" b="0" dirty="0">
                <a:solidFill>
                  <a:srgbClr val="002B45"/>
                </a:solidFill>
              </a:rPr>
              <a:t>att bestämma i frågor som rör barnets </a:t>
            </a:r>
            <a:br>
              <a:rPr lang="sv-SE" sz="2400" b="0" dirty="0">
                <a:solidFill>
                  <a:srgbClr val="002B45"/>
                </a:solidFill>
              </a:rPr>
            </a:br>
            <a:r>
              <a:rPr lang="sv-SE" sz="2400" b="0" dirty="0">
                <a:solidFill>
                  <a:srgbClr val="002B45"/>
                </a:solidFill>
              </a:rPr>
              <a:t>personliga angelägenheter</a:t>
            </a:r>
          </a:p>
          <a:p>
            <a:pPr marL="342900" indent="-342900">
              <a:spcBef>
                <a:spcPts val="400"/>
              </a:spcBef>
              <a:spcAft>
                <a:spcPts val="400"/>
              </a:spcAft>
              <a:buFont typeface="Arial" panose="020B0604020202020204" pitchFamily="34" charset="0"/>
              <a:buChar char="•"/>
            </a:pPr>
            <a:r>
              <a:rPr lang="sv-SE" sz="2400" b="0" dirty="0">
                <a:solidFill>
                  <a:srgbClr val="002B45"/>
                </a:solidFill>
              </a:rPr>
              <a:t>ska vårdnadshavaren i takt med barnets stigande ålder och utveckling ta allt större hänsyn till barnets synpunkter och önskemål</a:t>
            </a:r>
            <a:endParaRPr lang="sv-SE" sz="800" b="0" dirty="0"/>
          </a:p>
        </p:txBody>
      </p:sp>
    </p:spTree>
    <p:extLst>
      <p:ext uri="{BB962C8B-B14F-4D97-AF65-F5344CB8AC3E}">
        <p14:creationId xmlns:p14="http://schemas.microsoft.com/office/powerpoint/2010/main" val="82808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Barnets rätt till inflytande </a:t>
            </a:r>
            <a:br>
              <a:rPr lang="sv-SE" dirty="0"/>
            </a:br>
            <a:r>
              <a:rPr lang="sv-SE" dirty="0"/>
              <a:t>inom vård och omsorg</a:t>
            </a:r>
          </a:p>
        </p:txBody>
      </p:sp>
      <p:sp>
        <p:nvSpPr>
          <p:cNvPr id="4" name="Platshållare för text 3"/>
          <p:cNvSpPr>
            <a:spLocks noGrp="1"/>
          </p:cNvSpPr>
          <p:nvPr>
            <p:ph type="body" sz="quarter" idx="13"/>
          </p:nvPr>
        </p:nvSpPr>
        <p:spPr>
          <a:xfrm>
            <a:off x="801688" y="2059200"/>
            <a:ext cx="7598033" cy="3708400"/>
          </a:xfrm>
        </p:spPr>
        <p:txBody>
          <a:bodyPr/>
          <a:lstStyle/>
          <a:p>
            <a:r>
              <a:rPr lang="sv-SE" sz="2400" b="0" dirty="0"/>
              <a:t>Enligt patientlagen och socialtjänstlagen </a:t>
            </a:r>
            <a:br>
              <a:rPr lang="sv-SE" sz="2400" b="0" dirty="0"/>
            </a:br>
            <a:r>
              <a:rPr lang="sv-SE" sz="2400" b="0" dirty="0"/>
              <a:t>ska barnets inställning tillmätas betydelse i förhållande till barnets ålder och mognad.</a:t>
            </a:r>
          </a:p>
          <a:p>
            <a:endParaRPr lang="sv-SE"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351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a:t>Barnets rätt till </a:t>
            </a:r>
            <a:br>
              <a:rPr lang="sv-SE" dirty="0"/>
            </a:br>
            <a:r>
              <a:rPr lang="sv-SE" dirty="0"/>
              <a:t>inflytande utifrån ålder</a:t>
            </a:r>
            <a:br>
              <a:rPr lang="sv-SE" dirty="0"/>
            </a:br>
            <a:endParaRPr lang="sv-SE" dirty="0"/>
          </a:p>
        </p:txBody>
      </p:sp>
      <p:sp>
        <p:nvSpPr>
          <p:cNvPr id="4" name="Platshållare för text 3"/>
          <p:cNvSpPr>
            <a:spLocks noGrp="1"/>
          </p:cNvSpPr>
          <p:nvPr>
            <p:ph type="body" sz="quarter" idx="13"/>
          </p:nvPr>
        </p:nvSpPr>
        <p:spPr>
          <a:xfrm>
            <a:off x="793688" y="1805200"/>
            <a:ext cx="6959600" cy="3708400"/>
          </a:xfrm>
        </p:spPr>
        <p:txBody>
          <a:bodyPr/>
          <a:lstStyle/>
          <a:p>
            <a:pPr>
              <a:spcAft>
                <a:spcPts val="800"/>
              </a:spcAft>
            </a:pPr>
            <a:r>
              <a:rPr lang="sv-SE" sz="2400" dirty="0"/>
              <a:t>Vissa åldersgränser berör barns </a:t>
            </a:r>
            <a:br>
              <a:rPr lang="sv-SE" sz="2400" dirty="0"/>
            </a:br>
            <a:r>
              <a:rPr lang="sv-SE" sz="2400" dirty="0"/>
              <a:t>delaktighet och inflytande</a:t>
            </a:r>
          </a:p>
          <a:p>
            <a:pPr marL="342900" indent="-342900">
              <a:spcAft>
                <a:spcPts val="800"/>
              </a:spcAft>
              <a:buFont typeface="Arial" panose="020B0604020202020204" pitchFamily="34" charset="0"/>
              <a:buChar char="•"/>
            </a:pPr>
            <a:r>
              <a:rPr lang="sv-SE" sz="2200" b="0" dirty="0"/>
              <a:t>Barn som har fyllt 15 år har rätt att själv söka </a:t>
            </a:r>
            <a:br>
              <a:rPr lang="sv-SE" sz="2200" b="0" dirty="0"/>
            </a:br>
            <a:r>
              <a:rPr lang="sv-SE" sz="2200" b="0" dirty="0"/>
              <a:t>bistånd enligt socialtjänstlagen</a:t>
            </a:r>
          </a:p>
          <a:p>
            <a:pPr marL="342900" indent="-342900">
              <a:spcAft>
                <a:spcPts val="800"/>
              </a:spcAft>
              <a:buFont typeface="Arial" panose="020B0604020202020204" pitchFamily="34" charset="0"/>
              <a:buChar char="•"/>
            </a:pPr>
            <a:r>
              <a:rPr lang="sv-SE" sz="2200" b="0" dirty="0"/>
              <a:t>Socialnämnden har möjlighet att besluta om öppna insatser, kontaktperson och särskilt förordnad kontaktperson till barn som har fyllt 12 år även utan vårdnadshavarens samtycke, om det är lämpligt och barnet samtycker till det.</a:t>
            </a:r>
          </a:p>
          <a:p>
            <a:pPr marL="342900" indent="-342900">
              <a:spcAft>
                <a:spcPts val="800"/>
              </a:spcAft>
              <a:buFont typeface="Arial" panose="020B0604020202020204" pitchFamily="34" charset="0"/>
              <a:buChar char="•"/>
            </a:pPr>
            <a:r>
              <a:rPr lang="sv-SE" sz="2200" b="0" dirty="0"/>
              <a:t>En patient som har fyllt 15 år har rätt att själv föra sin talan i mål och ärenden om psykiatrisk tvångsvård</a:t>
            </a:r>
          </a:p>
          <a:p>
            <a:endParaRPr lang="sv-SE"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427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kern="1400" dirty="0"/>
              <a:t>Begreppet mognad</a:t>
            </a:r>
            <a:endParaRPr lang="sv-SE" dirty="0"/>
          </a:p>
        </p:txBody>
      </p:sp>
      <p:sp>
        <p:nvSpPr>
          <p:cNvPr id="4" name="Platshållare för text 3"/>
          <p:cNvSpPr>
            <a:spLocks noGrp="1"/>
          </p:cNvSpPr>
          <p:nvPr>
            <p:ph type="body" sz="quarter" idx="13"/>
          </p:nvPr>
        </p:nvSpPr>
        <p:spPr>
          <a:xfrm>
            <a:off x="801688" y="2059200"/>
            <a:ext cx="7201770" cy="3708400"/>
          </a:xfrm>
        </p:spPr>
        <p:txBody>
          <a:bodyPr/>
          <a:lstStyle/>
          <a:p>
            <a:r>
              <a:rPr lang="sv-SE" sz="2400" dirty="0"/>
              <a:t>Odefinierat, men viss vägledning finns</a:t>
            </a:r>
          </a:p>
          <a:p>
            <a:pPr>
              <a:spcAft>
                <a:spcPts val="1600"/>
              </a:spcAft>
            </a:pPr>
            <a:r>
              <a:rPr lang="sv-SE" sz="2000" b="0" spc="-30" dirty="0">
                <a:solidFill>
                  <a:srgbClr val="ED8B00"/>
                </a:solidFill>
              </a:rPr>
              <a:t>Mognad avser förmågan att förstå och bedöma konsekvenserna </a:t>
            </a:r>
            <a:r>
              <a:rPr lang="sv-SE" sz="2000" b="0" dirty="0">
                <a:solidFill>
                  <a:srgbClr val="ED8B00"/>
                </a:solidFill>
              </a:rPr>
              <a:t>av en särskild fråga. Med mognad menas </a:t>
            </a:r>
            <a:br>
              <a:rPr lang="sv-SE" sz="2000" b="0" dirty="0">
                <a:solidFill>
                  <a:srgbClr val="ED8B00"/>
                </a:solidFill>
              </a:rPr>
            </a:br>
            <a:r>
              <a:rPr lang="sv-SE" sz="2000" b="0" dirty="0">
                <a:solidFill>
                  <a:srgbClr val="ED8B00"/>
                </a:solidFill>
              </a:rPr>
              <a:t>ett barns kapacitet att uttrycka sina åsikter om frågor </a:t>
            </a:r>
            <a:br>
              <a:rPr lang="sv-SE" sz="2000" b="0" dirty="0">
                <a:solidFill>
                  <a:srgbClr val="ED8B00"/>
                </a:solidFill>
              </a:rPr>
            </a:br>
            <a:r>
              <a:rPr lang="sv-SE" sz="2000" b="0" dirty="0">
                <a:solidFill>
                  <a:srgbClr val="ED8B00"/>
                </a:solidFill>
              </a:rPr>
              <a:t>på ett rimligt och självständigt sätt.  </a:t>
            </a:r>
            <a:br>
              <a:rPr lang="sv-SE" sz="2000" b="0" dirty="0">
                <a:solidFill>
                  <a:srgbClr val="ED8B00"/>
                </a:solidFill>
              </a:rPr>
            </a:br>
            <a:r>
              <a:rPr lang="sv-SE" sz="1600" b="0" i="1" dirty="0"/>
              <a:t>FN:s barnrättskommitté</a:t>
            </a:r>
          </a:p>
          <a:p>
            <a:r>
              <a:rPr lang="sv-SE" sz="2000" b="0" dirty="0">
                <a:solidFill>
                  <a:srgbClr val="3F9C35"/>
                </a:solidFill>
              </a:rPr>
              <a:t>”Det centrala för bedömningen av om barnet ska anses </a:t>
            </a:r>
            <a:br>
              <a:rPr lang="sv-SE" sz="2000" b="0" dirty="0">
                <a:solidFill>
                  <a:srgbClr val="3F9C35"/>
                </a:solidFill>
              </a:rPr>
            </a:br>
            <a:r>
              <a:rPr lang="sv-SE" sz="2000" b="0" dirty="0">
                <a:solidFill>
                  <a:srgbClr val="3F9C35"/>
                </a:solidFill>
              </a:rPr>
              <a:t>moget nog att ensam få ge sitt samtycke till en sjukvårds-</a:t>
            </a:r>
            <a:br>
              <a:rPr lang="sv-SE" sz="2000" b="0" dirty="0">
                <a:solidFill>
                  <a:srgbClr val="3F9C35"/>
                </a:solidFill>
              </a:rPr>
            </a:br>
            <a:r>
              <a:rPr lang="sv-SE" sz="2000" b="0" dirty="0">
                <a:solidFill>
                  <a:srgbClr val="3F9C35"/>
                </a:solidFill>
              </a:rPr>
              <a:t>åtgärd är om barnet förstår hälso- och sjukvårdsinsatsen </a:t>
            </a:r>
            <a:br>
              <a:rPr lang="sv-SE" sz="2000" b="0" dirty="0">
                <a:solidFill>
                  <a:srgbClr val="3F9C35"/>
                </a:solidFill>
              </a:rPr>
            </a:br>
            <a:r>
              <a:rPr lang="sv-SE" sz="2000" b="0" dirty="0">
                <a:solidFill>
                  <a:srgbClr val="3F9C35"/>
                </a:solidFill>
              </a:rPr>
              <a:t>samt vilka konsekvenser insatsen kan få” </a:t>
            </a:r>
            <a:br>
              <a:rPr lang="sv-SE" sz="2000" b="0" dirty="0">
                <a:solidFill>
                  <a:srgbClr val="3F9C35"/>
                </a:solidFill>
              </a:rPr>
            </a:br>
            <a:r>
              <a:rPr lang="sv-SE" sz="1600" b="0" i="1" dirty="0"/>
              <a:t>Förarbeten </a:t>
            </a:r>
            <a:r>
              <a:rPr lang="sv-SE" sz="1600" b="0" i="1" dirty="0" err="1"/>
              <a:t>Patientlagen</a:t>
            </a:r>
            <a:endParaRPr lang="sv-SE" sz="1600" b="0" i="1" dirty="0"/>
          </a:p>
          <a:p>
            <a:endParaRPr lang="sv-SE" sz="2400" b="0" dirty="0"/>
          </a:p>
        </p:txBody>
      </p:sp>
    </p:spTree>
    <p:extLst>
      <p:ext uri="{BB962C8B-B14F-4D97-AF65-F5344CB8AC3E}">
        <p14:creationId xmlns:p14="http://schemas.microsoft.com/office/powerpoint/2010/main" val="331717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idx="4294967295"/>
          </p:nvPr>
        </p:nvSpPr>
        <p:spPr>
          <a:xfrm>
            <a:off x="802800" y="2059200"/>
            <a:ext cx="7061040" cy="3281632"/>
          </a:xfrm>
          <a:prstGeom prst="rect">
            <a:avLst/>
          </a:prstGeom>
        </p:spPr>
        <p:txBody>
          <a:bodyPr>
            <a:normAutofit/>
          </a:bodyPr>
          <a:lstStyle/>
          <a:p>
            <a:pPr marL="0" lvl="0" indent="0">
              <a:spcBef>
                <a:spcPts val="800"/>
              </a:spcBef>
              <a:spcAft>
                <a:spcPts val="1600"/>
              </a:spcAft>
              <a:buNone/>
            </a:pPr>
            <a:r>
              <a:rPr lang="sv-SE" sz="2200" b="0" dirty="0">
                <a:solidFill>
                  <a:srgbClr val="ED8B00"/>
                </a:solidFill>
              </a:rPr>
              <a:t>”Begreppet mognad handlar om förmågan att förstå och bedöma vilka konsekvenser den aktuella frågan medför” </a:t>
            </a:r>
            <a:r>
              <a:rPr lang="sv-SE" sz="1600" b="0" i="1" dirty="0"/>
              <a:t>(förarbeten </a:t>
            </a:r>
            <a:r>
              <a:rPr lang="sv-SE" sz="1600" b="0" i="1" dirty="0" err="1"/>
              <a:t>SoL</a:t>
            </a:r>
            <a:r>
              <a:rPr lang="sv-SE" sz="1600" b="0" i="1" dirty="0"/>
              <a:t> och LVU)</a:t>
            </a:r>
          </a:p>
          <a:p>
            <a:pPr marL="0" indent="0">
              <a:spcBef>
                <a:spcPts val="800"/>
              </a:spcBef>
              <a:buNone/>
            </a:pPr>
            <a:r>
              <a:rPr lang="sv-SE" sz="2200" b="0" dirty="0">
                <a:solidFill>
                  <a:srgbClr val="3F9C35"/>
                </a:solidFill>
              </a:rPr>
              <a:t>Mognad kan beskrivas som i vilken grad man har olika förmågor, till exempel att hålla flera perspektiv samtidigt, kunna väga risker och möjligheter mot varandra och tänka långsiktigt.</a:t>
            </a:r>
            <a:endParaRPr lang="sv-SE" b="0" i="0" u="none" strike="noStrike" baseline="0" dirty="0">
              <a:solidFill>
                <a:srgbClr val="3F9C35"/>
              </a:solidFill>
              <a:latin typeface="Times New Roman"/>
            </a:endParaRPr>
          </a:p>
        </p:txBody>
      </p:sp>
    </p:spTree>
    <p:extLst>
      <p:ext uri="{BB962C8B-B14F-4D97-AF65-F5344CB8AC3E}">
        <p14:creationId xmlns:p14="http://schemas.microsoft.com/office/powerpoint/2010/main" val="121887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676967"/>
            <a:ext cx="8793124" cy="1296144"/>
          </a:xfrm>
        </p:spPr>
        <p:txBody>
          <a:bodyPr/>
          <a:lstStyle/>
          <a:p>
            <a:pPr marR="0" rtl="0"/>
            <a:r>
              <a:rPr lang="sv-SE" i="0" u="none" strike="noStrike" kern="1400" baseline="0" dirty="0"/>
              <a:t>Upplevs som svårt och subjektivt</a:t>
            </a:r>
          </a:p>
        </p:txBody>
      </p:sp>
      <p:sp>
        <p:nvSpPr>
          <p:cNvPr id="3" name="Platshållare för text 2"/>
          <p:cNvSpPr>
            <a:spLocks noGrp="1"/>
          </p:cNvSpPr>
          <p:nvPr>
            <p:ph type="body" idx="4294967295"/>
          </p:nvPr>
        </p:nvSpPr>
        <p:spPr>
          <a:xfrm>
            <a:off x="802800" y="2059200"/>
            <a:ext cx="7000080" cy="3032760"/>
          </a:xfrm>
          <a:prstGeom prst="rect">
            <a:avLst/>
          </a:prstGeom>
        </p:spPr>
        <p:txBody>
          <a:bodyPr>
            <a:normAutofit/>
          </a:bodyPr>
          <a:lstStyle/>
          <a:p>
            <a:pPr marL="0" marR="0" lvl="0" indent="0" rtl="0">
              <a:spcBef>
                <a:spcPts val="800"/>
              </a:spcBef>
              <a:buNone/>
            </a:pPr>
            <a:r>
              <a:rPr lang="sv-SE" sz="2400" b="0" i="0" u="none" strike="noStrike" baseline="0" dirty="0"/>
              <a:t>Måste</a:t>
            </a:r>
            <a:r>
              <a:rPr lang="sv-SE" sz="2400" b="0" i="0" u="none" strike="noStrike" dirty="0"/>
              <a:t> </a:t>
            </a:r>
            <a:r>
              <a:rPr lang="sv-SE" sz="2400" b="0" i="0" u="none" strike="noStrike" baseline="0" dirty="0"/>
              <a:t>göras från fall till fall</a:t>
            </a:r>
          </a:p>
          <a:p>
            <a:pPr marL="0" marR="0" lvl="0" indent="0" rtl="0">
              <a:spcBef>
                <a:spcPts val="800"/>
              </a:spcBef>
              <a:buNone/>
            </a:pPr>
            <a:r>
              <a:rPr lang="sv-SE" sz="2400" b="0" i="0" u="none" strike="noStrike" baseline="0" dirty="0"/>
              <a:t>Subjektivt = olika personer kan göra olika bedömningar av samma barn</a:t>
            </a:r>
          </a:p>
          <a:p>
            <a:pPr marL="0" marR="0" lvl="0" indent="0" rtl="0">
              <a:spcBef>
                <a:spcPts val="800"/>
              </a:spcBef>
              <a:buNone/>
            </a:pPr>
            <a:r>
              <a:rPr lang="sv-SE" sz="2400" b="0" dirty="0"/>
              <a:t>K</a:t>
            </a:r>
            <a:r>
              <a:rPr lang="sv-SE" sz="2400" b="0" i="0" u="none" strike="noStrike" baseline="0" dirty="0"/>
              <a:t>unskapsstödet en väg till att skapa förutsättningar för mer samstämmiga bedömningsgrunder</a:t>
            </a:r>
          </a:p>
        </p:txBody>
      </p:sp>
    </p:spTree>
    <p:extLst>
      <p:ext uri="{BB962C8B-B14F-4D97-AF65-F5344CB8AC3E}">
        <p14:creationId xmlns:p14="http://schemas.microsoft.com/office/powerpoint/2010/main" val="124641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54948C5F-9D98-4EE1-9594-C2E52353E09B}" type="datetime1">
              <a:rPr lang="sv-SE" smtClean="0"/>
              <a:t>2023-12-18</a:t>
            </a:fld>
            <a:endParaRPr lang="sv-SE" dirty="0"/>
          </a:p>
        </p:txBody>
      </p:sp>
      <p:sp>
        <p:nvSpPr>
          <p:cNvPr id="5" name="Platshållare för innehåll 3"/>
          <p:cNvSpPr txBox="1">
            <a:spLocks/>
          </p:cNvSpPr>
          <p:nvPr/>
        </p:nvSpPr>
        <p:spPr>
          <a:xfrm>
            <a:off x="801687" y="1353267"/>
            <a:ext cx="8091792" cy="3708400"/>
          </a:xfrm>
          <a:prstGeom prst="rect">
            <a:avLst/>
          </a:prstGeom>
        </p:spPr>
        <p:txBody>
          <a:bodyPr vert="horz" lIns="0" tIns="0" rIns="0" bIns="0" rtlCol="0" anchor="t" anchorCtr="0">
            <a:noAutofit/>
          </a:bodyPr>
          <a:lstStyle>
            <a:lvl1pPr marL="373063" indent="-373063" algn="l" defTabSz="914400" rtl="0" eaLnBrk="1" latinLnBrk="0" hangingPunct="1">
              <a:spcBef>
                <a:spcPts val="1000"/>
              </a:spcBef>
              <a:spcAft>
                <a:spcPts val="800"/>
              </a:spcAft>
              <a:buSzPct val="115000"/>
              <a:buFont typeface="Arial" pitchFamily="34" charset="0"/>
              <a:buChar char="•"/>
              <a:defRPr sz="2600" b="1" kern="1200">
                <a:solidFill>
                  <a:srgbClr val="FFFFFF"/>
                </a:solidFill>
                <a:latin typeface="Arial" panose="020B0604020202020204" pitchFamily="34" charset="0"/>
                <a:ea typeface="+mn-ea"/>
                <a:cs typeface="Arial" panose="020B0604020202020204" pitchFamily="34" charset="0"/>
              </a:defRPr>
            </a:lvl1pPr>
            <a:lvl2pPr marL="520700" indent="-234950" algn="l" defTabSz="914400" rtl="0" eaLnBrk="1" latinLnBrk="0" hangingPunct="1">
              <a:spcBef>
                <a:spcPts val="0"/>
              </a:spcBef>
              <a:spcAft>
                <a:spcPts val="800"/>
              </a:spcAft>
              <a:buFont typeface="Arial" pitchFamily="34" charset="0"/>
              <a:buChar char="–"/>
              <a:defRPr sz="2000" b="0" kern="1200">
                <a:solidFill>
                  <a:srgbClr val="FFFFFF"/>
                </a:solidFill>
                <a:latin typeface="Arial" panose="020B0604020202020204" pitchFamily="34" charset="0"/>
                <a:ea typeface="+mn-ea"/>
                <a:cs typeface="Arial" panose="020B0604020202020204" pitchFamily="34" charset="0"/>
              </a:defRPr>
            </a:lvl2pPr>
            <a:lvl3pPr marL="711200" indent="-171450" algn="l" defTabSz="914400" rtl="0" eaLnBrk="1" latinLnBrk="0" hangingPunct="1">
              <a:spcBef>
                <a:spcPts val="0"/>
              </a:spcBef>
              <a:spcAft>
                <a:spcPts val="800"/>
              </a:spcAft>
              <a:buFont typeface="Arial" pitchFamily="34" charset="0"/>
              <a:buChar char="•"/>
              <a:defRPr sz="1600" b="0" kern="1200">
                <a:solidFill>
                  <a:srgbClr val="FFFFFF"/>
                </a:solidFill>
                <a:latin typeface="Arial" panose="020B0604020202020204" pitchFamily="34" charset="0"/>
                <a:ea typeface="+mn-ea"/>
                <a:cs typeface="Arial" panose="020B0604020202020204" pitchFamily="34" charset="0"/>
              </a:defRPr>
            </a:lvl3pPr>
            <a:lvl4pPr marL="920750" indent="-196850" algn="l" defTabSz="914400" rtl="0" eaLnBrk="1" latinLnBrk="0" hangingPunct="1">
              <a:spcBef>
                <a:spcPts val="0"/>
              </a:spcBef>
              <a:spcAft>
                <a:spcPts val="800"/>
              </a:spcAft>
              <a:buFont typeface="Arial" pitchFamily="34" charset="0"/>
              <a:buChar char="–"/>
              <a:defRPr sz="1400" b="0" kern="1200">
                <a:solidFill>
                  <a:srgbClr val="FFFFFF"/>
                </a:solidFill>
                <a:latin typeface="Arial" panose="020B0604020202020204" pitchFamily="34" charset="0"/>
                <a:ea typeface="+mn-ea"/>
                <a:cs typeface="Arial" panose="020B0604020202020204" pitchFamily="34" charset="0"/>
              </a:defRPr>
            </a:lvl4pPr>
            <a:lvl5pPr marL="1073150" indent="-146050" algn="l" defTabSz="914400" rtl="0" eaLnBrk="1" latinLnBrk="0" hangingPunct="1">
              <a:spcBef>
                <a:spcPts val="0"/>
              </a:spcBef>
              <a:spcAft>
                <a:spcPts val="800"/>
              </a:spcAft>
              <a:buFont typeface="Arial" pitchFamily="34" charset="0"/>
              <a:buChar char="•"/>
              <a:defRPr sz="1200" b="0" kern="1200">
                <a:solidFill>
                  <a:srgbClr val="FFFFFF"/>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800"/>
              </a:spcBef>
              <a:buNone/>
            </a:pPr>
            <a:r>
              <a:rPr lang="sv-SE" sz="3600" kern="1400" dirty="0"/>
              <a:t>Barns utveckling – en översikt</a:t>
            </a:r>
            <a:endParaRPr lang="sv-SE" sz="3400" dirty="0"/>
          </a:p>
          <a:p>
            <a:pPr marL="0" lvl="0" indent="0">
              <a:spcBef>
                <a:spcPts val="800"/>
              </a:spcBef>
              <a:buNone/>
            </a:pPr>
            <a:r>
              <a:rPr lang="sv-SE" sz="2400" b="0" dirty="0"/>
              <a:t>Översiktlig bild av hur barns utveckling typiskt ser ut.</a:t>
            </a:r>
          </a:p>
          <a:p>
            <a:pPr marL="0" indent="0">
              <a:spcBef>
                <a:spcPts val="800"/>
              </a:spcBef>
              <a:buNone/>
            </a:pPr>
            <a:r>
              <a:rPr lang="sv-SE" sz="2400" b="0" dirty="0"/>
              <a:t>Tre huvuddelar:</a:t>
            </a:r>
          </a:p>
          <a:p>
            <a:pPr>
              <a:spcBef>
                <a:spcPts val="800"/>
              </a:spcBef>
            </a:pPr>
            <a:r>
              <a:rPr lang="sv-SE" sz="2400" b="0" spc="-30" dirty="0"/>
              <a:t>Utvecklingslinjer </a:t>
            </a:r>
          </a:p>
          <a:p>
            <a:pPr>
              <a:spcBef>
                <a:spcPts val="800"/>
              </a:spcBef>
            </a:pPr>
            <a:r>
              <a:rPr lang="sv-SE" sz="2400" b="0" spc="-30" dirty="0"/>
              <a:t>Typiska barn</a:t>
            </a:r>
          </a:p>
          <a:p>
            <a:pPr>
              <a:spcBef>
                <a:spcPts val="800"/>
              </a:spcBef>
            </a:pPr>
            <a:r>
              <a:rPr lang="sv-SE" sz="2400" b="0" spc="-30" dirty="0"/>
              <a:t>Faktorer som påverkar barns utveckling och funktion</a:t>
            </a:r>
          </a:p>
          <a:p>
            <a:endParaRPr lang="sv-SE" b="0" dirty="0"/>
          </a:p>
        </p:txBody>
      </p:sp>
    </p:spTree>
    <p:extLst>
      <p:ext uri="{BB962C8B-B14F-4D97-AF65-F5344CB8AC3E}">
        <p14:creationId xmlns:p14="http://schemas.microsoft.com/office/powerpoint/2010/main" val="2621291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kern="1400" dirty="0"/>
              <a:t>Utvecklingslinjer</a:t>
            </a:r>
            <a:br>
              <a:rPr lang="sv-SE" kern="1400" dirty="0"/>
            </a:br>
            <a:r>
              <a:rPr lang="sv-SE" sz="2400" b="0" dirty="0"/>
              <a:t>Syfte: presentera barns socioemotionella </a:t>
            </a:r>
            <a:br>
              <a:rPr lang="sv-SE" sz="2400" b="0" dirty="0"/>
            </a:br>
            <a:r>
              <a:rPr lang="sv-SE" sz="2400" b="0" dirty="0"/>
              <a:t>och kognitiva funktionsutveckling</a:t>
            </a:r>
            <a:br>
              <a:rPr lang="sv-SE" sz="2400" b="0" dirty="0"/>
            </a:br>
            <a:endParaRPr lang="sv-SE" sz="2400" b="0" dirty="0"/>
          </a:p>
        </p:txBody>
      </p:sp>
      <p:sp>
        <p:nvSpPr>
          <p:cNvPr id="4" name="Platshållare för innehåll 3"/>
          <p:cNvSpPr>
            <a:spLocks noGrp="1"/>
          </p:cNvSpPr>
          <p:nvPr>
            <p:ph sz="quarter" idx="13"/>
          </p:nvPr>
        </p:nvSpPr>
        <p:spPr/>
        <p:txBody>
          <a:bodyPr/>
          <a:lstStyle/>
          <a:p>
            <a:pPr marL="0" indent="0">
              <a:buNone/>
            </a:pPr>
            <a:r>
              <a:rPr lang="sv-SE" sz="2400" dirty="0"/>
              <a:t>Exempel på teman:</a:t>
            </a:r>
          </a:p>
          <a:p>
            <a:pPr>
              <a:spcAft>
                <a:spcPts val="400"/>
              </a:spcAft>
            </a:pPr>
            <a:r>
              <a:rPr lang="sv-SE" sz="2400" b="0" dirty="0">
                <a:solidFill>
                  <a:srgbClr val="ED8B00"/>
                </a:solidFill>
              </a:rPr>
              <a:t>ärftliga faktorer</a:t>
            </a:r>
          </a:p>
          <a:p>
            <a:pPr>
              <a:spcAft>
                <a:spcPts val="400"/>
              </a:spcAft>
            </a:pPr>
            <a:r>
              <a:rPr lang="sv-SE" sz="2400" b="0" dirty="0">
                <a:solidFill>
                  <a:srgbClr val="3F9C35"/>
                </a:solidFill>
              </a:rPr>
              <a:t>samspel med andra</a:t>
            </a:r>
          </a:p>
          <a:p>
            <a:pPr>
              <a:spcAft>
                <a:spcPts val="400"/>
              </a:spcAft>
            </a:pPr>
            <a:r>
              <a:rPr lang="sv-SE" sz="2400" b="0" dirty="0">
                <a:solidFill>
                  <a:srgbClr val="ED8B00"/>
                </a:solidFill>
              </a:rPr>
              <a:t>sexualitet</a:t>
            </a:r>
          </a:p>
          <a:p>
            <a:pPr>
              <a:spcAft>
                <a:spcPts val="400"/>
              </a:spcAft>
            </a:pPr>
            <a:r>
              <a:rPr lang="sv-SE" sz="2400" b="0" dirty="0">
                <a:solidFill>
                  <a:srgbClr val="3F9C35"/>
                </a:solidFill>
              </a:rPr>
              <a:t>språkutveckling</a:t>
            </a:r>
          </a:p>
          <a:p>
            <a:pPr>
              <a:spcAft>
                <a:spcPts val="400"/>
              </a:spcAft>
            </a:pPr>
            <a:r>
              <a:rPr lang="sv-SE" sz="2400" b="0" dirty="0">
                <a:solidFill>
                  <a:srgbClr val="ED8B00"/>
                </a:solidFill>
              </a:rPr>
              <a:t>minnessystemen</a:t>
            </a:r>
          </a:p>
          <a:p>
            <a:pPr>
              <a:spcAft>
                <a:spcPts val="400"/>
              </a:spcAft>
            </a:pPr>
            <a:r>
              <a:rPr lang="sv-SE" sz="2400" b="0" dirty="0">
                <a:solidFill>
                  <a:srgbClr val="3F9C35"/>
                </a:solidFill>
              </a:rPr>
              <a:t>tidsuppfattning </a:t>
            </a:r>
          </a:p>
          <a:p>
            <a:pPr>
              <a:spcAft>
                <a:spcPts val="400"/>
              </a:spcAft>
            </a:pPr>
            <a:r>
              <a:rPr lang="sv-SE" sz="2400" b="0" dirty="0">
                <a:solidFill>
                  <a:srgbClr val="ED8B00"/>
                </a:solidFill>
              </a:rPr>
              <a:t>könsidentitet</a:t>
            </a:r>
          </a:p>
          <a:p>
            <a:endParaRPr lang="sv-SE" sz="2400" dirty="0"/>
          </a:p>
        </p:txBody>
      </p:sp>
    </p:spTree>
    <p:extLst>
      <p:ext uri="{BB962C8B-B14F-4D97-AF65-F5344CB8AC3E}">
        <p14:creationId xmlns:p14="http://schemas.microsoft.com/office/powerpoint/2010/main" val="403663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kern="1400" dirty="0"/>
              <a:t>Typiska barn</a:t>
            </a:r>
            <a:br>
              <a:rPr lang="sv-SE" kern="1400" dirty="0"/>
            </a:br>
            <a:r>
              <a:rPr lang="sv-SE" sz="2400" b="0" dirty="0"/>
              <a:t>Syfte: beskriva hur barn i olika åldrar </a:t>
            </a:r>
            <a:br>
              <a:rPr lang="sv-SE" sz="2400" b="0" dirty="0"/>
            </a:br>
            <a:r>
              <a:rPr lang="sv-SE" sz="2400" b="0" dirty="0"/>
              <a:t>typiskt fungerar i olika avseenden</a:t>
            </a:r>
            <a:br>
              <a:rPr lang="sv-SE" sz="2400" dirty="0"/>
            </a:br>
            <a:br>
              <a:rPr lang="sv-SE" sz="2400" b="0" dirty="0"/>
            </a:br>
            <a:endParaRPr lang="sv-SE" sz="2400" b="0" dirty="0"/>
          </a:p>
        </p:txBody>
      </p:sp>
      <p:sp>
        <p:nvSpPr>
          <p:cNvPr id="4" name="Platshållare för innehåll 3"/>
          <p:cNvSpPr>
            <a:spLocks noGrp="1"/>
          </p:cNvSpPr>
          <p:nvPr>
            <p:ph sz="quarter" idx="13"/>
          </p:nvPr>
        </p:nvSpPr>
        <p:spPr/>
        <p:txBody>
          <a:bodyPr/>
          <a:lstStyle/>
          <a:p>
            <a:pPr marL="0" indent="0">
              <a:buNone/>
            </a:pPr>
            <a:r>
              <a:rPr lang="sv-SE" sz="2400" dirty="0"/>
              <a:t>I punktform beskrivs vad ett typiskt barn i den aktuella åldern kan och gör. </a:t>
            </a:r>
          </a:p>
          <a:p>
            <a:pPr marL="0" indent="0">
              <a:buNone/>
            </a:pPr>
            <a:r>
              <a:rPr lang="sv-SE" sz="2400" b="0" dirty="0"/>
              <a:t>Några exempel:</a:t>
            </a:r>
          </a:p>
          <a:p>
            <a:pPr>
              <a:spcAft>
                <a:spcPts val="400"/>
              </a:spcAft>
            </a:pPr>
            <a:r>
              <a:rPr lang="sv-SE" sz="2400" b="0" dirty="0">
                <a:solidFill>
                  <a:srgbClr val="ED8B00"/>
                </a:solidFill>
              </a:rPr>
              <a:t>Ett typiskt spädbarn är aktivt och söker kontakt med omvärlden</a:t>
            </a:r>
          </a:p>
          <a:p>
            <a:pPr>
              <a:spcAft>
                <a:spcPts val="400"/>
              </a:spcAft>
            </a:pPr>
            <a:r>
              <a:rPr lang="sv-SE" sz="2400" b="0" dirty="0">
                <a:solidFill>
                  <a:srgbClr val="3F9C35"/>
                </a:solidFill>
              </a:rPr>
              <a:t>En typisk 4–6-åring är allt duktigare på att hitta lösningar i sociala situationer och att hantera olika viljor.</a:t>
            </a:r>
            <a:endParaRPr lang="sv-SE" sz="2400" b="0" dirty="0"/>
          </a:p>
        </p:txBody>
      </p:sp>
    </p:spTree>
    <p:extLst>
      <p:ext uri="{BB962C8B-B14F-4D97-AF65-F5344CB8AC3E}">
        <p14:creationId xmlns:p14="http://schemas.microsoft.com/office/powerpoint/2010/main" val="111096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bild 6" descr="Kvinna är vänd mot kameran och tycks vara i samtal med ett barn som man bara ser huvet bakifrån."/>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416" t="9386" r="2944" b="49596"/>
          <a:stretch/>
        </p:blipFill>
        <p:spPr/>
      </p:pic>
      <p:sp>
        <p:nvSpPr>
          <p:cNvPr id="3" name="Rubrik 2"/>
          <p:cNvSpPr>
            <a:spLocks noGrp="1"/>
          </p:cNvSpPr>
          <p:nvPr>
            <p:ph type="ctrTitle"/>
          </p:nvPr>
        </p:nvSpPr>
        <p:spPr>
          <a:xfrm>
            <a:off x="784342" y="2059055"/>
            <a:ext cx="8143348" cy="1104900"/>
          </a:xfrm>
        </p:spPr>
        <p:txBody>
          <a:bodyPr/>
          <a:lstStyle/>
          <a:p>
            <a:r>
              <a:rPr lang="sv-SE" dirty="0"/>
              <a:t>Kunskapsstöd: </a:t>
            </a:r>
            <a:br>
              <a:rPr lang="sv-SE" dirty="0"/>
            </a:br>
            <a:r>
              <a:rPr lang="sv-SE" spc="-30" dirty="0"/>
              <a:t>Bedöma barns mognad för delaktighet</a:t>
            </a:r>
          </a:p>
        </p:txBody>
      </p:sp>
    </p:spTree>
    <p:extLst>
      <p:ext uri="{BB962C8B-B14F-4D97-AF65-F5344CB8AC3E}">
        <p14:creationId xmlns:p14="http://schemas.microsoft.com/office/powerpoint/2010/main" val="54011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p:cNvSpPr>
            <a:spLocks noGrp="1"/>
          </p:cNvSpPr>
          <p:nvPr>
            <p:ph sz="quarter" idx="13"/>
          </p:nvPr>
        </p:nvSpPr>
        <p:spPr/>
        <p:txBody>
          <a:bodyPr/>
          <a:lstStyle/>
          <a:p>
            <a:pPr>
              <a:spcAft>
                <a:spcPts val="400"/>
              </a:spcAft>
            </a:pPr>
            <a:r>
              <a:rPr lang="sv-SE" sz="2400" b="0" dirty="0">
                <a:solidFill>
                  <a:srgbClr val="ED8B00"/>
                </a:solidFill>
              </a:rPr>
              <a:t>En typisk 6–9-åring blir allt duktigare på att återge ett händelseförlopp mer organiserat, detaljerat och uttrycksfullt.</a:t>
            </a:r>
          </a:p>
          <a:p>
            <a:pPr>
              <a:spcAft>
                <a:spcPts val="400"/>
              </a:spcAft>
            </a:pPr>
            <a:r>
              <a:rPr lang="sv-SE" sz="2400" b="0" dirty="0">
                <a:solidFill>
                  <a:srgbClr val="3F9C35"/>
                </a:solidFill>
              </a:rPr>
              <a:t>En typisk 9–11-åring förstår mångtydighet i ord, vilket syns i humor och förståelse för metaforer.</a:t>
            </a:r>
          </a:p>
          <a:p>
            <a:pPr>
              <a:spcAft>
                <a:spcPts val="400"/>
              </a:spcAft>
            </a:pPr>
            <a:r>
              <a:rPr lang="sv-SE" sz="2400" b="0" dirty="0">
                <a:solidFill>
                  <a:srgbClr val="ED8B00"/>
                </a:solidFill>
              </a:rPr>
              <a:t>En typisk 14–18-åring får ökad erfarenhet av att fatta självständiga beslut men kan ha svårt att hejda snabba beslut som ”känns bra”</a:t>
            </a:r>
          </a:p>
          <a:p>
            <a:pPr>
              <a:spcAft>
                <a:spcPts val="400"/>
              </a:spcAft>
            </a:pPr>
            <a:endParaRPr lang="sv-SE" sz="2400" b="0" dirty="0"/>
          </a:p>
        </p:txBody>
      </p:sp>
    </p:spTree>
    <p:extLst>
      <p:ext uri="{BB962C8B-B14F-4D97-AF65-F5344CB8AC3E}">
        <p14:creationId xmlns:p14="http://schemas.microsoft.com/office/powerpoint/2010/main" val="130389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4"/>
          <p:cNvSpPr>
            <a:spLocks noGrp="1"/>
          </p:cNvSpPr>
          <p:nvPr>
            <p:ph type="title"/>
          </p:nvPr>
        </p:nvSpPr>
        <p:spPr>
          <a:xfrm>
            <a:off x="801688" y="687600"/>
            <a:ext cx="8074088" cy="1296144"/>
          </a:xfrm>
        </p:spPr>
        <p:txBody>
          <a:bodyPr/>
          <a:lstStyle/>
          <a:p>
            <a:r>
              <a:rPr lang="sv-SE" spc="-30" dirty="0"/>
              <a:t>Faktorer som påverkar barns utveckling</a:t>
            </a:r>
            <a:br>
              <a:rPr lang="sv-SE" dirty="0"/>
            </a:br>
            <a:r>
              <a:rPr lang="sv-SE" sz="2400" b="0" dirty="0"/>
              <a:t>Syfte: ge inblick i hur svårigheter i tänkande </a:t>
            </a:r>
            <a:br>
              <a:rPr lang="sv-SE" sz="2400" b="0" dirty="0"/>
            </a:br>
            <a:r>
              <a:rPr lang="sv-SE" sz="2400" b="0" dirty="0"/>
              <a:t>eller i livssituationen kan påverka barns utveckling</a:t>
            </a:r>
            <a:endParaRPr lang="sv-SE" sz="2400" dirty="0"/>
          </a:p>
        </p:txBody>
      </p:sp>
      <p:sp>
        <p:nvSpPr>
          <p:cNvPr id="4" name="Platshållare för innehåll 3"/>
          <p:cNvSpPr>
            <a:spLocks noGrp="1"/>
          </p:cNvSpPr>
          <p:nvPr>
            <p:ph sz="quarter" idx="13"/>
          </p:nvPr>
        </p:nvSpPr>
        <p:spPr/>
        <p:txBody>
          <a:bodyPr/>
          <a:lstStyle/>
          <a:p>
            <a:pPr marL="0" indent="0">
              <a:buNone/>
            </a:pPr>
            <a:r>
              <a:rPr lang="sv-SE" sz="2400" b="0" dirty="0"/>
              <a:t>Teman</a:t>
            </a:r>
          </a:p>
          <a:p>
            <a:pPr>
              <a:spcAft>
                <a:spcPts val="400"/>
              </a:spcAft>
            </a:pPr>
            <a:r>
              <a:rPr lang="sv-SE" sz="2400" b="0" dirty="0"/>
              <a:t>Intellektuell funktionsnedsättning</a:t>
            </a:r>
          </a:p>
          <a:p>
            <a:pPr>
              <a:spcAft>
                <a:spcPts val="400"/>
              </a:spcAft>
            </a:pPr>
            <a:r>
              <a:rPr lang="sv-SE" sz="2400" b="0" dirty="0"/>
              <a:t>Uppmärksamhets- och koncentrationssvårigheter</a:t>
            </a:r>
          </a:p>
          <a:p>
            <a:pPr>
              <a:spcAft>
                <a:spcPts val="400"/>
              </a:spcAft>
            </a:pPr>
            <a:r>
              <a:rPr lang="sv-SE" sz="2400" b="0" dirty="0"/>
              <a:t>Svårigheter med socialt samspel</a:t>
            </a:r>
          </a:p>
          <a:p>
            <a:pPr>
              <a:spcAft>
                <a:spcPts val="400"/>
              </a:spcAft>
            </a:pPr>
            <a:r>
              <a:rPr lang="sv-SE" sz="2400" b="0" dirty="0"/>
              <a:t>Ångest, depression och trauma</a:t>
            </a:r>
          </a:p>
        </p:txBody>
      </p:sp>
    </p:spTree>
    <p:extLst>
      <p:ext uri="{BB962C8B-B14F-4D97-AF65-F5344CB8AC3E}">
        <p14:creationId xmlns:p14="http://schemas.microsoft.com/office/powerpoint/2010/main" val="7803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a:t>Fallbeskrivningar </a:t>
            </a:r>
            <a:br>
              <a:rPr lang="sv-SE" dirty="0"/>
            </a:br>
            <a:r>
              <a:rPr lang="sv-SE" dirty="0"/>
              <a:t>och diskussionsfrågor</a:t>
            </a:r>
            <a:br>
              <a:rPr lang="sv-SE" dirty="0"/>
            </a:br>
            <a:endParaRPr lang="sv-SE" dirty="0"/>
          </a:p>
        </p:txBody>
      </p:sp>
      <p:sp>
        <p:nvSpPr>
          <p:cNvPr id="3" name="Platshållare för text 2"/>
          <p:cNvSpPr>
            <a:spLocks noGrp="1"/>
          </p:cNvSpPr>
          <p:nvPr>
            <p:ph type="body" idx="4294967295"/>
          </p:nvPr>
        </p:nvSpPr>
        <p:spPr>
          <a:xfrm>
            <a:off x="802800" y="2059201"/>
            <a:ext cx="6950488" cy="3512544"/>
          </a:xfrm>
          <a:prstGeom prst="rect">
            <a:avLst/>
          </a:prstGeom>
        </p:spPr>
        <p:txBody>
          <a:bodyPr>
            <a:normAutofit/>
          </a:bodyPr>
          <a:lstStyle/>
          <a:p>
            <a:pPr marL="0" marR="0" lvl="0" indent="0" rtl="0">
              <a:spcBef>
                <a:spcPts val="800"/>
              </a:spcBef>
              <a:buNone/>
            </a:pPr>
            <a:r>
              <a:rPr lang="sv-SE" sz="2400" b="0" dirty="0"/>
              <a:t>Beskrivningar av </a:t>
            </a:r>
            <a:r>
              <a:rPr lang="sv-SE" sz="2400" b="0" i="0" u="none" strike="noStrike" baseline="0" dirty="0"/>
              <a:t>situationer där en bedömning av barns mognad för delaktighet är central</a:t>
            </a:r>
          </a:p>
          <a:p>
            <a:pPr marL="0" marR="0" lvl="0" indent="0" rtl="0">
              <a:spcBef>
                <a:spcPts val="800"/>
              </a:spcBef>
              <a:buNone/>
            </a:pPr>
            <a:r>
              <a:rPr lang="sv-SE" sz="2400" b="0" i="0" u="none" strike="noStrike" baseline="0" dirty="0"/>
              <a:t>Varje beskrivning följs av ett antal diskussionsfrågor</a:t>
            </a:r>
          </a:p>
          <a:p>
            <a:pPr marL="0" marR="0" lvl="0" indent="0" rtl="0">
              <a:spcBef>
                <a:spcPts val="800"/>
              </a:spcBef>
              <a:buNone/>
            </a:pPr>
            <a:r>
              <a:rPr lang="sv-SE" sz="2400" b="0" dirty="0"/>
              <a:t>I</a:t>
            </a:r>
            <a:r>
              <a:rPr lang="sv-SE" sz="2400" b="0" i="0" u="none" strike="noStrike" baseline="0" dirty="0"/>
              <a:t>nga självklara svar</a:t>
            </a:r>
          </a:p>
          <a:p>
            <a:pPr marL="0" marR="0" lvl="0" indent="0" rtl="0">
              <a:spcBef>
                <a:spcPts val="800"/>
              </a:spcBef>
              <a:buNone/>
            </a:pPr>
            <a:r>
              <a:rPr lang="sv-SE" sz="2400" b="0" dirty="0"/>
              <a:t>Tidigare delar av kunskapsstödet en bas</a:t>
            </a:r>
          </a:p>
          <a:p>
            <a:pPr marL="0" marR="0" lvl="0" indent="0" rtl="0">
              <a:buNone/>
            </a:pPr>
            <a:endParaRPr lang="sv-SE" b="1" i="0" u="none" strike="noStrike" baseline="0" dirty="0">
              <a:latin typeface="Times New Roman"/>
            </a:endParaRPr>
          </a:p>
          <a:p>
            <a:pPr marR="0" lvl="0" rtl="0"/>
            <a:endParaRPr lang="sv-SE" b="0" i="0" u="none" strike="noStrike" baseline="0" dirty="0">
              <a:latin typeface="Times New Roman"/>
            </a:endParaRPr>
          </a:p>
        </p:txBody>
      </p:sp>
    </p:spTree>
    <p:extLst>
      <p:ext uri="{BB962C8B-B14F-4D97-AF65-F5344CB8AC3E}">
        <p14:creationId xmlns:p14="http://schemas.microsoft.com/office/powerpoint/2010/main" val="338337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p:cNvSpPr>
            <a:spLocks noGrp="1"/>
          </p:cNvSpPr>
          <p:nvPr>
            <p:ph sz="quarter" idx="13"/>
          </p:nvPr>
        </p:nvSpPr>
        <p:spPr>
          <a:xfrm>
            <a:off x="801687" y="1353267"/>
            <a:ext cx="8074089" cy="3708400"/>
          </a:xfrm>
        </p:spPr>
        <p:txBody>
          <a:bodyPr/>
          <a:lstStyle/>
          <a:p>
            <a:pPr marL="0" indent="0">
              <a:buNone/>
            </a:pPr>
            <a:r>
              <a:rPr lang="sv-SE" sz="3600" kern="1400" spc="-30" dirty="0"/>
              <a:t>Här hittar man kunskapsstödet m.m.</a:t>
            </a:r>
            <a:endParaRPr lang="sv-SE" sz="3400" kern="1400" spc="-30" dirty="0"/>
          </a:p>
          <a:p>
            <a:pPr lvl="0"/>
            <a:r>
              <a:rPr lang="sv-SE" sz="2200" b="0" dirty="0"/>
              <a:t>Kunskapsguiden.se </a:t>
            </a:r>
            <a:br>
              <a:rPr lang="sv-SE" sz="2200" b="0" dirty="0"/>
            </a:br>
            <a:r>
              <a:rPr lang="sv-SE" sz="2200" b="0" dirty="0"/>
              <a:t>– tema </a:t>
            </a:r>
            <a:r>
              <a:rPr lang="sv-SE" sz="2200" b="0" i="1" dirty="0"/>
              <a:t>Mognadsbedömning för barns delaktighet</a:t>
            </a:r>
            <a:endParaRPr lang="sv-SE" sz="2200" b="0" dirty="0"/>
          </a:p>
          <a:p>
            <a:r>
              <a:rPr lang="sv-SE" sz="2200" b="0" dirty="0"/>
              <a:t>Socialstyrelsens </a:t>
            </a:r>
            <a:r>
              <a:rPr lang="sv-SE" sz="2200" b="0" dirty="0" err="1"/>
              <a:t>podd</a:t>
            </a:r>
            <a:r>
              <a:rPr lang="sv-SE" sz="2200" b="0" dirty="0"/>
              <a:t> ”På djupet”: </a:t>
            </a:r>
            <a:br>
              <a:rPr lang="sv-SE" sz="2200" b="0" dirty="0"/>
            </a:br>
            <a:r>
              <a:rPr lang="sv-SE" sz="2200" b="0" i="1" dirty="0"/>
              <a:t>Om att bedöma barns mognad för delaktighet</a:t>
            </a:r>
            <a:endParaRPr lang="sv-SE" sz="2200" b="0" dirty="0"/>
          </a:p>
        </p:txBody>
      </p:sp>
    </p:spTree>
    <p:extLst>
      <p:ext uri="{BB962C8B-B14F-4D97-AF65-F5344CB8AC3E}">
        <p14:creationId xmlns:p14="http://schemas.microsoft.com/office/powerpoint/2010/main" val="167881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82903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idx="4294967295"/>
          </p:nvPr>
        </p:nvSpPr>
        <p:spPr>
          <a:xfrm>
            <a:off x="763471" y="633523"/>
            <a:ext cx="8516679" cy="3933590"/>
          </a:xfrm>
          <a:prstGeom prst="rect">
            <a:avLst/>
          </a:prstGeom>
        </p:spPr>
        <p:txBody>
          <a:bodyPr>
            <a:noAutofit/>
          </a:bodyPr>
          <a:lstStyle/>
          <a:p>
            <a:pPr marL="0" marR="0" lvl="0" indent="0" rtl="0">
              <a:spcBef>
                <a:spcPts val="800"/>
              </a:spcBef>
              <a:buNone/>
            </a:pPr>
            <a:r>
              <a:rPr lang="sv-SE" sz="2400" b="1" i="0" u="none" strike="noStrike" baseline="0" dirty="0"/>
              <a:t>En fyraårig flicka är aktuell i en barnavårdsutredning </a:t>
            </a:r>
            <a:br>
              <a:rPr lang="sv-SE" sz="2400" b="1" i="0" u="none" strike="noStrike" baseline="0" dirty="0"/>
            </a:br>
            <a:r>
              <a:rPr lang="sv-SE" sz="2400" b="1" i="0" u="none" strike="noStrike" baseline="0" dirty="0"/>
              <a:t>för att det finns misstankar om att hennes mamma missbrukar alkohol. Socialsekreteraren funderar på </a:t>
            </a:r>
            <a:br>
              <a:rPr lang="sv-SE" sz="2400" b="1" i="0" u="none" strike="noStrike" baseline="0" dirty="0"/>
            </a:br>
            <a:r>
              <a:rPr lang="sv-SE" sz="2400" b="1" i="0" u="none" strike="noStrike" baseline="0" dirty="0"/>
              <a:t>hur hon borde göra flickan delaktig i utredningen. </a:t>
            </a:r>
          </a:p>
          <a:p>
            <a:pPr>
              <a:spcBef>
                <a:spcPts val="200"/>
              </a:spcBef>
              <a:spcAft>
                <a:spcPts val="200"/>
              </a:spcAft>
            </a:pPr>
            <a:r>
              <a:rPr lang="sv-SE" sz="2000" b="0" i="0" u="none" strike="noStrike" baseline="0" dirty="0"/>
              <a:t>På vilket sätt har flickans mognad betydelse i sammanhanget?</a:t>
            </a:r>
          </a:p>
          <a:p>
            <a:pPr>
              <a:spcBef>
                <a:spcPts val="200"/>
              </a:spcBef>
              <a:spcAft>
                <a:spcPts val="200"/>
              </a:spcAft>
            </a:pPr>
            <a:r>
              <a:rPr lang="sv-SE" sz="2000" b="0" i="0" u="none" strike="noStrike" baseline="0" dirty="0"/>
              <a:t>Vilken typ av information kan vara aktuell att ge flickan?</a:t>
            </a:r>
          </a:p>
          <a:p>
            <a:pPr>
              <a:spcBef>
                <a:spcPts val="200"/>
              </a:spcBef>
              <a:spcAft>
                <a:spcPts val="200"/>
              </a:spcAft>
            </a:pPr>
            <a:r>
              <a:rPr lang="sv-SE" sz="2000" b="0" i="0" u="none" strike="noStrike" baseline="0" dirty="0"/>
              <a:t>Hur kan socialsekreteraren ta reda på om flickan är tillräckligt </a:t>
            </a:r>
            <a:br>
              <a:rPr lang="sv-SE" sz="2000" b="0" i="0" u="none" strike="noStrike" baseline="0" dirty="0"/>
            </a:br>
            <a:r>
              <a:rPr lang="sv-SE" sz="2000" b="0" i="0" u="none" strike="noStrike" baseline="0" dirty="0"/>
              <a:t>mogen för att få en viss information?</a:t>
            </a:r>
          </a:p>
          <a:p>
            <a:pPr>
              <a:spcBef>
                <a:spcPts val="200"/>
              </a:spcBef>
              <a:spcAft>
                <a:spcPts val="200"/>
              </a:spcAft>
            </a:pPr>
            <a:r>
              <a:rPr lang="sv-SE" sz="2000" b="0" dirty="0"/>
              <a:t>Hur kan socialsekreteraren kommunicera utredningen med flickan?</a:t>
            </a:r>
            <a:endParaRPr lang="sv-SE" sz="2000" b="0" i="0" u="none" strike="noStrike" baseline="0" dirty="0"/>
          </a:p>
          <a:p>
            <a:pPr>
              <a:spcBef>
                <a:spcPts val="200"/>
              </a:spcBef>
              <a:spcAft>
                <a:spcPts val="200"/>
              </a:spcAft>
            </a:pPr>
            <a:r>
              <a:rPr lang="sv-SE" sz="2000" b="0" i="0" u="none" strike="noStrike" baseline="0" dirty="0"/>
              <a:t>På vilka andra sätt kan flickan göras delaktig i utredningen?</a:t>
            </a:r>
          </a:p>
          <a:p>
            <a:pPr marR="0" lvl="0" rtl="0"/>
            <a:endParaRPr lang="sv-SE" sz="2400" b="1" i="0" u="none" strike="noStrike" baseline="0" dirty="0"/>
          </a:p>
          <a:p>
            <a:pPr marL="0" marR="0" lvl="0" indent="0" rtl="0">
              <a:buNone/>
            </a:pPr>
            <a:endParaRPr lang="sv-SE" sz="2400" b="1" i="0" u="none" strike="noStrike" baseline="0" dirty="0"/>
          </a:p>
        </p:txBody>
      </p:sp>
    </p:spTree>
    <p:extLst>
      <p:ext uri="{BB962C8B-B14F-4D97-AF65-F5344CB8AC3E}">
        <p14:creationId xmlns:p14="http://schemas.microsoft.com/office/powerpoint/2010/main" val="182606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p:cNvSpPr>
            <a:spLocks noGrp="1"/>
          </p:cNvSpPr>
          <p:nvPr>
            <p:ph sz="quarter" idx="13"/>
          </p:nvPr>
        </p:nvSpPr>
        <p:spPr>
          <a:xfrm>
            <a:off x="801687" y="1353267"/>
            <a:ext cx="7231267" cy="3708400"/>
          </a:xfrm>
        </p:spPr>
        <p:txBody>
          <a:bodyPr/>
          <a:lstStyle/>
          <a:p>
            <a:pPr marL="0" indent="0">
              <a:buNone/>
            </a:pPr>
            <a:r>
              <a:rPr lang="sv-SE" sz="3400" kern="1400" dirty="0"/>
              <a:t>Kunskapsstödets bakgrund</a:t>
            </a:r>
          </a:p>
          <a:p>
            <a:pPr marL="0" indent="0">
              <a:buNone/>
            </a:pPr>
            <a:r>
              <a:rPr lang="sv-SE" sz="2400" b="0" dirty="0"/>
              <a:t>I flera centrala lagtexter beskrivs att barnets åsikter och inställning ska tillmätas betydelse </a:t>
            </a:r>
            <a:br>
              <a:rPr lang="sv-SE" sz="2400" b="0" dirty="0"/>
            </a:br>
            <a:r>
              <a:rPr lang="sv-SE" sz="2400" b="0" dirty="0"/>
              <a:t>i förhållande till barnets ålder och mognad.</a:t>
            </a:r>
          </a:p>
          <a:p>
            <a:pPr marL="0" indent="0">
              <a:buNone/>
            </a:pPr>
            <a:r>
              <a:rPr lang="sv-SE" sz="2400" b="0" dirty="0"/>
              <a:t>Bedömningen av barnets mognad är med </a:t>
            </a:r>
            <a:br>
              <a:rPr lang="sv-SE" sz="2400" b="0" dirty="0"/>
            </a:br>
            <a:r>
              <a:rPr lang="sv-SE" sz="2400" b="0" dirty="0"/>
              <a:t>andra ord central för vilken delaktighet barnet </a:t>
            </a:r>
            <a:br>
              <a:rPr lang="sv-SE" sz="2400" b="0" dirty="0"/>
            </a:br>
            <a:r>
              <a:rPr lang="sv-SE" sz="2400" b="0" dirty="0"/>
              <a:t>får i praktiken.</a:t>
            </a:r>
          </a:p>
          <a:p>
            <a:pPr marL="0" indent="0">
              <a:buNone/>
            </a:pPr>
            <a:r>
              <a:rPr lang="sv-SE" sz="2400" b="0" dirty="0"/>
              <a:t>Komplext!</a:t>
            </a:r>
          </a:p>
          <a:p>
            <a:endParaRPr lang="sv-SE" dirty="0"/>
          </a:p>
        </p:txBody>
      </p:sp>
    </p:spTree>
    <p:extLst>
      <p:ext uri="{BB962C8B-B14F-4D97-AF65-F5344CB8AC3E}">
        <p14:creationId xmlns:p14="http://schemas.microsoft.com/office/powerpoint/2010/main" val="221846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kern="1400" dirty="0"/>
              <a:t>Syftet med kunskapsstödet</a:t>
            </a:r>
            <a:br>
              <a:rPr lang="sv-SE" kern="1400" dirty="0"/>
            </a:br>
            <a:endParaRPr lang="sv-SE" dirty="0"/>
          </a:p>
        </p:txBody>
      </p:sp>
      <p:sp>
        <p:nvSpPr>
          <p:cNvPr id="3" name="Platshållare för text 2"/>
          <p:cNvSpPr>
            <a:spLocks noGrp="1"/>
          </p:cNvSpPr>
          <p:nvPr>
            <p:ph type="body" idx="4294967295"/>
          </p:nvPr>
        </p:nvSpPr>
        <p:spPr>
          <a:xfrm>
            <a:off x="802800" y="2059200"/>
            <a:ext cx="6950488" cy="2726871"/>
          </a:xfrm>
          <a:prstGeom prst="rect">
            <a:avLst/>
          </a:prstGeom>
        </p:spPr>
        <p:txBody>
          <a:bodyPr/>
          <a:lstStyle/>
          <a:p>
            <a:pPr marL="0" marR="0" lvl="0" indent="0" rtl="0">
              <a:spcBef>
                <a:spcPts val="800"/>
              </a:spcBef>
              <a:buNone/>
            </a:pPr>
            <a:r>
              <a:rPr lang="sv-SE" sz="2400" b="0" dirty="0"/>
              <a:t>Stöd i arbetet med bedömningar av </a:t>
            </a:r>
            <a:br>
              <a:rPr lang="sv-SE" sz="2400" b="0" dirty="0"/>
            </a:br>
            <a:r>
              <a:rPr lang="sv-SE" sz="2400" b="0" dirty="0"/>
              <a:t>barns mognad för delaktighet </a:t>
            </a:r>
          </a:p>
          <a:p>
            <a:pPr marL="0" marR="0" lvl="0" indent="0" rtl="0">
              <a:spcBef>
                <a:spcPts val="800"/>
              </a:spcBef>
              <a:buNone/>
            </a:pPr>
            <a:r>
              <a:rPr lang="sv-SE" sz="2400" b="0" dirty="0"/>
              <a:t>För socialtjänsten, hälso- och sjukvården </a:t>
            </a:r>
            <a:br>
              <a:rPr lang="sv-SE" sz="2400" b="0" dirty="0"/>
            </a:br>
            <a:r>
              <a:rPr lang="sv-SE" sz="2400" b="0" dirty="0"/>
              <a:t>och tandvården </a:t>
            </a:r>
          </a:p>
          <a:p>
            <a:pPr marL="0" marR="0" lvl="0" indent="0" rtl="0">
              <a:spcBef>
                <a:spcPts val="800"/>
              </a:spcBef>
              <a:buNone/>
            </a:pPr>
            <a:r>
              <a:rPr lang="sv-SE" sz="2400" b="0" dirty="0"/>
              <a:t>Kunskapsbas, underlag och verktyg </a:t>
            </a:r>
            <a:r>
              <a:rPr lang="sv-SE" sz="2400" b="0" i="0" u="none" strike="noStrike" baseline="0" dirty="0"/>
              <a:t>för </a:t>
            </a:r>
            <a:br>
              <a:rPr lang="sv-SE" sz="2400" b="0" i="0" u="none" strike="noStrike" baseline="0" dirty="0"/>
            </a:br>
            <a:r>
              <a:rPr lang="sv-SE" sz="2400" b="0" i="0" u="none" strike="noStrike" baseline="0" dirty="0"/>
              <a:t>dialog och diskussion på arbetsplatsen</a:t>
            </a:r>
          </a:p>
          <a:p>
            <a:pPr marL="0" marR="0" lvl="0" indent="0" rtl="0">
              <a:buNone/>
            </a:pPr>
            <a:endParaRPr lang="sv-SE" dirty="0">
              <a:latin typeface="Times New Roman"/>
            </a:endParaRPr>
          </a:p>
        </p:txBody>
      </p:sp>
    </p:spTree>
    <p:extLst>
      <p:ext uri="{BB962C8B-B14F-4D97-AF65-F5344CB8AC3E}">
        <p14:creationId xmlns:p14="http://schemas.microsoft.com/office/powerpoint/2010/main" val="155867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p:cNvSpPr>
            <a:spLocks noGrp="1"/>
          </p:cNvSpPr>
          <p:nvPr>
            <p:ph sz="quarter" idx="13"/>
          </p:nvPr>
        </p:nvSpPr>
        <p:spPr>
          <a:xfrm>
            <a:off x="801688" y="1353267"/>
            <a:ext cx="7496738" cy="3708400"/>
          </a:xfrm>
        </p:spPr>
        <p:txBody>
          <a:bodyPr/>
          <a:lstStyle/>
          <a:p>
            <a:pPr marL="0" indent="0">
              <a:spcBef>
                <a:spcPts val="800"/>
              </a:spcBef>
              <a:buNone/>
            </a:pPr>
            <a:r>
              <a:rPr lang="sv-SE" sz="3400" dirty="0"/>
              <a:t>Tre separata delar</a:t>
            </a:r>
          </a:p>
          <a:p>
            <a:pPr>
              <a:spcBef>
                <a:spcPts val="800"/>
              </a:spcBef>
            </a:pPr>
            <a:r>
              <a:rPr lang="sv-SE" sz="2400" b="0" spc="-30" dirty="0"/>
              <a:t>Mognadsbedömning och barns delaktighet</a:t>
            </a:r>
          </a:p>
          <a:p>
            <a:pPr>
              <a:spcBef>
                <a:spcPts val="800"/>
              </a:spcBef>
            </a:pPr>
            <a:r>
              <a:rPr lang="sv-SE" sz="2400" b="0" dirty="0"/>
              <a:t>Barns utveckling – en översikt</a:t>
            </a:r>
          </a:p>
          <a:p>
            <a:pPr>
              <a:spcBef>
                <a:spcPts val="800"/>
              </a:spcBef>
            </a:pPr>
            <a:r>
              <a:rPr lang="sv-SE" sz="2400" b="0" dirty="0"/>
              <a:t>Fallbeskrivningar och diskussionsfrågor</a:t>
            </a:r>
          </a:p>
          <a:p>
            <a:endParaRPr lang="sv-SE" b="0" dirty="0"/>
          </a:p>
        </p:txBody>
      </p:sp>
    </p:spTree>
    <p:extLst>
      <p:ext uri="{BB962C8B-B14F-4D97-AF65-F5344CB8AC3E}">
        <p14:creationId xmlns:p14="http://schemas.microsoft.com/office/powerpoint/2010/main" val="22691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a:t>Mognadsbedömning </a:t>
            </a:r>
            <a:br>
              <a:rPr lang="sv-SE" dirty="0"/>
            </a:br>
            <a:r>
              <a:rPr lang="sv-SE" dirty="0"/>
              <a:t>och barns delaktighet</a:t>
            </a:r>
            <a:br>
              <a:rPr lang="sv-SE" dirty="0"/>
            </a:br>
            <a:endParaRPr lang="sv-SE" dirty="0"/>
          </a:p>
        </p:txBody>
      </p:sp>
      <p:sp>
        <p:nvSpPr>
          <p:cNvPr id="4" name="Platshållare för text 3"/>
          <p:cNvSpPr>
            <a:spLocks noGrp="1"/>
          </p:cNvSpPr>
          <p:nvPr>
            <p:ph type="body" sz="quarter" idx="13"/>
          </p:nvPr>
        </p:nvSpPr>
        <p:spPr>
          <a:xfrm>
            <a:off x="802800" y="2059200"/>
            <a:ext cx="6961810" cy="3587282"/>
          </a:xfrm>
        </p:spPr>
        <p:txBody>
          <a:bodyPr/>
          <a:lstStyle/>
          <a:p>
            <a:pPr>
              <a:spcBef>
                <a:spcPts val="400"/>
              </a:spcBef>
              <a:spcAft>
                <a:spcPts val="400"/>
              </a:spcAft>
            </a:pPr>
            <a:r>
              <a:rPr lang="sv-SE" sz="2400" dirty="0"/>
              <a:t>Landar i </a:t>
            </a:r>
          </a:p>
          <a:p>
            <a:pPr marL="342900" indent="-342900">
              <a:spcBef>
                <a:spcPts val="400"/>
              </a:spcBef>
              <a:spcAft>
                <a:spcPts val="400"/>
              </a:spcAft>
              <a:buFont typeface="Arial" panose="020B0604020202020204" pitchFamily="34" charset="0"/>
              <a:buChar char="•"/>
            </a:pPr>
            <a:r>
              <a:rPr lang="sv-SE" sz="2400" dirty="0"/>
              <a:t>begreppet mognad</a:t>
            </a:r>
          </a:p>
          <a:p>
            <a:pPr marL="342900" indent="-342900">
              <a:spcBef>
                <a:spcPts val="400"/>
              </a:spcBef>
              <a:spcAft>
                <a:spcPts val="400"/>
              </a:spcAft>
              <a:buFont typeface="Arial" panose="020B0604020202020204" pitchFamily="34" charset="0"/>
              <a:buChar char="•"/>
            </a:pPr>
            <a:r>
              <a:rPr lang="sv-SE" sz="2400" dirty="0"/>
              <a:t>mognadsbedömningen och</a:t>
            </a:r>
          </a:p>
          <a:p>
            <a:pPr marL="342900" indent="-342900">
              <a:spcBef>
                <a:spcPts val="400"/>
              </a:spcBef>
              <a:spcAft>
                <a:spcPts val="400"/>
              </a:spcAft>
              <a:buFont typeface="Arial" panose="020B0604020202020204" pitchFamily="34" charset="0"/>
              <a:buChar char="•"/>
            </a:pPr>
            <a:r>
              <a:rPr lang="sv-SE" sz="2400" dirty="0"/>
              <a:t>barnets rätt till delaktighet</a:t>
            </a:r>
          </a:p>
          <a:p>
            <a:pPr>
              <a:spcBef>
                <a:spcPts val="400"/>
              </a:spcBef>
              <a:spcAft>
                <a:spcPts val="400"/>
              </a:spcAft>
            </a:pPr>
            <a:endParaRPr lang="sv-SE" sz="2400" dirty="0"/>
          </a:p>
          <a:p>
            <a:pPr>
              <a:spcBef>
                <a:spcPts val="400"/>
              </a:spcBef>
              <a:spcAft>
                <a:spcPts val="400"/>
              </a:spcAft>
            </a:pPr>
            <a:endParaRPr lang="sv-SE" sz="800" dirty="0"/>
          </a:p>
          <a:p>
            <a:pPr>
              <a:spcBef>
                <a:spcPts val="400"/>
              </a:spcBef>
              <a:spcAft>
                <a:spcPts val="400"/>
              </a:spcAft>
            </a:pPr>
            <a:endParaRPr lang="sv-SE" sz="800" dirty="0"/>
          </a:p>
        </p:txBody>
      </p:sp>
    </p:spTree>
    <p:extLst>
      <p:ext uri="{BB962C8B-B14F-4D97-AF65-F5344CB8AC3E}">
        <p14:creationId xmlns:p14="http://schemas.microsoft.com/office/powerpoint/2010/main" val="25467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a:t>Barnets rätt till information</a:t>
            </a:r>
            <a:br>
              <a:rPr lang="sv-SE" dirty="0"/>
            </a:br>
            <a:endParaRPr lang="sv-SE" dirty="0"/>
          </a:p>
        </p:txBody>
      </p:sp>
      <p:sp>
        <p:nvSpPr>
          <p:cNvPr id="4" name="Platshållare för text 3"/>
          <p:cNvSpPr>
            <a:spLocks noGrp="1"/>
          </p:cNvSpPr>
          <p:nvPr>
            <p:ph type="body" sz="quarter" idx="13"/>
          </p:nvPr>
        </p:nvSpPr>
        <p:spPr>
          <a:xfrm>
            <a:off x="801687" y="2059200"/>
            <a:ext cx="6592171" cy="3708400"/>
          </a:xfrm>
        </p:spPr>
        <p:txBody>
          <a:bodyPr/>
          <a:lstStyle/>
          <a:p>
            <a:pPr>
              <a:spcAft>
                <a:spcPts val="800"/>
              </a:spcAft>
            </a:pPr>
            <a:r>
              <a:rPr lang="sv-SE" sz="2400" b="0" dirty="0"/>
              <a:t>Rätten till information är en grundläggande förutsättning för barns alla former av delaktighet.</a:t>
            </a:r>
          </a:p>
          <a:p>
            <a:pPr>
              <a:spcAft>
                <a:spcPts val="800"/>
              </a:spcAft>
            </a:pPr>
            <a:r>
              <a:rPr lang="sv-SE" sz="2400" b="0" dirty="0"/>
              <a:t>För att barnet ska kunna sätta sig in i frågan och bilda sig en uppfattning krävs att barnet har fått relevant information.</a:t>
            </a:r>
          </a:p>
          <a:p>
            <a:pPr>
              <a:spcAft>
                <a:spcPts val="800"/>
              </a:spcAft>
            </a:pPr>
            <a:r>
              <a:rPr lang="sv-SE" sz="2400" b="0" dirty="0">
                <a:solidFill>
                  <a:srgbClr val="3F9C35"/>
                </a:solidFill>
              </a:rPr>
              <a:t>För att barnet ska förstå och kunna ta till </a:t>
            </a:r>
            <a:br>
              <a:rPr lang="sv-SE" sz="2400" b="0" dirty="0">
                <a:solidFill>
                  <a:srgbClr val="3F9C35"/>
                </a:solidFill>
              </a:rPr>
            </a:br>
            <a:r>
              <a:rPr lang="sv-SE" sz="2400" b="0" dirty="0">
                <a:solidFill>
                  <a:srgbClr val="3F9C35"/>
                </a:solidFill>
              </a:rPr>
              <a:t>sig informationen behöver den anpassas </a:t>
            </a:r>
            <a:br>
              <a:rPr lang="sv-SE" sz="2400" b="0" dirty="0">
                <a:solidFill>
                  <a:srgbClr val="3F9C35"/>
                </a:solidFill>
              </a:rPr>
            </a:br>
            <a:r>
              <a:rPr lang="sv-SE" sz="2400" b="0" dirty="0">
                <a:solidFill>
                  <a:srgbClr val="3F9C35"/>
                </a:solidFill>
              </a:rPr>
              <a:t>till barnets mognad.</a:t>
            </a:r>
          </a:p>
        </p:txBody>
      </p:sp>
    </p:spTree>
    <p:extLst>
      <p:ext uri="{BB962C8B-B14F-4D97-AF65-F5344CB8AC3E}">
        <p14:creationId xmlns:p14="http://schemas.microsoft.com/office/powerpoint/2010/main" val="114891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097" y="730131"/>
            <a:ext cx="6951600" cy="1296144"/>
          </a:xfrm>
        </p:spPr>
        <p:txBody>
          <a:bodyPr/>
          <a:lstStyle/>
          <a:p>
            <a:r>
              <a:rPr lang="sv-SE" dirty="0"/>
              <a:t>Barnets rätt att komma till tals </a:t>
            </a:r>
          </a:p>
        </p:txBody>
      </p:sp>
      <p:sp>
        <p:nvSpPr>
          <p:cNvPr id="4" name="Platshållare för text 3"/>
          <p:cNvSpPr>
            <a:spLocks noGrp="1"/>
          </p:cNvSpPr>
          <p:nvPr>
            <p:ph type="body" sz="quarter" idx="13"/>
          </p:nvPr>
        </p:nvSpPr>
        <p:spPr>
          <a:xfrm>
            <a:off x="802800" y="2059200"/>
            <a:ext cx="7820090" cy="3708400"/>
          </a:xfrm>
        </p:spPr>
        <p:txBody>
          <a:bodyPr/>
          <a:lstStyle/>
          <a:p>
            <a:pPr>
              <a:spcAft>
                <a:spcPts val="400"/>
              </a:spcAft>
            </a:pPr>
            <a:r>
              <a:rPr lang="sv-SE" sz="2400" b="0" spc="-30" dirty="0"/>
              <a:t>Barnets rätt att göra sin röst hörd = att barnet överhuvud-taget får möjlighet att uttrycka vad barnet tycker och tänker</a:t>
            </a:r>
          </a:p>
          <a:p>
            <a:pPr>
              <a:spcAft>
                <a:spcPts val="400"/>
              </a:spcAft>
            </a:pPr>
            <a:r>
              <a:rPr lang="sv-SE" sz="2400" b="0" spc="-30" dirty="0"/>
              <a:t>Barnets rätt att bli lyssnad till = att någon aktivt tar emot </a:t>
            </a:r>
            <a:br>
              <a:rPr lang="sv-SE" sz="2400" b="0" spc="-30" dirty="0"/>
            </a:br>
            <a:r>
              <a:rPr lang="sv-SE" sz="2400" b="0" spc="-30" dirty="0"/>
              <a:t>det barnet har att säga</a:t>
            </a:r>
          </a:p>
          <a:p>
            <a:pPr>
              <a:spcAft>
                <a:spcPts val="400"/>
              </a:spcAft>
            </a:pPr>
            <a:r>
              <a:rPr lang="sv-SE" sz="2400" b="0" spc="-30" dirty="0"/>
              <a:t>Barnets rätt att både få uttrycka sin åsikt om vad som är bäst för hen, och rätten att få uttrycka sina tankar, känslor och upplevelser</a:t>
            </a:r>
          </a:p>
          <a:p>
            <a:pPr>
              <a:spcAft>
                <a:spcPts val="400"/>
              </a:spcAft>
            </a:pPr>
            <a:r>
              <a:rPr lang="sv-SE" sz="2400" b="0" spc="-30" dirty="0">
                <a:solidFill>
                  <a:srgbClr val="3F9C35"/>
                </a:solidFill>
              </a:rPr>
              <a:t>Hur eller på vilket sätt man låter barnet komma till tals </a:t>
            </a:r>
            <a:br>
              <a:rPr lang="sv-SE" sz="2400" b="0" spc="-30" dirty="0">
                <a:solidFill>
                  <a:srgbClr val="3F9C35"/>
                </a:solidFill>
              </a:rPr>
            </a:br>
            <a:r>
              <a:rPr lang="sv-SE" sz="2400" b="0" spc="-30" dirty="0">
                <a:solidFill>
                  <a:srgbClr val="3F9C35"/>
                </a:solidFill>
              </a:rPr>
              <a:t>är beroende av barnets mognad.</a:t>
            </a:r>
          </a:p>
        </p:txBody>
      </p:sp>
    </p:spTree>
    <p:extLst>
      <p:ext uri="{BB962C8B-B14F-4D97-AF65-F5344CB8AC3E}">
        <p14:creationId xmlns:p14="http://schemas.microsoft.com/office/powerpoint/2010/main" val="125857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oS-PPT-svensk-150922">
  <a:themeElements>
    <a:clrScheme name="Anpassat 4">
      <a:dk1>
        <a:srgbClr val="000000"/>
      </a:dk1>
      <a:lt1>
        <a:srgbClr val="DAD7CB"/>
      </a:lt1>
      <a:dk2>
        <a:srgbClr val="8D6E97"/>
      </a:dk2>
      <a:lt2>
        <a:srgbClr val="4A7729"/>
      </a:lt2>
      <a:accent1>
        <a:srgbClr val="A6BCC6"/>
      </a:accent1>
      <a:accent2>
        <a:srgbClr val="7D9AAA"/>
      </a:accent2>
      <a:accent3>
        <a:srgbClr val="D3BF96"/>
      </a:accent3>
      <a:accent4>
        <a:srgbClr val="002B45"/>
      </a:accent4>
      <a:accent5>
        <a:srgbClr val="857363"/>
      </a:accent5>
      <a:accent6>
        <a:srgbClr val="452325"/>
      </a:accent6>
      <a:hlink>
        <a:srgbClr val="000000"/>
      </a:hlink>
      <a:folHlink>
        <a:srgbClr val="000000"/>
      </a:folHlink>
    </a:clrScheme>
    <a:fontScheme name="Anpassat 28">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AD7CB"/>
        </a:solidFill>
        <a:ln>
          <a:noFill/>
        </a:ln>
      </a:spPr>
      <a:bodyPr rtlCol="0" anchor="ctr"/>
      <a:lstStyle>
        <a:defPPr algn="ctr">
          <a:defRPr sz="19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900" smtClean="0"/>
        </a:defPPr>
      </a:lstStyle>
    </a:txDef>
  </a:objectDefaults>
  <a:extraClrSchemeLst/>
  <a:custClrLst>
    <a:custClr name="Beige Diagrambakgrund">
      <a:srgbClr val="DAD7CB"/>
    </a:custClr>
    <a:custClr name="Mörkbeige">
      <a:srgbClr val="D3BF96"/>
    </a:custClr>
    <a:custClr name="Ljusbrun">
      <a:srgbClr val="AAA38E"/>
    </a:custClr>
    <a:custClr name="Brun">
      <a:srgbClr val="857363"/>
    </a:custClr>
    <a:custClr name="Mellanbrun">
      <a:srgbClr val="6D5047"/>
    </a:custClr>
    <a:custClr name="Mörkbrun">
      <a:srgbClr val="452325"/>
    </a:custClr>
    <a:custClr name="Vit">
      <a:srgbClr val="FFFFFF"/>
    </a:custClr>
    <a:custClr name="Vit">
      <a:srgbClr val="FFFFFF"/>
    </a:custClr>
    <a:custClr name="Svart">
      <a:srgbClr val="000000"/>
    </a:custClr>
    <a:custClr name="Vit">
      <a:srgbClr val="FFFFFF"/>
    </a:custClr>
    <a:custClr name="Ljusblå">
      <a:srgbClr val="E0E6E6"/>
    </a:custClr>
    <a:custClr name="Isblå">
      <a:srgbClr val="A6BCC6"/>
    </a:custClr>
    <a:custClr name="Ljus blågrå">
      <a:srgbClr val="A5ACAF"/>
    </a:custClr>
    <a:custClr name="Blågrå">
      <a:srgbClr val="7D9AAA"/>
    </a:custClr>
    <a:custClr name="Mörk blågrå">
      <a:srgbClr val="51626F"/>
    </a:custClr>
    <a:custClr name="Mörkblå">
      <a:srgbClr val="002B45"/>
    </a:custClr>
    <a:custClr name="Vit">
      <a:srgbClr val="FFFFFF"/>
    </a:custClr>
    <a:custClr name="Diagramfärg Riket Huvudfärg">
      <a:srgbClr val="ED8B00"/>
    </a:custClr>
    <a:custClr name="Blå">
      <a:srgbClr val="3DB7E4"/>
    </a:custClr>
    <a:custClr name="Grön">
      <a:srgbClr val="3F9C35"/>
    </a:custClr>
    <a:custClr name="Diagramfärg Riket 251/230/204">
      <a:srgbClr val="FBE6CC"/>
    </a:custClr>
    <a:custClr name="Diagramfärg Riket 246/205/153">
      <a:srgbClr val="F6CD99"/>
    </a:custClr>
    <a:custClr name="Diagramfärg Riket 242/181/102">
      <a:srgbClr val="F2B566"/>
    </a:custClr>
    <a:custClr name="Diagramfärg Riket Huvudfärg">
      <a:srgbClr val="ED8B00"/>
    </a:custClr>
    <a:custClr name="Diagramfärg Riket 175/98/10">
      <a:srgbClr val="AF620A"/>
    </a:custClr>
    <a:custClr name="Diagramfärg Riket 117/66/0">
      <a:srgbClr val="754200"/>
    </a:custClr>
    <a:custClr name="Vit">
      <a:srgbClr val="FFFFFF"/>
    </a:custClr>
    <a:custClr name="Diagramfärg Riket Huvudfärg">
      <a:srgbClr val="ED8B00"/>
    </a:custClr>
    <a:custClr name="Röd">
      <a:srgbClr val="BA0C2F"/>
    </a:custClr>
    <a:custClr name="Beige Diagrambakgrund">
      <a:srgbClr val="DAD7CB"/>
    </a:custClr>
    <a:custClr name="Diagramfärg män 218/237/203">
      <a:srgbClr val="DAEDCB"/>
    </a:custClr>
    <a:custClr name="Diagramfärg män 180/219/151">
      <a:srgbClr val="B4DB97"/>
    </a:custClr>
    <a:custClr name="Diagramfärg män 142/201/99">
      <a:srgbClr val="8EC963"/>
    </a:custClr>
    <a:custClr name="Diagramfärg män Huvudfärg">
      <a:srgbClr val="4A7729"/>
    </a:custClr>
    <a:custClr name="Diagramfärg män 55/88/31">
      <a:srgbClr val="3B581F"/>
    </a:custClr>
    <a:custClr name="Diagramfärg män 36/58/20">
      <a:srgbClr val="243A14"/>
    </a:custClr>
    <a:custClr name="Vit">
      <a:srgbClr val="FFFFFF"/>
    </a:custClr>
    <a:custClr name="Diagramfärg män Huvudfärg">
      <a:srgbClr val="4A7729"/>
    </a:custClr>
    <a:custClr name="Vit">
      <a:srgbClr val="FFFFFF"/>
    </a:custClr>
    <a:custClr name="Vit">
      <a:srgbClr val="FFFFFF"/>
    </a:custClr>
    <a:custClr name="Diagramfärg kvinnor 232/225/234">
      <a:srgbClr val="E8E1EA"/>
    </a:custClr>
    <a:custClr name="Diagramfärg kvinnor 209/197/214">
      <a:srgbClr val="D1C5D6"/>
    </a:custClr>
    <a:custClr name="Diagramfärg kvinnor 186/167/192">
      <a:srgbClr val="BAA7C0"/>
    </a:custClr>
    <a:custClr name="Diagramfärg kvinnor Huvudfärg">
      <a:srgbClr val="8D6E97"/>
    </a:custClr>
    <a:custClr name="Diagramfärg kvinnor 106/82/114">
      <a:srgbClr val="6A5272"/>
    </a:custClr>
    <a:custClr name="Diagramfärg kvinnor 70/54/75">
      <a:srgbClr val="46364B"/>
    </a:custClr>
    <a:custClr name="Vit">
      <a:srgbClr val="FFFFFF"/>
    </a:custClr>
    <a:custClr name="Diagramfärg kvinnor">
      <a:srgbClr val="8D6E97"/>
    </a:custClr>
    <a:custClr name="Vit">
      <a:srgbClr val="FFFFFF"/>
    </a:custClr>
    <a:custClr name="Vit">
      <a:srgbClr val="FFFFFF"/>
    </a:custClr>
  </a:custClrLst>
  <a:extLst>
    <a:ext uri="{05A4C25C-085E-4340-85A3-A5531E510DB2}">
      <thm15:themeFamily xmlns:thm15="http://schemas.microsoft.com/office/thememl/2012/main" name="SoS PPT-sve.potx" id="{1291C818-39D4-42B9-BE00-7B93374DFC82}" vid="{C896098F-2590-413C-9DEA-C34AC6F6533C}"/>
    </a:ext>
  </a:extLst>
</a:theme>
</file>

<file path=ppt/theme/theme2.xml><?xml version="1.0" encoding="utf-8"?>
<a:theme xmlns:a="http://schemas.openxmlformats.org/drawingml/2006/main" name="1_SoS-PPT-svensk-150922">
  <a:themeElements>
    <a:clrScheme name="Anpassat 4">
      <a:dk1>
        <a:srgbClr val="000000"/>
      </a:dk1>
      <a:lt1>
        <a:srgbClr val="DAD7CB"/>
      </a:lt1>
      <a:dk2>
        <a:srgbClr val="8D6E97"/>
      </a:dk2>
      <a:lt2>
        <a:srgbClr val="4A7729"/>
      </a:lt2>
      <a:accent1>
        <a:srgbClr val="A6BCC6"/>
      </a:accent1>
      <a:accent2>
        <a:srgbClr val="7D9AAA"/>
      </a:accent2>
      <a:accent3>
        <a:srgbClr val="D3BF96"/>
      </a:accent3>
      <a:accent4>
        <a:srgbClr val="002B45"/>
      </a:accent4>
      <a:accent5>
        <a:srgbClr val="857363"/>
      </a:accent5>
      <a:accent6>
        <a:srgbClr val="452325"/>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AD7CB"/>
        </a:solidFill>
        <a:ln>
          <a:noFill/>
        </a:ln>
      </a:spPr>
      <a:bodyPr rtlCol="0" anchor="ctr"/>
      <a:lstStyle>
        <a:defPPr algn="ctr">
          <a:defRPr sz="1900" dirty="0"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900" smtClean="0"/>
        </a:defPPr>
      </a:lstStyle>
    </a:txDef>
  </a:objectDefaults>
  <a:extraClrSchemeLst/>
  <a:custClrLst>
    <a:custClr name="Beige Diagrambakgrund">
      <a:srgbClr val="DAD7CB"/>
    </a:custClr>
    <a:custClr name="Mörkbeige">
      <a:srgbClr val="D3BF96"/>
    </a:custClr>
    <a:custClr>
      <a:srgbClr val="AAA38E"/>
    </a:custClr>
    <a:custClr name="Brun">
      <a:srgbClr val="857363"/>
    </a:custClr>
    <a:custClr name="Mellanbrun">
      <a:srgbClr val="6D5047"/>
    </a:custClr>
    <a:custClr name="Mörkbrun">
      <a:srgbClr val="452325"/>
    </a:custClr>
    <a:custClr name="Vit">
      <a:srgbClr val="FFFFFF"/>
    </a:custClr>
    <a:custClr name="Vit">
      <a:srgbClr val="FFFFFF"/>
    </a:custClr>
    <a:custClr name="Svart">
      <a:srgbClr val="000000"/>
    </a:custClr>
    <a:custClr name="Vit">
      <a:srgbClr val="FFFFFF"/>
    </a:custClr>
    <a:custClr name="Ljusblå">
      <a:srgbClr val="E0E6E6"/>
    </a:custClr>
    <a:custClr name="Isblå">
      <a:srgbClr val="A6BCC6"/>
    </a:custClr>
    <a:custClr name="Ljus blågrå">
      <a:srgbClr val="A5ACAF"/>
    </a:custClr>
    <a:custClr name="Blågrå">
      <a:srgbClr val="7D9AAA"/>
    </a:custClr>
    <a:custClr name="Mörk blågrå">
      <a:srgbClr val="51626F"/>
    </a:custClr>
    <a:custClr name="Mörkblå">
      <a:srgbClr val="002B45"/>
    </a:custClr>
    <a:custClr name="Vit">
      <a:srgbClr val="FFFFFF"/>
    </a:custClr>
    <a:custClr name="Accentfärg orange">
      <a:srgbClr val="ED8B00"/>
    </a:custClr>
    <a:custClr name="Accentfärg turkos">
      <a:srgbClr val="3DB7E4"/>
    </a:custClr>
    <a:custClr name="Accentfärg grön">
      <a:srgbClr val="3F9C35"/>
    </a:custClr>
    <a:custClr name="Diagramfärg Riket 251/230/204">
      <a:srgbClr val="FBE6CC"/>
    </a:custClr>
    <a:custClr name="Diagramfärg Riket 246/205/153">
      <a:srgbClr val="F6CD99"/>
    </a:custClr>
    <a:custClr name="Diagramfärg Riket 242/181/102">
      <a:srgbClr val="F2B566"/>
    </a:custClr>
    <a:custClr name="Diagramfärg Riket Huvudfärg">
      <a:srgbClr val="ED8B00"/>
    </a:custClr>
    <a:custClr name="Diagramfärg Riket 175/98/10">
      <a:srgbClr val="AF620A"/>
    </a:custClr>
    <a:custClr name="Diagramfärg Riket 117/66/0">
      <a:srgbClr val="754200"/>
    </a:custClr>
    <a:custClr name="Vit">
      <a:srgbClr val="FFFFFF"/>
    </a:custClr>
    <a:custClr name="Diagramfärg Riket Huvudfärg">
      <a:srgbClr val="ED8B00"/>
    </a:custClr>
    <a:custClr name="Diagramfärg alarmerande händelse">
      <a:srgbClr val="BA0C2F"/>
    </a:custClr>
    <a:custClr name="Beige Diagrambakgrund">
      <a:srgbClr val="DAD7CB"/>
    </a:custClr>
    <a:custClr name="Diagramfärg män 218/237/203">
      <a:srgbClr val="DAEDCB"/>
    </a:custClr>
    <a:custClr name="Diagramfärg män 180/219/151">
      <a:srgbClr val="B4DB97"/>
    </a:custClr>
    <a:custClr name="Diagramfärg män 142/201/99">
      <a:srgbClr val="8EC963"/>
    </a:custClr>
    <a:custClr name="Diagramfärg män Huvudfärg">
      <a:srgbClr val="4A7729"/>
    </a:custClr>
    <a:custClr name="Diagramfärg män 55/88/31">
      <a:srgbClr val="3B581F"/>
    </a:custClr>
    <a:custClr name="Diagramfärg män 36/58/20">
      <a:srgbClr val="243A14"/>
    </a:custClr>
    <a:custClr name="Vit">
      <a:srgbClr val="FFFFFF"/>
    </a:custClr>
    <a:custClr name="Diagramfärg män Huvudfärg">
      <a:srgbClr val="4A7729"/>
    </a:custClr>
    <a:custClr name="Vit">
      <a:srgbClr val="FFFFFF"/>
    </a:custClr>
    <a:custClr name="Vit">
      <a:srgbClr val="FFFFFF"/>
    </a:custClr>
    <a:custClr name="Diagramfärg kvinnor 232/225/234">
      <a:srgbClr val="E8E1EA"/>
    </a:custClr>
    <a:custClr name="Diagramfärg kvinnor 209/197/214">
      <a:srgbClr val="D1C5D6"/>
    </a:custClr>
    <a:custClr name="Diagramfärg kvinnor 186/167/192">
      <a:srgbClr val="BAA7C0"/>
    </a:custClr>
    <a:custClr name="Diagramfärg kvinnor Huvudfärg">
      <a:srgbClr val="8D6E97"/>
    </a:custClr>
    <a:custClr name="Diagramfärg kvinnor 106/82/114">
      <a:srgbClr val="6A5272"/>
    </a:custClr>
    <a:custClr name="Diagramfärg kvinnor 70/54/75">
      <a:srgbClr val="46364B"/>
    </a:custClr>
    <a:custClr name="Vit">
      <a:srgbClr val="FFFFFF"/>
    </a:custClr>
    <a:custClr name="Diagramfärg kvinnor huvudfärg">
      <a:srgbClr val="8D6E97"/>
    </a:custClr>
    <a:custClr name="Vit">
      <a:srgbClr val="FFFFFF"/>
    </a:custClr>
    <a:custClr name="Vit">
      <a:srgbClr val="FFFFFF"/>
    </a:custClr>
  </a:custClrLst>
  <a:extLst>
    <a:ext uri="{05A4C25C-085E-4340-85A3-A5531E510DB2}">
      <thm15:themeFamily xmlns:thm15="http://schemas.microsoft.com/office/thememl/2012/main" name="SoS PPT-sve.potx" id="{E25BEABA-F5FF-4E97-873F-DB82715E8840}" vid="{9F60E1E5-9C3A-46AD-8AA9-D23F8B1475EC}"/>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SoS PPT-sve</Template>
  <TotalTime>8495</TotalTime>
  <Words>4564</Words>
  <Application>Microsoft Office PowerPoint</Application>
  <PresentationFormat>Bildspel på skärmen (4:3)</PresentationFormat>
  <Paragraphs>390</Paragraphs>
  <Slides>24</Slides>
  <Notes>23</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24</vt:i4>
      </vt:variant>
    </vt:vector>
  </HeadingPairs>
  <TitlesOfParts>
    <vt:vector size="30" baseType="lpstr">
      <vt:lpstr>Arial</vt:lpstr>
      <vt:lpstr>Calibri</vt:lpstr>
      <vt:lpstr>Century Gothic</vt:lpstr>
      <vt:lpstr>Times New Roman</vt:lpstr>
      <vt:lpstr>SoS-PPT-svensk-150922</vt:lpstr>
      <vt:lpstr>1_SoS-PPT-svensk-150922</vt:lpstr>
      <vt:lpstr>PowerPoint-presentation</vt:lpstr>
      <vt:lpstr>Kunskapsstöd:  Bedöma barns mognad för delaktighet</vt:lpstr>
      <vt:lpstr>PowerPoint-presentation</vt:lpstr>
      <vt:lpstr>PowerPoint-presentation</vt:lpstr>
      <vt:lpstr>Syftet med kunskapsstödet </vt:lpstr>
      <vt:lpstr>PowerPoint-presentation</vt:lpstr>
      <vt:lpstr>Mognadsbedömning  och barns delaktighet </vt:lpstr>
      <vt:lpstr>Barnets rätt till information </vt:lpstr>
      <vt:lpstr>Barnets rätt att komma till tals </vt:lpstr>
      <vt:lpstr>Barnets rätt till inflytande </vt:lpstr>
      <vt:lpstr>Barnets rätt till inflytande och vårdnadshavarens ansvar</vt:lpstr>
      <vt:lpstr>Barnets rätt till inflytande  inom vård och omsorg</vt:lpstr>
      <vt:lpstr>Barnets rätt till  inflytande utifrån ålder </vt:lpstr>
      <vt:lpstr>Begreppet mognad</vt:lpstr>
      <vt:lpstr>PowerPoint-presentation</vt:lpstr>
      <vt:lpstr>Upplevs som svårt och subjektivt</vt:lpstr>
      <vt:lpstr>PowerPoint-presentation</vt:lpstr>
      <vt:lpstr>Utvecklingslinjer Syfte: presentera barns socioemotionella  och kognitiva funktionsutveckling </vt:lpstr>
      <vt:lpstr>Typiska barn Syfte: beskriva hur barn i olika åldrar  typiskt fungerar i olika avseenden  </vt:lpstr>
      <vt:lpstr>PowerPoint-presentation</vt:lpstr>
      <vt:lpstr>Faktorer som påverkar barns utveckling Syfte: ge inblick i hur svårigheter i tänkande  eller i livssituationen kan påverka barns utveckling</vt:lpstr>
      <vt:lpstr>Fallbeskrivningar  och diskussionsfrågor </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Socialstyrelsens Powerpointmall</dc:title>
  <dc:creator>Jonsland, Thomas</dc:creator>
  <cp:lastModifiedBy>Ohlén, Louise</cp:lastModifiedBy>
  <cp:revision>338</cp:revision>
  <cp:lastPrinted>2018-11-05T11:10:24Z</cp:lastPrinted>
  <dcterms:created xsi:type="dcterms:W3CDTF">2018-10-01T07:43:03Z</dcterms:created>
  <dcterms:modified xsi:type="dcterms:W3CDTF">2023-12-18T17:41:42Z</dcterms:modified>
</cp:coreProperties>
</file>