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Lst>
  <p:notesMasterIdLst>
    <p:notesMasterId r:id="rId65"/>
  </p:notesMasterIdLst>
  <p:sldIdLst>
    <p:sldId id="261" r:id="rId3"/>
    <p:sldId id="6083" r:id="rId4"/>
    <p:sldId id="6137" r:id="rId5"/>
    <p:sldId id="6081" r:id="rId6"/>
    <p:sldId id="6085" r:id="rId7"/>
    <p:sldId id="263" r:id="rId8"/>
    <p:sldId id="6067" r:id="rId9"/>
    <p:sldId id="6133" r:id="rId10"/>
    <p:sldId id="6066" r:id="rId11"/>
    <p:sldId id="6062" r:id="rId12"/>
    <p:sldId id="6139" r:id="rId13"/>
    <p:sldId id="6140" r:id="rId14"/>
    <p:sldId id="6141" r:id="rId15"/>
    <p:sldId id="6127" r:id="rId16"/>
    <p:sldId id="6128" r:id="rId17"/>
    <p:sldId id="6086" r:id="rId18"/>
    <p:sldId id="6119" r:id="rId19"/>
    <p:sldId id="6094" r:id="rId20"/>
    <p:sldId id="6117" r:id="rId21"/>
    <p:sldId id="6095" r:id="rId22"/>
    <p:sldId id="6118" r:id="rId23"/>
    <p:sldId id="6142" r:id="rId24"/>
    <p:sldId id="6145" r:id="rId25"/>
    <p:sldId id="6129" r:id="rId26"/>
    <p:sldId id="6148" r:id="rId27"/>
    <p:sldId id="6084" r:id="rId28"/>
    <p:sldId id="6065" r:id="rId29"/>
    <p:sldId id="265" r:id="rId30"/>
    <p:sldId id="6121" r:id="rId31"/>
    <p:sldId id="6130" r:id="rId32"/>
    <p:sldId id="6120" r:id="rId33"/>
    <p:sldId id="6076" r:id="rId34"/>
    <p:sldId id="6077" r:id="rId35"/>
    <p:sldId id="6087" r:id="rId36"/>
    <p:sldId id="6078" r:id="rId37"/>
    <p:sldId id="6079" r:id="rId38"/>
    <p:sldId id="6131" r:id="rId39"/>
    <p:sldId id="6104" r:id="rId40"/>
    <p:sldId id="6088" r:id="rId41"/>
    <p:sldId id="6122" r:id="rId42"/>
    <p:sldId id="6089" r:id="rId43"/>
    <p:sldId id="6090" r:id="rId44"/>
    <p:sldId id="6091" r:id="rId45"/>
    <p:sldId id="6102" r:id="rId46"/>
    <p:sldId id="6150" r:id="rId47"/>
    <p:sldId id="6115" r:id="rId48"/>
    <p:sldId id="268" r:id="rId49"/>
    <p:sldId id="269" r:id="rId50"/>
    <p:sldId id="6123" r:id="rId51"/>
    <p:sldId id="6063" r:id="rId52"/>
    <p:sldId id="6143" r:id="rId53"/>
    <p:sldId id="6149" r:id="rId54"/>
    <p:sldId id="6136" r:id="rId55"/>
    <p:sldId id="6106" r:id="rId56"/>
    <p:sldId id="6107" r:id="rId57"/>
    <p:sldId id="6146" r:id="rId58"/>
    <p:sldId id="6109" r:id="rId59"/>
    <p:sldId id="6110" r:id="rId60"/>
    <p:sldId id="6147" r:id="rId61"/>
    <p:sldId id="6112" r:id="rId62"/>
    <p:sldId id="6114" r:id="rId63"/>
    <p:sldId id="6135" r:id="rId6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D0A2B2A-9EBE-1143-9F6E-7F8F363AAEEB}" name="Halfdan, Sanna" initials="SH" userId="S::Sanna.Halfdan@socialstyrelsen.se::6681127d-fdef-46da-ae41-60c8d3d72529" providerId="AD"/>
  <p188:author id="{C9F84A5C-6C7E-247B-982A-37C37C7EFA30}" name="Torberger, Malin" initials="MT" userId="S::malin.torberger@socialstyrelsen.se::338aa96e-b0a3-4504-ae27-0c5a897779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31" autoAdjust="0"/>
    <p:restoredTop sz="71036" autoAdjust="0"/>
  </p:normalViewPr>
  <p:slideViewPr>
    <p:cSldViewPr snapToGrid="0">
      <p:cViewPr>
        <p:scale>
          <a:sx n="100" d="100"/>
          <a:sy n="100" d="100"/>
        </p:scale>
        <p:origin x="84" y="-144"/>
      </p:cViewPr>
      <p:guideLst/>
    </p:cSldViewPr>
  </p:slideViewPr>
  <p:outlineViewPr>
    <p:cViewPr>
      <p:scale>
        <a:sx n="33" d="100"/>
        <a:sy n="33" d="100"/>
      </p:scale>
      <p:origin x="0" y="-8860"/>
    </p:cViewPr>
  </p:outlineViewPr>
  <p:notesTextViewPr>
    <p:cViewPr>
      <p:scale>
        <a:sx n="1" d="1"/>
        <a:sy n="1" d="1"/>
      </p:scale>
      <p:origin x="0" y="0"/>
    </p:cViewPr>
  </p:notesTextViewPr>
  <p:sorterViewPr>
    <p:cViewPr>
      <p:scale>
        <a:sx n="30" d="100"/>
        <a:sy n="30" d="100"/>
      </p:scale>
      <p:origin x="0" y="0"/>
    </p:cViewPr>
  </p:sorterViewPr>
  <p:notesViewPr>
    <p:cSldViewPr snapToGrid="0">
      <p:cViewPr varScale="1">
        <p:scale>
          <a:sx n="56" d="100"/>
          <a:sy n="56" d="100"/>
        </p:scale>
        <p:origin x="2588" y="5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E16E58C-AAF2-41BA-8D50-E741983A8FE8}" type="doc">
      <dgm:prSet loTypeId="urn:microsoft.com/office/officeart/2005/8/layout/pyramid1" loCatId="pyramid" qsTypeId="urn:microsoft.com/office/officeart/2005/8/quickstyle/simple1" qsCatId="simple" csTypeId="urn:microsoft.com/office/officeart/2005/8/colors/colorful1" csCatId="colorful" phldr="1"/>
      <dgm:spPr/>
      <dgm:t>
        <a:bodyPr/>
        <a:lstStyle/>
        <a:p>
          <a:endParaRPr lang="sv-SE"/>
        </a:p>
      </dgm:t>
    </dgm:pt>
    <dgm:pt modelId="{478869B2-ECB7-437D-A7D8-4F0F25EA2E35}">
      <dgm:prSet phldrT="[Text]" phldr="0" custT="1"/>
      <dgm:spPr/>
      <dgm:t>
        <a:bodyPr/>
        <a:lstStyle/>
        <a:p>
          <a:endParaRPr lang="sv-SE" sz="1200" dirty="0">
            <a:solidFill>
              <a:schemeClr val="bg1"/>
            </a:solidFill>
          </a:endParaRPr>
        </a:p>
        <a:p>
          <a:endParaRPr lang="sv-SE" sz="1200" dirty="0">
            <a:solidFill>
              <a:schemeClr val="bg1"/>
            </a:solidFill>
          </a:endParaRPr>
        </a:p>
        <a:p>
          <a:r>
            <a:rPr lang="sv-SE" sz="1200" b="1" dirty="0">
              <a:solidFill>
                <a:schemeClr val="bg1"/>
              </a:solidFill>
            </a:rPr>
            <a:t>Styrgrupp</a:t>
          </a:r>
        </a:p>
      </dgm:t>
    </dgm:pt>
    <dgm:pt modelId="{DD405FE5-03C4-4825-809A-00F1BD57C91B}" type="parTrans" cxnId="{90C54EB3-9F2D-469E-B98C-5AFB709C8BEB}">
      <dgm:prSet/>
      <dgm:spPr/>
      <dgm:t>
        <a:bodyPr/>
        <a:lstStyle/>
        <a:p>
          <a:endParaRPr lang="sv-SE"/>
        </a:p>
      </dgm:t>
    </dgm:pt>
    <dgm:pt modelId="{7AB0D927-6A2F-4F6B-B489-962D990F4505}" type="sibTrans" cxnId="{90C54EB3-9F2D-469E-B98C-5AFB709C8BEB}">
      <dgm:prSet/>
      <dgm:spPr/>
      <dgm:t>
        <a:bodyPr/>
        <a:lstStyle/>
        <a:p>
          <a:endParaRPr lang="sv-SE"/>
        </a:p>
      </dgm:t>
    </dgm:pt>
    <dgm:pt modelId="{8CA37626-5B8A-4FD1-B4CE-EC6BB3BB4B93}">
      <dgm:prSet phldrT="[Text]" phldr="0"/>
      <dgm:spPr/>
      <dgm:t>
        <a:bodyPr/>
        <a:lstStyle/>
        <a:p>
          <a:r>
            <a:rPr lang="sv-SE" dirty="0">
              <a:solidFill>
                <a:schemeClr val="bg1"/>
              </a:solidFill>
            </a:rPr>
            <a:t>Arbetsgrupp</a:t>
          </a:r>
        </a:p>
      </dgm:t>
    </dgm:pt>
    <dgm:pt modelId="{DB0E3D41-F8B9-45F5-A059-069EF269BE91}" type="parTrans" cxnId="{94925FD3-804B-4B22-A1A1-1B6A213A3F1A}">
      <dgm:prSet/>
      <dgm:spPr/>
      <dgm:t>
        <a:bodyPr/>
        <a:lstStyle/>
        <a:p>
          <a:endParaRPr lang="sv-SE"/>
        </a:p>
      </dgm:t>
    </dgm:pt>
    <dgm:pt modelId="{AAFB8CAF-E0AE-4FBC-A9D2-F4DFB7F04D05}" type="sibTrans" cxnId="{94925FD3-804B-4B22-A1A1-1B6A213A3F1A}">
      <dgm:prSet/>
      <dgm:spPr/>
      <dgm:t>
        <a:bodyPr/>
        <a:lstStyle/>
        <a:p>
          <a:endParaRPr lang="sv-SE"/>
        </a:p>
      </dgm:t>
    </dgm:pt>
    <dgm:pt modelId="{08B5A23D-18A8-4393-9CB5-4213F2D400AB}">
      <dgm:prSet phldrT="[Text]" phldr="0"/>
      <dgm:spPr/>
      <dgm:t>
        <a:bodyPr/>
        <a:lstStyle/>
        <a:p>
          <a:r>
            <a:rPr lang="sv-SE" dirty="0">
              <a:solidFill>
                <a:schemeClr val="bg1"/>
              </a:solidFill>
            </a:rPr>
            <a:t>Operativt arbete med brukare</a:t>
          </a:r>
        </a:p>
      </dgm:t>
    </dgm:pt>
    <dgm:pt modelId="{415F9409-36D3-45CB-9E86-FE7C4A2CEB1D}" type="parTrans" cxnId="{C6537C6D-7D7F-462D-AA5A-245AD7F5FDBB}">
      <dgm:prSet/>
      <dgm:spPr/>
      <dgm:t>
        <a:bodyPr/>
        <a:lstStyle/>
        <a:p>
          <a:endParaRPr lang="sv-SE"/>
        </a:p>
      </dgm:t>
    </dgm:pt>
    <dgm:pt modelId="{92B4C723-3A9C-494F-B7EE-201083F29248}" type="sibTrans" cxnId="{C6537C6D-7D7F-462D-AA5A-245AD7F5FDBB}">
      <dgm:prSet/>
      <dgm:spPr/>
      <dgm:t>
        <a:bodyPr/>
        <a:lstStyle/>
        <a:p>
          <a:endParaRPr lang="sv-SE"/>
        </a:p>
      </dgm:t>
    </dgm:pt>
    <dgm:pt modelId="{B23CA0B8-17F6-4D7F-985A-404237657CDE}" type="pres">
      <dgm:prSet presAssocID="{EE16E58C-AAF2-41BA-8D50-E741983A8FE8}" presName="Name0" presStyleCnt="0">
        <dgm:presLayoutVars>
          <dgm:dir/>
          <dgm:animLvl val="lvl"/>
          <dgm:resizeHandles val="exact"/>
        </dgm:presLayoutVars>
      </dgm:prSet>
      <dgm:spPr/>
    </dgm:pt>
    <dgm:pt modelId="{BE10744B-8F91-4AA4-9235-1980CF899D6A}" type="pres">
      <dgm:prSet presAssocID="{478869B2-ECB7-437D-A7D8-4F0F25EA2E35}" presName="Name8" presStyleCnt="0"/>
      <dgm:spPr/>
    </dgm:pt>
    <dgm:pt modelId="{9B6C6527-64ED-40E4-A07C-F233CB908734}" type="pres">
      <dgm:prSet presAssocID="{478869B2-ECB7-437D-A7D8-4F0F25EA2E35}" presName="level" presStyleLbl="node1" presStyleIdx="0" presStyleCnt="3">
        <dgm:presLayoutVars>
          <dgm:chMax val="1"/>
          <dgm:bulletEnabled val="1"/>
        </dgm:presLayoutVars>
      </dgm:prSet>
      <dgm:spPr/>
    </dgm:pt>
    <dgm:pt modelId="{1912E838-59B8-4E3C-BB36-B10510660DD2}" type="pres">
      <dgm:prSet presAssocID="{478869B2-ECB7-437D-A7D8-4F0F25EA2E35}" presName="levelTx" presStyleLbl="revTx" presStyleIdx="0" presStyleCnt="0">
        <dgm:presLayoutVars>
          <dgm:chMax val="1"/>
          <dgm:bulletEnabled val="1"/>
        </dgm:presLayoutVars>
      </dgm:prSet>
      <dgm:spPr/>
    </dgm:pt>
    <dgm:pt modelId="{C3E1BED2-91BF-4B61-8964-95089CF97911}" type="pres">
      <dgm:prSet presAssocID="{8CA37626-5B8A-4FD1-B4CE-EC6BB3BB4B93}" presName="Name8" presStyleCnt="0"/>
      <dgm:spPr/>
    </dgm:pt>
    <dgm:pt modelId="{24D61BF9-BEEA-4C21-A633-07E928060CB1}" type="pres">
      <dgm:prSet presAssocID="{8CA37626-5B8A-4FD1-B4CE-EC6BB3BB4B93}" presName="level" presStyleLbl="node1" presStyleIdx="1" presStyleCnt="3">
        <dgm:presLayoutVars>
          <dgm:chMax val="1"/>
          <dgm:bulletEnabled val="1"/>
        </dgm:presLayoutVars>
      </dgm:prSet>
      <dgm:spPr/>
    </dgm:pt>
    <dgm:pt modelId="{9890D3CC-F729-420F-99DA-C1FBECE711EE}" type="pres">
      <dgm:prSet presAssocID="{8CA37626-5B8A-4FD1-B4CE-EC6BB3BB4B93}" presName="levelTx" presStyleLbl="revTx" presStyleIdx="0" presStyleCnt="0">
        <dgm:presLayoutVars>
          <dgm:chMax val="1"/>
          <dgm:bulletEnabled val="1"/>
        </dgm:presLayoutVars>
      </dgm:prSet>
      <dgm:spPr/>
    </dgm:pt>
    <dgm:pt modelId="{DA1BCAC0-DBC4-4023-A09A-5AC8633DF8AE}" type="pres">
      <dgm:prSet presAssocID="{08B5A23D-18A8-4393-9CB5-4213F2D400AB}" presName="Name8" presStyleCnt="0"/>
      <dgm:spPr/>
    </dgm:pt>
    <dgm:pt modelId="{B22F4EF2-03D5-4559-900C-EEFD30941193}" type="pres">
      <dgm:prSet presAssocID="{08B5A23D-18A8-4393-9CB5-4213F2D400AB}" presName="level" presStyleLbl="node1" presStyleIdx="2" presStyleCnt="3">
        <dgm:presLayoutVars>
          <dgm:chMax val="1"/>
          <dgm:bulletEnabled val="1"/>
        </dgm:presLayoutVars>
      </dgm:prSet>
      <dgm:spPr/>
    </dgm:pt>
    <dgm:pt modelId="{C23E9318-BF23-4483-841F-52C7ED73A8F9}" type="pres">
      <dgm:prSet presAssocID="{08B5A23D-18A8-4393-9CB5-4213F2D400AB}" presName="levelTx" presStyleLbl="revTx" presStyleIdx="0" presStyleCnt="0">
        <dgm:presLayoutVars>
          <dgm:chMax val="1"/>
          <dgm:bulletEnabled val="1"/>
        </dgm:presLayoutVars>
      </dgm:prSet>
      <dgm:spPr/>
    </dgm:pt>
  </dgm:ptLst>
  <dgm:cxnLst>
    <dgm:cxn modelId="{598EFB1A-BB3E-4751-B0FA-3C003EFECF54}" type="presOf" srcId="{EE16E58C-AAF2-41BA-8D50-E741983A8FE8}" destId="{B23CA0B8-17F6-4D7F-985A-404237657CDE}" srcOrd="0" destOrd="0" presId="urn:microsoft.com/office/officeart/2005/8/layout/pyramid1"/>
    <dgm:cxn modelId="{B8AF956A-E363-4A12-BEE0-677CF1C04534}" type="presOf" srcId="{478869B2-ECB7-437D-A7D8-4F0F25EA2E35}" destId="{9B6C6527-64ED-40E4-A07C-F233CB908734}" srcOrd="0" destOrd="0" presId="urn:microsoft.com/office/officeart/2005/8/layout/pyramid1"/>
    <dgm:cxn modelId="{C6537C6D-7D7F-462D-AA5A-245AD7F5FDBB}" srcId="{EE16E58C-AAF2-41BA-8D50-E741983A8FE8}" destId="{08B5A23D-18A8-4393-9CB5-4213F2D400AB}" srcOrd="2" destOrd="0" parTransId="{415F9409-36D3-45CB-9E86-FE7C4A2CEB1D}" sibTransId="{92B4C723-3A9C-494F-B7EE-201083F29248}"/>
    <dgm:cxn modelId="{8A2F1774-EB75-41A6-8001-0D8C6FD880C8}" type="presOf" srcId="{08B5A23D-18A8-4393-9CB5-4213F2D400AB}" destId="{B22F4EF2-03D5-4559-900C-EEFD30941193}" srcOrd="0" destOrd="0" presId="urn:microsoft.com/office/officeart/2005/8/layout/pyramid1"/>
    <dgm:cxn modelId="{B6B65087-4E40-468D-A7D1-F3E5C638CB9C}" type="presOf" srcId="{08B5A23D-18A8-4393-9CB5-4213F2D400AB}" destId="{C23E9318-BF23-4483-841F-52C7ED73A8F9}" srcOrd="1" destOrd="0" presId="urn:microsoft.com/office/officeart/2005/8/layout/pyramid1"/>
    <dgm:cxn modelId="{90C54EB3-9F2D-469E-B98C-5AFB709C8BEB}" srcId="{EE16E58C-AAF2-41BA-8D50-E741983A8FE8}" destId="{478869B2-ECB7-437D-A7D8-4F0F25EA2E35}" srcOrd="0" destOrd="0" parTransId="{DD405FE5-03C4-4825-809A-00F1BD57C91B}" sibTransId="{7AB0D927-6A2F-4F6B-B489-962D990F4505}"/>
    <dgm:cxn modelId="{12D203B5-95A7-4086-B770-3774E8FBF939}" type="presOf" srcId="{478869B2-ECB7-437D-A7D8-4F0F25EA2E35}" destId="{1912E838-59B8-4E3C-BB36-B10510660DD2}" srcOrd="1" destOrd="0" presId="urn:microsoft.com/office/officeart/2005/8/layout/pyramid1"/>
    <dgm:cxn modelId="{AC9F23C7-C45D-4D10-B722-8F716883342C}" type="presOf" srcId="{8CA37626-5B8A-4FD1-B4CE-EC6BB3BB4B93}" destId="{9890D3CC-F729-420F-99DA-C1FBECE711EE}" srcOrd="1" destOrd="0" presId="urn:microsoft.com/office/officeart/2005/8/layout/pyramid1"/>
    <dgm:cxn modelId="{788FC7C8-AC2B-4470-B755-B95FD1C9AFA7}" type="presOf" srcId="{8CA37626-5B8A-4FD1-B4CE-EC6BB3BB4B93}" destId="{24D61BF9-BEEA-4C21-A633-07E928060CB1}" srcOrd="0" destOrd="0" presId="urn:microsoft.com/office/officeart/2005/8/layout/pyramid1"/>
    <dgm:cxn modelId="{94925FD3-804B-4B22-A1A1-1B6A213A3F1A}" srcId="{EE16E58C-AAF2-41BA-8D50-E741983A8FE8}" destId="{8CA37626-5B8A-4FD1-B4CE-EC6BB3BB4B93}" srcOrd="1" destOrd="0" parTransId="{DB0E3D41-F8B9-45F5-A059-069EF269BE91}" sibTransId="{AAFB8CAF-E0AE-4FBC-A9D2-F4DFB7F04D05}"/>
    <dgm:cxn modelId="{E3AC336E-554E-4A71-BF46-A7D42B79E640}" type="presParOf" srcId="{B23CA0B8-17F6-4D7F-985A-404237657CDE}" destId="{BE10744B-8F91-4AA4-9235-1980CF899D6A}" srcOrd="0" destOrd="0" presId="urn:microsoft.com/office/officeart/2005/8/layout/pyramid1"/>
    <dgm:cxn modelId="{A089CC7B-A81C-4BBF-A443-4B361DED16FE}" type="presParOf" srcId="{BE10744B-8F91-4AA4-9235-1980CF899D6A}" destId="{9B6C6527-64ED-40E4-A07C-F233CB908734}" srcOrd="0" destOrd="0" presId="urn:microsoft.com/office/officeart/2005/8/layout/pyramid1"/>
    <dgm:cxn modelId="{05EE95A8-26ED-4885-9232-5711BF8B2EC2}" type="presParOf" srcId="{BE10744B-8F91-4AA4-9235-1980CF899D6A}" destId="{1912E838-59B8-4E3C-BB36-B10510660DD2}" srcOrd="1" destOrd="0" presId="urn:microsoft.com/office/officeart/2005/8/layout/pyramid1"/>
    <dgm:cxn modelId="{690F11FE-90C4-43FC-9B80-5DA7212A4F0D}" type="presParOf" srcId="{B23CA0B8-17F6-4D7F-985A-404237657CDE}" destId="{C3E1BED2-91BF-4B61-8964-95089CF97911}" srcOrd="1" destOrd="0" presId="urn:microsoft.com/office/officeart/2005/8/layout/pyramid1"/>
    <dgm:cxn modelId="{3EDA009A-9FF6-4F7E-A7B0-73E4C47C8D50}" type="presParOf" srcId="{C3E1BED2-91BF-4B61-8964-95089CF97911}" destId="{24D61BF9-BEEA-4C21-A633-07E928060CB1}" srcOrd="0" destOrd="0" presId="urn:microsoft.com/office/officeart/2005/8/layout/pyramid1"/>
    <dgm:cxn modelId="{F08A650B-7A82-4E25-9B82-909F7D12DC05}" type="presParOf" srcId="{C3E1BED2-91BF-4B61-8964-95089CF97911}" destId="{9890D3CC-F729-420F-99DA-C1FBECE711EE}" srcOrd="1" destOrd="0" presId="urn:microsoft.com/office/officeart/2005/8/layout/pyramid1"/>
    <dgm:cxn modelId="{825EF68B-171A-4D40-AC40-C7881FED60A4}" type="presParOf" srcId="{B23CA0B8-17F6-4D7F-985A-404237657CDE}" destId="{DA1BCAC0-DBC4-4023-A09A-5AC8633DF8AE}" srcOrd="2" destOrd="0" presId="urn:microsoft.com/office/officeart/2005/8/layout/pyramid1"/>
    <dgm:cxn modelId="{67A99489-3919-42CD-861E-2624CFFCB58C}" type="presParOf" srcId="{DA1BCAC0-DBC4-4023-A09A-5AC8633DF8AE}" destId="{B22F4EF2-03D5-4559-900C-EEFD30941193}" srcOrd="0" destOrd="0" presId="urn:microsoft.com/office/officeart/2005/8/layout/pyramid1"/>
    <dgm:cxn modelId="{F7514D18-43E4-4AD1-A6EF-7E0ADC9801EA}" type="presParOf" srcId="{DA1BCAC0-DBC4-4023-A09A-5AC8633DF8AE}" destId="{C23E9318-BF23-4483-841F-52C7ED73A8F9}"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C6527-64ED-40E4-A07C-F233CB908734}">
      <dsp:nvSpPr>
        <dsp:cNvPr id="0" name=""/>
        <dsp:cNvSpPr/>
      </dsp:nvSpPr>
      <dsp:spPr>
        <a:xfrm>
          <a:off x="1543896" y="0"/>
          <a:ext cx="1543896" cy="1303161"/>
        </a:xfrm>
        <a:prstGeom prst="trapezoid">
          <a:avLst>
            <a:gd name="adj" fmla="val 59237"/>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sv-SE" sz="1200" kern="1200" dirty="0">
            <a:solidFill>
              <a:schemeClr val="bg1"/>
            </a:solidFill>
          </a:endParaRPr>
        </a:p>
        <a:p>
          <a:pPr marL="0" lvl="0" indent="0" algn="ctr" defTabSz="533400">
            <a:lnSpc>
              <a:spcPct val="90000"/>
            </a:lnSpc>
            <a:spcBef>
              <a:spcPct val="0"/>
            </a:spcBef>
            <a:spcAft>
              <a:spcPct val="35000"/>
            </a:spcAft>
            <a:buNone/>
          </a:pPr>
          <a:endParaRPr lang="sv-SE" sz="1200" kern="1200" dirty="0">
            <a:solidFill>
              <a:schemeClr val="bg1"/>
            </a:solidFill>
          </a:endParaRPr>
        </a:p>
        <a:p>
          <a:pPr marL="0" lvl="0" indent="0" algn="ctr" defTabSz="533400">
            <a:lnSpc>
              <a:spcPct val="90000"/>
            </a:lnSpc>
            <a:spcBef>
              <a:spcPct val="0"/>
            </a:spcBef>
            <a:spcAft>
              <a:spcPct val="35000"/>
            </a:spcAft>
            <a:buNone/>
          </a:pPr>
          <a:r>
            <a:rPr lang="sv-SE" sz="1200" b="1" kern="1200" dirty="0">
              <a:solidFill>
                <a:schemeClr val="bg1"/>
              </a:solidFill>
            </a:rPr>
            <a:t>Styrgrupp</a:t>
          </a:r>
        </a:p>
      </dsp:txBody>
      <dsp:txXfrm>
        <a:off x="1543896" y="0"/>
        <a:ext cx="1543896" cy="1303161"/>
      </dsp:txXfrm>
    </dsp:sp>
    <dsp:sp modelId="{24D61BF9-BEEA-4C21-A633-07E928060CB1}">
      <dsp:nvSpPr>
        <dsp:cNvPr id="0" name=""/>
        <dsp:cNvSpPr/>
      </dsp:nvSpPr>
      <dsp:spPr>
        <a:xfrm>
          <a:off x="771948" y="1303161"/>
          <a:ext cx="3087793" cy="1303161"/>
        </a:xfrm>
        <a:prstGeom prst="trapezoid">
          <a:avLst>
            <a:gd name="adj" fmla="val 59237"/>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solidFill>
                <a:schemeClr val="bg1"/>
              </a:solidFill>
            </a:rPr>
            <a:t>Arbetsgrupp</a:t>
          </a:r>
        </a:p>
      </dsp:txBody>
      <dsp:txXfrm>
        <a:off x="1312312" y="1303161"/>
        <a:ext cx="2007065" cy="1303161"/>
      </dsp:txXfrm>
    </dsp:sp>
    <dsp:sp modelId="{B22F4EF2-03D5-4559-900C-EEFD30941193}">
      <dsp:nvSpPr>
        <dsp:cNvPr id="0" name=""/>
        <dsp:cNvSpPr/>
      </dsp:nvSpPr>
      <dsp:spPr>
        <a:xfrm>
          <a:off x="0" y="2606322"/>
          <a:ext cx="4631690" cy="1303161"/>
        </a:xfrm>
        <a:prstGeom prst="trapezoid">
          <a:avLst>
            <a:gd name="adj" fmla="val 59237"/>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sv-SE" sz="2500" kern="1200" dirty="0">
              <a:solidFill>
                <a:schemeClr val="bg1"/>
              </a:solidFill>
            </a:rPr>
            <a:t>Operativt arbete med brukare</a:t>
          </a:r>
        </a:p>
      </dsp:txBody>
      <dsp:txXfrm>
        <a:off x="810545" y="2606322"/>
        <a:ext cx="3010598" cy="130316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7ABF9D-DD7A-471C-874A-CC7C88360E3B}" type="datetimeFigureOut">
              <a:rPr lang="sv-SE" smtClean="0"/>
              <a:t>2026-01-26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D3F6EB-B99A-4106-9939-F4F4925DF890}" type="slidenum">
              <a:rPr lang="sv-SE" smtClean="0"/>
              <a:t>‹#›</a:t>
            </a:fld>
            <a:endParaRPr lang="sv-SE"/>
          </a:p>
        </p:txBody>
      </p:sp>
    </p:spTree>
    <p:extLst>
      <p:ext uri="{BB962C8B-B14F-4D97-AF65-F5344CB8AC3E}">
        <p14:creationId xmlns:p14="http://schemas.microsoft.com/office/powerpoint/2010/main" val="2565888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Den här bilden riktar sig främst till dig som ska gå igenom presentationen med arbetsgruppen, den behöver inte visas för gruppen och är därför dold i presentationen.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Syftet</a:t>
            </a:r>
            <a:r>
              <a:rPr lang="sv-SE" dirty="0"/>
              <a:t> med materialet är att öka kunskapen om samverkan och att vara ett stöd i att utveckla intern och extern samverkan med andra aktörer som arbetar med personer som utövar våld mot närstående.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Användning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Materialet är tänkt presenteras av en chef eller motsvarande på ett (eller två) möten med arbetsgruppen. Det passar både den verksamhet som inte ännu har någon samverkan med andra aktörer, och den som har någon form av samverkan som behöver utvecklas. </a:t>
            </a:r>
            <a:r>
              <a:rPr lang="sv-SE" sz="1200" dirty="0"/>
              <a:t>Det kan användas för att utveckla samverkan såväl mellan verksamheter som kring individer.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u="sng" dirty="0"/>
              <a:t>Presentationen som ska visas för gruppen börjar med bilden ”Samverkan kring personer som utövar våld mot närstående.” Som stöd har du som ska gå igenom materialet denna version med talarmanus.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u="none" dirty="0"/>
              <a:t>Läs igenom hela materialet inklusive talarmanus till alla bilder själv innan du presenterar det för gruppen.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Reflektionsfrågorna kan diskuteras först i mindre grupper och sedan i hela gruppen, alternativt endast i helgrupp, beroende på hur stor gruppen är. Tanken är att ni efter att ha gått igenom materialet ska ha en bild av vilka aktörer verksamheten behöver samverka med och i vilket syfte, och ha en ökad förmåga att planera och genomföra fungerande samverkan kring personer som utövar våld mot närstående. Nästa steg är att kontakta samverkansparten, om ni inte redan har en påbörjad samverkan, och initiera processen. När ni har kommit så långt att ni är överens med den tilltänkta samverkansparten om att ni ska börja samverka kan ni ta hjälp av den mall vi har tagit fram för att skapa en rutin och eventuellt avtal om samverkan. Mallen ligger ihop med detta material på kunskapsguiden.se.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Bild nr.11-15</a:t>
            </a:r>
            <a:r>
              <a:rPr lang="sv-SE" b="1" dirty="0"/>
              <a:t> </a:t>
            </a:r>
            <a:r>
              <a:rPr lang="sv-SE" b="0" dirty="0"/>
              <a:t>är exempel på olika typer av samverkan kring våldsutövare och våldsutsatta. Du kan välja om du vill visa alla exemplen eller bara några. Om du vill dölja några exempel innan du påbörjar genomgången högerklickar du på bilden i rullisten till vänster och klickar på </a:t>
            </a:r>
            <a:r>
              <a:rPr lang="sv-SE" b="0" i="1" dirty="0"/>
              <a:t>Dölj</a:t>
            </a:r>
            <a:r>
              <a:rPr lang="sv-SE" b="0" dirty="0"/>
              <a:t>. Vill du sedan ta fram någon igen klickar du istället på </a:t>
            </a:r>
            <a:r>
              <a:rPr lang="sv-SE" b="0" i="1" dirty="0"/>
              <a:t>Ta fram</a:t>
            </a:r>
            <a:r>
              <a:rPr lang="sv-SE" b="0" dirty="0"/>
              <a:t>.</a:t>
            </a:r>
            <a:endParaRPr lang="sv-SE"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Sist i materialet finns bilagor, bestående av:</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sv-SE" b="0" dirty="0"/>
              <a:t>Paragrafer om samverkan i lagtext och föreskrifter, i fulltext.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Animeringar: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På några ställen finns animeringar i presentationen. Animering betyder att text eller en figur läggs till på bilden när du klickar på </a:t>
            </a:r>
            <a:r>
              <a:rPr lang="sv-SE" b="0" i="1" dirty="0" err="1"/>
              <a:t>Enter</a:t>
            </a:r>
            <a:r>
              <a:rPr lang="sv-SE" b="0" dirty="0"/>
              <a:t> eller </a:t>
            </a:r>
            <a:r>
              <a:rPr lang="sv-SE" b="0" i="1" dirty="0"/>
              <a:t>pil framåt</a:t>
            </a:r>
            <a:r>
              <a:rPr lang="sv-SE" b="0" dirty="0"/>
              <a:t>. Du kan se vilka bilder som har animeringar genom att de har en * bredvid bildnumret i rullisten till vänster där du ser alla bilderna på rad.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sv-SE"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p>
          <a:p>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1</a:t>
            </a:fld>
            <a:endParaRPr lang="sv-SE"/>
          </a:p>
        </p:txBody>
      </p:sp>
    </p:spTree>
    <p:extLst>
      <p:ext uri="{BB962C8B-B14F-4D97-AF65-F5344CB8AC3E}">
        <p14:creationId xmlns:p14="http://schemas.microsoft.com/office/powerpoint/2010/main" val="317961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är det dags för de första reflektionsfrågorna. Fundera (två och två eller i smågrupper) på i vilka situationer vi i vår verksamhet kan behöva </a:t>
            </a:r>
            <a:r>
              <a:rPr lang="sv-SE" sz="1200" dirty="0">
                <a:solidFill>
                  <a:srgbClr val="000000"/>
                </a:solidFill>
              </a:rPr>
              <a:t>samverka med andra kring personer som utövar våld mot närstående och vilka verksamheter som är viktiga för oss att samverka med, både internt och externt. Det kan handla om t ex </a:t>
            </a:r>
          </a:p>
          <a:p>
            <a:pPr marL="171450" indent="-171450">
              <a:buFontTx/>
              <a:buChar char="-"/>
            </a:pPr>
            <a:r>
              <a:rPr lang="sv-SE" dirty="0"/>
              <a:t>individ- och verksamhetsnivå</a:t>
            </a:r>
          </a:p>
          <a:p>
            <a:pPr marL="171450" indent="-171450">
              <a:buFontTx/>
              <a:buChar char="-"/>
            </a:pPr>
            <a:r>
              <a:rPr lang="sv-SE" dirty="0"/>
              <a:t>specifika situationer, t ex </a:t>
            </a:r>
          </a:p>
          <a:p>
            <a:pPr marL="628650" lvl="1" indent="-171450">
              <a:buFontTx/>
              <a:buChar char="-"/>
            </a:pPr>
            <a:r>
              <a:rPr lang="sv-SE" dirty="0"/>
              <a:t>en brådskande situation med hög hotbild mot den som utsätts för våldet</a:t>
            </a:r>
          </a:p>
          <a:p>
            <a:pPr marL="628650" lvl="1" indent="-171450">
              <a:buFontTx/>
              <a:buChar char="-"/>
            </a:pPr>
            <a:r>
              <a:rPr lang="sv-SE" dirty="0"/>
              <a:t>inför att en våldsutövare ska lämna fängelse permanent eller ha en permission</a:t>
            </a:r>
          </a:p>
          <a:p>
            <a:pPr marL="628650" lvl="1" indent="-171450">
              <a:buFontTx/>
              <a:buChar char="-"/>
            </a:pPr>
            <a:r>
              <a:rPr lang="sv-SE" dirty="0"/>
              <a:t>när det finns oro kring ett eller flera barn i en våldsutövares närhet</a:t>
            </a:r>
          </a:p>
          <a:p>
            <a:pPr marL="171450" indent="-171450">
              <a:buFontTx/>
              <a:buChar char="-"/>
            </a:pPr>
            <a:r>
              <a:rPr lang="sv-SE" dirty="0"/>
              <a:t>särskilda målgrupper</a:t>
            </a:r>
          </a:p>
          <a:p>
            <a:pPr marL="171450" indent="-171450">
              <a:buFontTx/>
              <a:buChar char="-"/>
            </a:pPr>
            <a:r>
              <a:rPr lang="sv-SE" dirty="0"/>
              <a:t>behov i förhållande till specifika verksamheter</a:t>
            </a:r>
            <a:endParaRPr lang="sv-SE" sz="1200" dirty="0">
              <a:solidFill>
                <a:srgbClr val="000000"/>
              </a:solidFill>
            </a:endParaRPr>
          </a:p>
          <a:p>
            <a:endParaRPr lang="sv-SE" sz="1200" dirty="0">
              <a:solidFill>
                <a:srgbClr val="000000"/>
              </a:solidFill>
            </a:endParaRPr>
          </a:p>
          <a:p>
            <a:r>
              <a:rPr lang="sv-SE" b="1" dirty="0"/>
              <a:t>Till dig som presenterar:</a:t>
            </a:r>
          </a:p>
          <a:p>
            <a:r>
              <a:rPr lang="sv-SE" dirty="0"/>
              <a:t>Syftet med övningen är att sätta igång deltagarnas tankar och idéer kring samverkan och vad som är viktigt för just er verksamhet när det gäller samverkan kring våldsutövare. Eftersom samverkan är tids- och energikrävande är det viktigt att fundera igenom vilka det är relevant att samverka med för just er, och i vilka sammanhang. Det som framkommer i den här övningen är en del av underlaget i ert fortsatta arbete med att utveckla samverkan i arbetet med våldsutövare. </a:t>
            </a:r>
          </a:p>
          <a:p>
            <a:endParaRPr lang="sv-SE" dirty="0"/>
          </a:p>
          <a:p>
            <a:r>
              <a:rPr lang="sv-SE" dirty="0"/>
              <a:t>Reflektionsövningen kan läggas upp på olika sätt, här är ett exempel (tidsangivelserna får anpassas efter hur lång tid ni har på er och hur stor gruppen är):</a:t>
            </a:r>
          </a:p>
          <a:p>
            <a:pPr marL="171450" indent="-171450">
              <a:buFont typeface="Arial" panose="020B0604020202020204" pitchFamily="34" charset="0"/>
              <a:buChar char="•"/>
            </a:pPr>
            <a:r>
              <a:rPr lang="sv-SE" dirty="0"/>
              <a:t>Gruppen delas in i mindre grupper, t ex två och två, för att prata 3 minuter. </a:t>
            </a:r>
          </a:p>
          <a:p>
            <a:pPr marL="171450" indent="-171450">
              <a:buFont typeface="Arial" panose="020B0604020202020204" pitchFamily="34" charset="0"/>
              <a:buChar char="•"/>
            </a:pPr>
            <a:r>
              <a:rPr lang="sv-SE" dirty="0"/>
              <a:t>(Om tid finns: smågrupperna får notera det de kommer fram till på t ex post-it-lappar som samlas på en vägg och som de pratar utifrån i nästa steg; reflektion i storgrupp)</a:t>
            </a:r>
          </a:p>
          <a:p>
            <a:pPr marL="171450" indent="-171450">
              <a:buFont typeface="Arial" panose="020B0604020202020204" pitchFamily="34" charset="0"/>
              <a:buChar char="•"/>
            </a:pPr>
            <a:r>
              <a:rPr lang="sv-SE" dirty="0"/>
              <a:t>Därefter reflekterar hela gruppen tillsammans kring frågorna, utifrån det som man pratat om i smågrupper. 5-10 minuter.</a:t>
            </a:r>
          </a:p>
          <a:p>
            <a:pPr marL="171450" indent="-171450">
              <a:buFont typeface="Arial" panose="020B0604020202020204" pitchFamily="34" charset="0"/>
              <a:buChar char="•"/>
            </a:pPr>
            <a:r>
              <a:rPr lang="sv-SE" dirty="0"/>
              <a:t>Under samtalet i storgrupp skriver du som leder samtalet upp vad gruppen anser är viktiga situationer och aktörer för samverkan på en </a:t>
            </a:r>
            <a:r>
              <a:rPr lang="sv-SE" dirty="0" err="1"/>
              <a:t>whiteboard</a:t>
            </a:r>
            <a:r>
              <a:rPr lang="sv-SE" dirty="0"/>
              <a:t> eller blädderblock. </a:t>
            </a:r>
          </a:p>
          <a:p>
            <a:pPr marL="171450" indent="-171450">
              <a:buFont typeface="Arial" panose="020B0604020202020204" pitchFamily="34" charset="0"/>
              <a:buChar char="•"/>
            </a:pPr>
            <a:r>
              <a:rPr lang="sv-SE" dirty="0"/>
              <a:t>Efter mötet sammanställs anteckningarna ihop med övriga anteckningar som ett underlag för den fortsatta samverkansprocessen. </a:t>
            </a:r>
          </a:p>
          <a:p>
            <a:pPr marL="171450" indent="-171450">
              <a:buFont typeface="Arial" panose="020B0604020202020204" pitchFamily="34" charset="0"/>
              <a:buChar char="•"/>
            </a:pPr>
            <a:endParaRPr lang="sv-SE" dirty="0"/>
          </a:p>
          <a:p>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E977193C-6CE1-4061-B2B0-5F30974E1ACF}" type="slidenum">
              <a:rPr lang="sv-SE" smtClean="0"/>
              <a:t>10</a:t>
            </a:fld>
            <a:endParaRPr lang="sv-SE"/>
          </a:p>
        </p:txBody>
      </p:sp>
    </p:spTree>
    <p:extLst>
      <p:ext uri="{BB962C8B-B14F-4D97-AF65-F5344CB8AC3E}">
        <p14:creationId xmlns:p14="http://schemas.microsoft.com/office/powerpoint/2010/main" val="1495725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A8BCF-5F4A-1F82-8B20-3443913BE5E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5C57261-5018-AD46-A29F-7E3E60DCECF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B7932C9-902E-AC7B-EAC3-05B87D9BBFD4}"/>
              </a:ext>
            </a:extLst>
          </p:cNvPr>
          <p:cNvSpPr>
            <a:spLocks noGrp="1"/>
          </p:cNvSpPr>
          <p:nvPr>
            <p:ph type="body" idx="1"/>
          </p:nvPr>
        </p:nvSpPr>
        <p:spPr/>
        <p:txBody>
          <a:bodyPr/>
          <a:lstStyle/>
          <a:p>
            <a:r>
              <a:rPr lang="sv-SE" sz="1200" b="0" i="0" kern="1200" dirty="0">
                <a:solidFill>
                  <a:schemeClr val="tx1"/>
                </a:solidFill>
                <a:effectLst/>
                <a:latin typeface="+mn-lt"/>
                <a:ea typeface="+mn-ea"/>
                <a:cs typeface="+mn-cs"/>
              </a:rPr>
              <a:t>Samverkan kring våldsutövare i enskilda ärenden är avgörande för att insatser ska bli effektiva, säkra och samordnade. Socialtjänsten behöver ofta samordna sina egna insatser mellan olika enheter, särskilt när våldsutövaren har barn, ett skadligt bruk och beroende eller är aktuell för familjerättsliga frågor. Parallella utredningar och insatser måste samordnas för att undvika motstridiga insatser och för att säkerställa att säkerheten för närstående alltid prioriteras (HSLF-FS 2022:39 kap. 6, 10, 17).</a:t>
            </a:r>
            <a:endParaRPr lang="sv-SE" sz="1200" b="1" i="0" kern="1200" dirty="0">
              <a:solidFill>
                <a:schemeClr val="tx1"/>
              </a:solidFill>
              <a:effectLst/>
              <a:latin typeface="+mn-lt"/>
              <a:ea typeface="+mn-ea"/>
              <a:cs typeface="+mn-cs"/>
            </a:endParaRPr>
          </a:p>
          <a:p>
            <a:endParaRPr lang="sv-SE" dirty="0"/>
          </a:p>
        </p:txBody>
      </p:sp>
      <p:sp>
        <p:nvSpPr>
          <p:cNvPr id="4" name="Platshållare för bildnummer 3">
            <a:extLst>
              <a:ext uri="{FF2B5EF4-FFF2-40B4-BE49-F238E27FC236}">
                <a16:creationId xmlns:a16="http://schemas.microsoft.com/office/drawing/2014/main" id="{5105ED4F-5E6A-96D9-387F-EF00687EF303}"/>
              </a:ext>
            </a:extLst>
          </p:cNvPr>
          <p:cNvSpPr>
            <a:spLocks noGrp="1"/>
          </p:cNvSpPr>
          <p:nvPr>
            <p:ph type="sldNum" sz="quarter" idx="5"/>
          </p:nvPr>
        </p:nvSpPr>
        <p:spPr/>
        <p:txBody>
          <a:bodyPr/>
          <a:lstStyle/>
          <a:p>
            <a:fld id="{55D3F6EB-B99A-4106-9939-F4F4925DF890}" type="slidenum">
              <a:rPr lang="sv-SE" smtClean="0"/>
              <a:t>11</a:t>
            </a:fld>
            <a:endParaRPr lang="sv-SE"/>
          </a:p>
        </p:txBody>
      </p:sp>
    </p:spTree>
    <p:extLst>
      <p:ext uri="{BB962C8B-B14F-4D97-AF65-F5344CB8AC3E}">
        <p14:creationId xmlns:p14="http://schemas.microsoft.com/office/powerpoint/2010/main" val="2628444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1FA1B-A0EB-649E-E885-7E4F6FD9DB4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6D37099-7BD7-6599-4652-B814012D7559}"/>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D15B0D1-C9EF-86E2-7B14-43259C8A6232}"/>
              </a:ext>
            </a:extLst>
          </p:cNvPr>
          <p:cNvSpPr>
            <a:spLocks noGrp="1"/>
          </p:cNvSpPr>
          <p:nvPr>
            <p:ph type="body" idx="1"/>
          </p:nvPr>
        </p:nvSpPr>
        <p:spPr/>
        <p:txBody>
          <a:bodyPr/>
          <a:lstStyle/>
          <a:p>
            <a:r>
              <a:rPr lang="sv-SE" sz="1200" b="0" i="0" kern="1200" dirty="0">
                <a:solidFill>
                  <a:schemeClr val="tx1"/>
                </a:solidFill>
                <a:effectLst/>
                <a:latin typeface="+mn-lt"/>
                <a:ea typeface="+mn-ea"/>
                <a:cs typeface="+mn-cs"/>
              </a:rPr>
              <a:t>Vid komplex problematik, t.ex. psykisk ohälsa eller skadligt bruk och beroende, kan samverkan mellan socialtjänst och hälso- och sjukvården vara nödvändig. SIP (samordnad individuell plan) är ett lagstadgat verktyg som säkerställer att båda huvudmännen tar ansvar för insatser och uppföljning.</a:t>
            </a:r>
          </a:p>
          <a:p>
            <a:endParaRPr lang="sv-SE" sz="1200" b="0" i="0" kern="1200" dirty="0">
              <a:solidFill>
                <a:schemeClr val="tx1"/>
              </a:solidFill>
              <a:effectLst/>
              <a:latin typeface="+mn-lt"/>
              <a:ea typeface="+mn-ea"/>
              <a:cs typeface="+mn-cs"/>
            </a:endParaRPr>
          </a:p>
          <a:p>
            <a:endParaRPr lang="sv-SE" dirty="0"/>
          </a:p>
        </p:txBody>
      </p:sp>
      <p:sp>
        <p:nvSpPr>
          <p:cNvPr id="4" name="Platshållare för bildnummer 3">
            <a:extLst>
              <a:ext uri="{FF2B5EF4-FFF2-40B4-BE49-F238E27FC236}">
                <a16:creationId xmlns:a16="http://schemas.microsoft.com/office/drawing/2014/main" id="{6DD4E6C7-4A07-1255-9DEF-41FCAA3AE8D1}"/>
              </a:ext>
            </a:extLst>
          </p:cNvPr>
          <p:cNvSpPr>
            <a:spLocks noGrp="1"/>
          </p:cNvSpPr>
          <p:nvPr>
            <p:ph type="sldNum" sz="quarter" idx="5"/>
          </p:nvPr>
        </p:nvSpPr>
        <p:spPr/>
        <p:txBody>
          <a:bodyPr/>
          <a:lstStyle/>
          <a:p>
            <a:fld id="{55D3F6EB-B99A-4106-9939-F4F4925DF890}" type="slidenum">
              <a:rPr lang="sv-SE" smtClean="0"/>
              <a:t>12</a:t>
            </a:fld>
            <a:endParaRPr lang="sv-SE"/>
          </a:p>
        </p:txBody>
      </p:sp>
    </p:spTree>
    <p:extLst>
      <p:ext uri="{BB962C8B-B14F-4D97-AF65-F5344CB8AC3E}">
        <p14:creationId xmlns:p14="http://schemas.microsoft.com/office/powerpoint/2010/main" val="30546296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30D8A-AC11-673E-2646-BE929EBF84A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E2D805F-97D9-3360-D236-212F620055A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C790100-41A7-75CF-3410-FC21BDC165F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Polisen är en viktig samverkanspart när det gäller risk för fortsatt våld, kontaktförbud eller när det finns behov av brottsförebyggande åtgärder. Samverkan ska alltid utgå från individens och familjens samlade behov, och säkerheten för våldsutsatta och barn måste alltid stå i centrum. Sekretessbestämmelser och samtycke reglerar vilken information som kan delas mellan aktörer.</a:t>
            </a:r>
          </a:p>
          <a:p>
            <a:endParaRPr lang="sv-SE" sz="1200" b="0" i="0" kern="1200" dirty="0">
              <a:solidFill>
                <a:schemeClr val="tx1"/>
              </a:solidFill>
              <a:effectLst/>
              <a:latin typeface="+mn-lt"/>
              <a:ea typeface="+mn-ea"/>
              <a:cs typeface="+mn-cs"/>
            </a:endParaRPr>
          </a:p>
          <a:p>
            <a:endParaRPr lang="sv-SE" dirty="0"/>
          </a:p>
        </p:txBody>
      </p:sp>
      <p:sp>
        <p:nvSpPr>
          <p:cNvPr id="4" name="Platshållare för bildnummer 3">
            <a:extLst>
              <a:ext uri="{FF2B5EF4-FFF2-40B4-BE49-F238E27FC236}">
                <a16:creationId xmlns:a16="http://schemas.microsoft.com/office/drawing/2014/main" id="{0AD43D06-5D3B-B9AA-2EC3-6F3857875132}"/>
              </a:ext>
            </a:extLst>
          </p:cNvPr>
          <p:cNvSpPr>
            <a:spLocks noGrp="1"/>
          </p:cNvSpPr>
          <p:nvPr>
            <p:ph type="sldNum" sz="quarter" idx="5"/>
          </p:nvPr>
        </p:nvSpPr>
        <p:spPr/>
        <p:txBody>
          <a:bodyPr/>
          <a:lstStyle/>
          <a:p>
            <a:fld id="{55D3F6EB-B99A-4106-9939-F4F4925DF890}" type="slidenum">
              <a:rPr lang="sv-SE" smtClean="0"/>
              <a:t>13</a:t>
            </a:fld>
            <a:endParaRPr lang="sv-SE"/>
          </a:p>
        </p:txBody>
      </p:sp>
    </p:spTree>
    <p:extLst>
      <p:ext uri="{BB962C8B-B14F-4D97-AF65-F5344CB8AC3E}">
        <p14:creationId xmlns:p14="http://schemas.microsoft.com/office/powerpoint/2010/main" val="2098013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Kriminalvården är central när våldsutövare är aktuella för påföljder – samverkan behövs inför och efter frigivning samt för gemensamma riskbedömningar.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14</a:t>
            </a:fld>
            <a:endParaRPr lang="sv-SE"/>
          </a:p>
        </p:txBody>
      </p:sp>
    </p:spTree>
    <p:extLst>
      <p:ext uri="{BB962C8B-B14F-4D97-AF65-F5344CB8AC3E}">
        <p14:creationId xmlns:p14="http://schemas.microsoft.com/office/powerpoint/2010/main" val="23428616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Ideella aktörer kan bidra med behandlingsprogram och stöd till våldsutövare, ofta parallellt med stöd till närstående. Ideella aktörer kan också vara aktuella att samverka med när det kommer till våldsförebyggande arbete och arbetet med våldsutsatta. </a:t>
            </a:r>
          </a:p>
          <a:p>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15</a:t>
            </a:fld>
            <a:endParaRPr lang="sv-SE"/>
          </a:p>
        </p:txBody>
      </p:sp>
    </p:spTree>
    <p:extLst>
      <p:ext uri="{BB962C8B-B14F-4D97-AF65-F5344CB8AC3E}">
        <p14:creationId xmlns:p14="http://schemas.microsoft.com/office/powerpoint/2010/main" val="2622890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ska vi prata om varför vi ska samverka: vad är nyttan med det och för vem?</a:t>
            </a:r>
          </a:p>
          <a:p>
            <a:r>
              <a:rPr lang="sv-SE" dirty="0"/>
              <a:t>En anledning till att vilja samverka med andra kan vara att verksamheten vill uppnå eller genomföra något som man inte kan på egen hand, åtminstone inte lika bra. Det kan alltså handla både om att vilja öka kvaliteten på befintliga insatser och tjänster, och att utveckla nya [6].</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Under de senaste decennierna har många offentliga verksamheter blivit alltmer specialiserade. Det ökar behovet av samverkan, eftersom vi då blir mer beroende av andras kompetens och resurser för att lösa komplexa problem [3].</a:t>
            </a:r>
          </a:p>
          <a:p>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16</a:t>
            </a:fld>
            <a:endParaRPr lang="sv-SE"/>
          </a:p>
        </p:txBody>
      </p:sp>
    </p:spTree>
    <p:extLst>
      <p:ext uri="{BB962C8B-B14F-4D97-AF65-F5344CB8AC3E}">
        <p14:creationId xmlns:p14="http://schemas.microsoft.com/office/powerpoint/2010/main" val="71974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A2507-7726-34B1-6445-855327C548B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CA8AAD4-C28B-82E2-0503-6AEFD814366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5B5F28A-3B41-D73C-81CA-EE228B8AFE7D}"/>
              </a:ext>
            </a:extLst>
          </p:cNvPr>
          <p:cNvSpPr>
            <a:spLocks noGrp="1"/>
          </p:cNvSpPr>
          <p:nvPr>
            <p:ph type="body" idx="1"/>
          </p:nvPr>
        </p:nvSpPr>
        <p:spPr/>
        <p:txBody>
          <a:bodyPr/>
          <a:lstStyle/>
          <a:p>
            <a:r>
              <a:rPr lang="sv-SE" dirty="0"/>
              <a:t>Citatet är hämtat från Socialstyrelsens kartläggning av verksamheter och samverkansinitiativ som möter våldsutövare [7]. </a:t>
            </a:r>
          </a:p>
        </p:txBody>
      </p:sp>
      <p:sp>
        <p:nvSpPr>
          <p:cNvPr id="4" name="Platshållare för bildnummer 3">
            <a:extLst>
              <a:ext uri="{FF2B5EF4-FFF2-40B4-BE49-F238E27FC236}">
                <a16:creationId xmlns:a16="http://schemas.microsoft.com/office/drawing/2014/main" id="{C3C2B53A-75CA-E970-F4C5-6581A465354E}"/>
              </a:ext>
            </a:extLst>
          </p:cNvPr>
          <p:cNvSpPr>
            <a:spLocks noGrp="1"/>
          </p:cNvSpPr>
          <p:nvPr>
            <p:ph type="sldNum" sz="quarter" idx="5"/>
          </p:nvPr>
        </p:nvSpPr>
        <p:spPr/>
        <p:txBody>
          <a:bodyPr/>
          <a:lstStyle/>
          <a:p>
            <a:fld id="{55D3F6EB-B99A-4106-9939-F4F4925DF890}" type="slidenum">
              <a:rPr lang="sv-SE" smtClean="0"/>
              <a:t>17</a:t>
            </a:fld>
            <a:endParaRPr lang="sv-SE"/>
          </a:p>
        </p:txBody>
      </p:sp>
    </p:spTree>
    <p:extLst>
      <p:ext uri="{BB962C8B-B14F-4D97-AF65-F5344CB8AC3E}">
        <p14:creationId xmlns:p14="http://schemas.microsoft.com/office/powerpoint/2010/main" val="4144711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Varför ska vi samverka? Nyttan med samverkan är olika beroende på vilket perspektiv man utgår från, här ser vi det ur den enskildes perspektiv. </a:t>
            </a:r>
            <a:endParaRPr lang="sv-SE" sz="1200" b="0" i="0" kern="1200" dirty="0">
              <a:solidFill>
                <a:schemeClr val="tx1"/>
              </a:solidFill>
              <a:effectLst/>
              <a:latin typeface="+mn-lt"/>
              <a:ea typeface="+mn-ea"/>
              <a:cs typeface="+mn-cs"/>
            </a:endParaRP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Samverkan gör att vi kan ge mer samordnat och tryggt stöd till den som utövar våld, till våldsutsatta och till barn. När vi samarbetar minskar risken för att någon blir utan hjälp eller får fel hjälp. Det är särskilt viktigt för säkerheten när det finns risk för våld eller återfall.</a:t>
            </a:r>
          </a:p>
          <a:p>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Till dig som presenterar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Här kan du om du vill ställa frågan till deltagarna om de kan komma på fler nyttor för individen. Detsamma gäller kommande bilder om nyttan ur olika perspektiv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18</a:t>
            </a:fld>
            <a:endParaRPr lang="sv-SE"/>
          </a:p>
        </p:txBody>
      </p:sp>
    </p:spTree>
    <p:extLst>
      <p:ext uri="{BB962C8B-B14F-4D97-AF65-F5344CB8AC3E}">
        <p14:creationId xmlns:p14="http://schemas.microsoft.com/office/powerpoint/2010/main" val="2461217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Citatet är hämtat från Socialstyrelsens kartläggning av verksamheter och samverkansinitiativ som möter våldsutövare [7].</a:t>
            </a:r>
          </a:p>
        </p:txBody>
      </p:sp>
      <p:sp>
        <p:nvSpPr>
          <p:cNvPr id="4" name="Platshållare för bildnummer 3"/>
          <p:cNvSpPr>
            <a:spLocks noGrp="1"/>
          </p:cNvSpPr>
          <p:nvPr>
            <p:ph type="sldNum" sz="quarter" idx="5"/>
          </p:nvPr>
        </p:nvSpPr>
        <p:spPr/>
        <p:txBody>
          <a:bodyPr/>
          <a:lstStyle/>
          <a:p>
            <a:fld id="{55D3F6EB-B99A-4106-9939-F4F4925DF890}" type="slidenum">
              <a:rPr lang="sv-SE" smtClean="0"/>
              <a:t>19</a:t>
            </a:fld>
            <a:endParaRPr lang="sv-SE"/>
          </a:p>
        </p:txBody>
      </p:sp>
    </p:spTree>
    <p:extLst>
      <p:ext uri="{BB962C8B-B14F-4D97-AF65-F5344CB8AC3E}">
        <p14:creationId xmlns:p14="http://schemas.microsoft.com/office/powerpoint/2010/main" val="409683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2</a:t>
            </a:fld>
            <a:endParaRPr lang="sv-SE"/>
          </a:p>
        </p:txBody>
      </p:sp>
    </p:spTree>
    <p:extLst>
      <p:ext uri="{BB962C8B-B14F-4D97-AF65-F5344CB8AC3E}">
        <p14:creationId xmlns:p14="http://schemas.microsoft.com/office/powerpoint/2010/main" val="228676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Samverkan på verksamhetsnivå ger flera fördelar. Det skapar samsyn mellan olika aktörer och gör det möjligt att göra säkrare riskbedömningar, till exempel genom samråd med polisen.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Socialtjänsten kan ibland lämna uppgifter till polisen för att förhindra allvarliga brott eller vid misstanke om brott. Dessa uppgifter kan utgöra ett underlag för polisen för att ta kontakt med våldsutövaren och erbjuda stöd för att bryta våldet. Polisen kan också använda informationen för att bedöma risk och planera förebyggande insatser.</a:t>
            </a:r>
          </a:p>
          <a:p>
            <a:endParaRPr lang="sv-SE" sz="1200" b="0" i="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55D3F6EB-B99A-4106-9939-F4F4925DF890}" type="slidenum">
              <a:rPr lang="sv-SE" smtClean="0"/>
              <a:t>20</a:t>
            </a:fld>
            <a:endParaRPr lang="sv-SE"/>
          </a:p>
        </p:txBody>
      </p:sp>
    </p:spTree>
    <p:extLst>
      <p:ext uri="{BB962C8B-B14F-4D97-AF65-F5344CB8AC3E}">
        <p14:creationId xmlns:p14="http://schemas.microsoft.com/office/powerpoint/2010/main" val="2810781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5DA01-2DF0-C6A2-B127-88A373BAE93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1EC113B-8087-B6EC-E0B4-0941725194D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6CB1E94-7123-DB85-84C7-8713975D4784}"/>
              </a:ext>
            </a:extLst>
          </p:cNvPr>
          <p:cNvSpPr>
            <a:spLocks noGrp="1"/>
          </p:cNvSpPr>
          <p:nvPr>
            <p:ph type="body" idx="1"/>
          </p:nvPr>
        </p:nvSpPr>
        <p:spPr/>
        <p:txBody>
          <a:bodyPr/>
          <a:lstStyle/>
          <a:p>
            <a:r>
              <a:rPr lang="sv-SE" dirty="0"/>
              <a:t>Citatet är hämtat från Socialstyrelsens kartläggning av verksamheter och samverkansinitiativ som möter våldsutövare [7]. </a:t>
            </a:r>
          </a:p>
        </p:txBody>
      </p:sp>
      <p:sp>
        <p:nvSpPr>
          <p:cNvPr id="4" name="Platshållare för bildnummer 3">
            <a:extLst>
              <a:ext uri="{FF2B5EF4-FFF2-40B4-BE49-F238E27FC236}">
                <a16:creationId xmlns:a16="http://schemas.microsoft.com/office/drawing/2014/main" id="{7FCD8534-4893-E727-4B47-F0680BE4DF3D}"/>
              </a:ext>
            </a:extLst>
          </p:cNvPr>
          <p:cNvSpPr>
            <a:spLocks noGrp="1"/>
          </p:cNvSpPr>
          <p:nvPr>
            <p:ph type="sldNum" sz="quarter" idx="5"/>
          </p:nvPr>
        </p:nvSpPr>
        <p:spPr/>
        <p:txBody>
          <a:bodyPr/>
          <a:lstStyle/>
          <a:p>
            <a:fld id="{55D3F6EB-B99A-4106-9939-F4F4925DF890}" type="slidenum">
              <a:rPr lang="sv-SE" smtClean="0"/>
              <a:t>21</a:t>
            </a:fld>
            <a:endParaRPr lang="sv-SE"/>
          </a:p>
        </p:txBody>
      </p:sp>
    </p:spTree>
    <p:extLst>
      <p:ext uri="{BB962C8B-B14F-4D97-AF65-F5344CB8AC3E}">
        <p14:creationId xmlns:p14="http://schemas.microsoft.com/office/powerpoint/2010/main" val="35130118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2AE49-A8CF-A570-5AB8-1859274926B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668E5BB-3721-E33D-3AED-5F672A6B67B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C397321-0DE8-1F45-9FAD-F6CB9707741D}"/>
              </a:ext>
            </a:extLst>
          </p:cNvPr>
          <p:cNvSpPr>
            <a:spLocks noGrp="1"/>
          </p:cNvSpPr>
          <p:nvPr>
            <p:ph type="body" idx="1"/>
          </p:nvPr>
        </p:nvSpPr>
        <p:spPr/>
        <p:txBody>
          <a:bodyPr/>
          <a:lstStyle/>
          <a:p>
            <a:r>
              <a:rPr lang="sv-SE" sz="1200" b="0" i="0" kern="1200" dirty="0">
                <a:solidFill>
                  <a:schemeClr val="tx1"/>
                </a:solidFill>
                <a:effectLst/>
                <a:latin typeface="+mn-lt"/>
                <a:ea typeface="+mn-ea"/>
                <a:cs typeface="+mn-cs"/>
              </a:rPr>
              <a:t>Samverkan är inte bara bra – det är ett krav i lag och föreskrifter. Enligt förvaltningslagen ska </a:t>
            </a:r>
            <a:r>
              <a:rPr lang="sv-SE" dirty="0"/>
              <a:t>en myndighet inom sitt verksamhetsområde samverka med andra myndigheter. </a:t>
            </a:r>
            <a:r>
              <a:rPr lang="sv-SE" sz="1200" b="0" i="0" kern="1200" dirty="0">
                <a:solidFill>
                  <a:schemeClr val="tx1"/>
                </a:solidFill>
                <a:effectLst/>
                <a:latin typeface="+mn-lt"/>
                <a:ea typeface="+mn-ea"/>
                <a:cs typeface="+mn-cs"/>
              </a:rPr>
              <a:t>Det gäller särskilt när flera aktörer behövs för att ge stöd, skydd och behandling.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Kommunen ska också samverka med andra när den planerar sina insatser för enskilda. </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Socialtjänsten och hälso- och sjukvården ska upprätta en samordnad individuell plan (SIP) vid behov och om samtycke finns, när insatser behövs från båda aktörerna. </a:t>
            </a:r>
          </a:p>
          <a:p>
            <a:endParaRPr lang="sv-SE" sz="1200" b="0" i="0" kern="1200" dirty="0">
              <a:solidFill>
                <a:schemeClr val="tx1"/>
              </a:solidFill>
              <a:effectLst/>
              <a:latin typeface="+mn-lt"/>
              <a:ea typeface="+mn-ea"/>
              <a:cs typeface="+mn-cs"/>
            </a:endParaRPr>
          </a:p>
          <a:p>
            <a:endParaRPr lang="sv-SE" dirty="0"/>
          </a:p>
        </p:txBody>
      </p:sp>
      <p:sp>
        <p:nvSpPr>
          <p:cNvPr id="4" name="Platshållare för bildnummer 3">
            <a:extLst>
              <a:ext uri="{FF2B5EF4-FFF2-40B4-BE49-F238E27FC236}">
                <a16:creationId xmlns:a16="http://schemas.microsoft.com/office/drawing/2014/main" id="{861EE15F-193E-5DC3-BF7D-C4F737677E7A}"/>
              </a:ext>
            </a:extLst>
          </p:cNvPr>
          <p:cNvSpPr>
            <a:spLocks noGrp="1"/>
          </p:cNvSpPr>
          <p:nvPr>
            <p:ph type="sldNum" sz="quarter" idx="5"/>
          </p:nvPr>
        </p:nvSpPr>
        <p:spPr/>
        <p:txBody>
          <a:bodyPr/>
          <a:lstStyle/>
          <a:p>
            <a:fld id="{55D3F6EB-B99A-4106-9939-F4F4925DF890}" type="slidenum">
              <a:rPr lang="sv-SE" smtClean="0"/>
              <a:t>22</a:t>
            </a:fld>
            <a:endParaRPr lang="sv-SE"/>
          </a:p>
        </p:txBody>
      </p:sp>
    </p:spTree>
    <p:extLst>
      <p:ext uri="{BB962C8B-B14F-4D97-AF65-F5344CB8AC3E}">
        <p14:creationId xmlns:p14="http://schemas.microsoft.com/office/powerpoint/2010/main" val="1612935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Socialtjänsten har också ansvar att samverka med personen som ska få insatser, i utformning och genomförande av insatserna. Även i frågor som rör barn som far eller riskerar att fara illa ska nämnden samverka, och ta initiativ till det.</a:t>
            </a:r>
          </a:p>
          <a:p>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Socialstyrelsen har också föreskrifter om samverkan och vad som gäller inom området våld i nära relationer, som vi kommer till på nästa bild. </a:t>
            </a:r>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23</a:t>
            </a:fld>
            <a:endParaRPr lang="sv-SE"/>
          </a:p>
        </p:txBody>
      </p:sp>
    </p:spTree>
    <p:extLst>
      <p:ext uri="{BB962C8B-B14F-4D97-AF65-F5344CB8AC3E}">
        <p14:creationId xmlns:p14="http://schemas.microsoft.com/office/powerpoint/2010/main" val="1652851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Socialstyrelsens föreskrifter och allmänna råd finns bestämmelser om samverkan för socialtjänst respektive vårdgivare i kapitel 2 och 7. </a:t>
            </a:r>
          </a:p>
        </p:txBody>
      </p:sp>
      <p:sp>
        <p:nvSpPr>
          <p:cNvPr id="4" name="Platshållare för bildnummer 3"/>
          <p:cNvSpPr>
            <a:spLocks noGrp="1"/>
          </p:cNvSpPr>
          <p:nvPr>
            <p:ph type="sldNum" sz="quarter" idx="5"/>
          </p:nvPr>
        </p:nvSpPr>
        <p:spPr/>
        <p:txBody>
          <a:bodyPr/>
          <a:lstStyle/>
          <a:p>
            <a:fld id="{55D3F6EB-B99A-4106-9939-F4F4925DF890}" type="slidenum">
              <a:rPr lang="sv-SE" smtClean="0"/>
              <a:t>24</a:t>
            </a:fld>
            <a:endParaRPr lang="sv-SE"/>
          </a:p>
        </p:txBody>
      </p:sp>
    </p:spTree>
    <p:extLst>
      <p:ext uri="{BB962C8B-B14F-4D97-AF65-F5344CB8AC3E}">
        <p14:creationId xmlns:p14="http://schemas.microsoft.com/office/powerpoint/2010/main" val="3404461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Paragraferna på denna och de föregående bilderna finns i fulltext i en bilaga i den här presentationen. </a:t>
            </a:r>
          </a:p>
        </p:txBody>
      </p:sp>
      <p:sp>
        <p:nvSpPr>
          <p:cNvPr id="4" name="Platshållare för bildnummer 3"/>
          <p:cNvSpPr>
            <a:spLocks noGrp="1"/>
          </p:cNvSpPr>
          <p:nvPr>
            <p:ph type="sldNum" sz="quarter" idx="5"/>
          </p:nvPr>
        </p:nvSpPr>
        <p:spPr/>
        <p:txBody>
          <a:bodyPr/>
          <a:lstStyle/>
          <a:p>
            <a:fld id="{55D3F6EB-B99A-4106-9939-F4F4925DF890}" type="slidenum">
              <a:rPr lang="sv-SE" smtClean="0"/>
              <a:t>25</a:t>
            </a:fld>
            <a:endParaRPr lang="sv-SE"/>
          </a:p>
        </p:txBody>
      </p:sp>
    </p:spTree>
    <p:extLst>
      <p:ext uri="{BB962C8B-B14F-4D97-AF65-F5344CB8AC3E}">
        <p14:creationId xmlns:p14="http://schemas.microsoft.com/office/powerpoint/2010/main" val="9177344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ska vi prata om vad som är viktigt att tänka på när man ska utveckla fungerande samverkan, det vill säga vad som är framgångsfaktorer och vilka utmaningar man ofta behöver hantera. </a:t>
            </a:r>
          </a:p>
        </p:txBody>
      </p:sp>
      <p:sp>
        <p:nvSpPr>
          <p:cNvPr id="4" name="Platshållare för bildnummer 3"/>
          <p:cNvSpPr>
            <a:spLocks noGrp="1"/>
          </p:cNvSpPr>
          <p:nvPr>
            <p:ph type="sldNum" sz="quarter" idx="5"/>
          </p:nvPr>
        </p:nvSpPr>
        <p:spPr/>
        <p:txBody>
          <a:bodyPr/>
          <a:lstStyle/>
          <a:p>
            <a:fld id="{55D3F6EB-B99A-4106-9939-F4F4925DF890}" type="slidenum">
              <a:rPr lang="sv-SE" smtClean="0"/>
              <a:t>26</a:t>
            </a:fld>
            <a:endParaRPr lang="sv-SE"/>
          </a:p>
        </p:txBody>
      </p:sp>
    </p:spTree>
    <p:extLst>
      <p:ext uri="{BB962C8B-B14F-4D97-AF65-F5344CB8AC3E}">
        <p14:creationId xmlns:p14="http://schemas.microsoft.com/office/powerpoint/2010/main" val="425630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59422-AD42-9A70-E45E-085551181D7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E2421B4-8EF6-7681-934D-3607E7C2346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9D87722-9974-42DA-C8D3-62D81BCF663F}"/>
              </a:ext>
            </a:extLst>
          </p:cNvPr>
          <p:cNvSpPr>
            <a:spLocks noGrp="1"/>
          </p:cNvSpPr>
          <p:nvPr>
            <p:ph type="body" idx="1"/>
          </p:nvPr>
        </p:nvSpPr>
        <p:spPr/>
        <p:txBody>
          <a:bodyPr/>
          <a:lstStyle/>
          <a:p>
            <a:r>
              <a:rPr lang="sv-SE" dirty="0"/>
              <a:t>Vi börjar med några reflektionsfrågor. Tänk efter vad ni själva har för erfarenheter av samverkan sedan tidigare; vad underlättade samverkan och vad var svårt? Finns det saker som (ni vet eller tror) är extra viktigt att tänka på gällande samverkan runt just målgruppen våldsutövare?</a:t>
            </a:r>
          </a:p>
          <a:p>
            <a:endParaRPr lang="sv-SE" dirty="0"/>
          </a:p>
          <a:p>
            <a:r>
              <a:rPr lang="sv-SE" b="1" dirty="0"/>
              <a:t>Till dig som presenterar</a:t>
            </a:r>
          </a:p>
          <a:p>
            <a:r>
              <a:rPr lang="sv-SE" dirty="0"/>
              <a:t>Reflektionsövningen kan läggas upp på olika sätt, här är ett exempel (tidsangivelserna får anpassas efter hur lång tid ni har på er och hur stor gruppen är):</a:t>
            </a:r>
          </a:p>
          <a:p>
            <a:pPr marL="171450" indent="-171450">
              <a:buFont typeface="Arial" panose="020B0604020202020204" pitchFamily="34" charset="0"/>
              <a:buChar char="•"/>
            </a:pPr>
            <a:r>
              <a:rPr lang="sv-SE" dirty="0"/>
              <a:t>Gruppen delas in i mindre grupper, t ex två och två, för att prata 3 minuter. </a:t>
            </a:r>
          </a:p>
          <a:p>
            <a:pPr marL="171450" indent="-171450">
              <a:buFont typeface="Arial" panose="020B0604020202020204" pitchFamily="34" charset="0"/>
              <a:buChar char="•"/>
            </a:pPr>
            <a:r>
              <a:rPr lang="sv-SE" dirty="0"/>
              <a:t>(Om tid finns: smågrupperna får notera det de kommer fram till på t ex post-it-lappar som samlas på en vägg och som de pratar utifrån i nästa steg; reflektion i storgrupp)</a:t>
            </a:r>
          </a:p>
          <a:p>
            <a:pPr marL="171450" indent="-171450">
              <a:buFont typeface="Arial" panose="020B0604020202020204" pitchFamily="34" charset="0"/>
              <a:buChar char="•"/>
            </a:pPr>
            <a:r>
              <a:rPr lang="sv-SE" dirty="0"/>
              <a:t>Därefter reflekterar hela gruppen tillsammans kring frågorna, utifrån det som man pratat om i smågrupper. 5-10 minuter.</a:t>
            </a:r>
          </a:p>
          <a:p>
            <a:pPr marL="171450" indent="-171450">
              <a:buFont typeface="Arial" panose="020B0604020202020204" pitchFamily="34" charset="0"/>
              <a:buChar char="•"/>
            </a:pPr>
            <a:r>
              <a:rPr lang="sv-SE" dirty="0"/>
              <a:t>Under samtalet i storgrupp skriver du som leder samtalet upp vad gruppen anser underlättar respektive uppfattar är svårt när det gäller samverkan kring våldsutövare på en </a:t>
            </a:r>
            <a:r>
              <a:rPr lang="sv-SE" dirty="0" err="1"/>
              <a:t>whiteboard</a:t>
            </a:r>
            <a:r>
              <a:rPr lang="sv-SE" dirty="0"/>
              <a:t> eller blädderblock. </a:t>
            </a:r>
          </a:p>
          <a:p>
            <a:pPr marL="171450" indent="-171450">
              <a:buFont typeface="Arial" panose="020B0604020202020204" pitchFamily="34" charset="0"/>
              <a:buChar char="•"/>
            </a:pPr>
            <a:r>
              <a:rPr lang="sv-SE" dirty="0"/>
              <a:t>Efter mötet sammanställs anteckningarna ihop med övriga anteckningar som ett underlag för den fortsatta samverkansprocessen. </a:t>
            </a:r>
          </a:p>
          <a:p>
            <a:endParaRPr lang="sv-SE" dirty="0"/>
          </a:p>
        </p:txBody>
      </p:sp>
      <p:sp>
        <p:nvSpPr>
          <p:cNvPr id="4" name="Platshållare för bildnummer 3">
            <a:extLst>
              <a:ext uri="{FF2B5EF4-FFF2-40B4-BE49-F238E27FC236}">
                <a16:creationId xmlns:a16="http://schemas.microsoft.com/office/drawing/2014/main" id="{17A580B2-9AF9-48C3-DC7A-DE7BC9544905}"/>
              </a:ext>
            </a:extLst>
          </p:cNvPr>
          <p:cNvSpPr>
            <a:spLocks noGrp="1"/>
          </p:cNvSpPr>
          <p:nvPr>
            <p:ph type="sldNum" sz="quarter" idx="5"/>
          </p:nvPr>
        </p:nvSpPr>
        <p:spPr/>
        <p:txBody>
          <a:bodyPr/>
          <a:lstStyle/>
          <a:p>
            <a:fld id="{E977193C-6CE1-4061-B2B0-5F30974E1ACF}" type="slidenum">
              <a:rPr lang="sv-SE" smtClean="0"/>
              <a:t>27</a:t>
            </a:fld>
            <a:endParaRPr lang="sv-SE"/>
          </a:p>
        </p:txBody>
      </p:sp>
    </p:spTree>
    <p:extLst>
      <p:ext uri="{BB962C8B-B14F-4D97-AF65-F5344CB8AC3E}">
        <p14:creationId xmlns:p14="http://schemas.microsoft.com/office/powerpoint/2010/main" val="4075382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ska vi titta på vad forskningen och Socialstyrelsens kartläggning av samverkansinitiativ säger om vad som underlättar i samverkansarbetet. Det är framförallt de här punkterna. Vi kommer titta närmare på var och en av dem. </a:t>
            </a:r>
          </a:p>
          <a:p>
            <a:endParaRPr lang="sv-SE" dirty="0"/>
          </a:p>
          <a:p>
            <a:r>
              <a:rPr lang="sv-SE" dirty="0"/>
              <a:t>Referenser på respektive punkt finns i de bilder där vi går in närmare på dem. </a:t>
            </a:r>
          </a:p>
        </p:txBody>
      </p:sp>
      <p:sp>
        <p:nvSpPr>
          <p:cNvPr id="4" name="Platshållare för bildnummer 3"/>
          <p:cNvSpPr>
            <a:spLocks noGrp="1"/>
          </p:cNvSpPr>
          <p:nvPr>
            <p:ph type="sldNum" sz="quarter" idx="5"/>
          </p:nvPr>
        </p:nvSpPr>
        <p:spPr/>
        <p:txBody>
          <a:bodyPr/>
          <a:lstStyle/>
          <a:p>
            <a:fld id="{55D3F6EB-B99A-4106-9939-F4F4925DF890}" type="slidenum">
              <a:rPr lang="sv-SE" smtClean="0"/>
              <a:t>28</a:t>
            </a:fld>
            <a:endParaRPr lang="sv-SE"/>
          </a:p>
        </p:txBody>
      </p:sp>
    </p:spTree>
    <p:extLst>
      <p:ext uri="{BB962C8B-B14F-4D97-AF65-F5344CB8AC3E}">
        <p14:creationId xmlns:p14="http://schemas.microsoft.com/office/powerpoint/2010/main" val="121088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B8B4C5-3B14-166F-94ED-8A8E5A229E7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AE2295E-7BB4-32BC-AF0B-1A3A9F07983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D4A0754B-06AB-AC00-155E-0C933DDE6D2F}"/>
              </a:ext>
            </a:extLst>
          </p:cNvPr>
          <p:cNvSpPr>
            <a:spLocks noGrp="1"/>
          </p:cNvSpPr>
          <p:nvPr>
            <p:ph type="body" idx="1"/>
          </p:nvPr>
        </p:nvSpPr>
        <p:spPr/>
        <p:txBody>
          <a:bodyPr/>
          <a:lstStyle/>
          <a:p>
            <a:r>
              <a:rPr lang="sv-SE" dirty="0"/>
              <a:t>Citatet är hämtat från Socialstyrelsens kartläggning av verksamheter och samverkansinitiativ som möter våldsutövare [7]. </a:t>
            </a:r>
          </a:p>
        </p:txBody>
      </p:sp>
      <p:sp>
        <p:nvSpPr>
          <p:cNvPr id="4" name="Platshållare för bildnummer 3">
            <a:extLst>
              <a:ext uri="{FF2B5EF4-FFF2-40B4-BE49-F238E27FC236}">
                <a16:creationId xmlns:a16="http://schemas.microsoft.com/office/drawing/2014/main" id="{41F26779-D82B-DC8A-FDF8-F521EBC4A9A3}"/>
              </a:ext>
            </a:extLst>
          </p:cNvPr>
          <p:cNvSpPr>
            <a:spLocks noGrp="1"/>
          </p:cNvSpPr>
          <p:nvPr>
            <p:ph type="sldNum" sz="quarter" idx="5"/>
          </p:nvPr>
        </p:nvSpPr>
        <p:spPr/>
        <p:txBody>
          <a:bodyPr/>
          <a:lstStyle/>
          <a:p>
            <a:fld id="{55D3F6EB-B99A-4106-9939-F4F4925DF890}" type="slidenum">
              <a:rPr lang="sv-SE" smtClean="0"/>
              <a:t>29</a:t>
            </a:fld>
            <a:endParaRPr lang="sv-SE"/>
          </a:p>
        </p:txBody>
      </p:sp>
    </p:spTree>
    <p:extLst>
      <p:ext uri="{BB962C8B-B14F-4D97-AF65-F5344CB8AC3E}">
        <p14:creationId xmlns:p14="http://schemas.microsoft.com/office/powerpoint/2010/main" val="3377926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Gå igenom innehållsförteckningen.</a:t>
            </a:r>
          </a:p>
        </p:txBody>
      </p:sp>
      <p:sp>
        <p:nvSpPr>
          <p:cNvPr id="4" name="Platshållare för bildnummer 3"/>
          <p:cNvSpPr>
            <a:spLocks noGrp="1"/>
          </p:cNvSpPr>
          <p:nvPr>
            <p:ph type="sldNum" sz="quarter" idx="5"/>
          </p:nvPr>
        </p:nvSpPr>
        <p:spPr/>
        <p:txBody>
          <a:bodyPr/>
          <a:lstStyle/>
          <a:p>
            <a:fld id="{55D3F6EB-B99A-4106-9939-F4F4925DF890}" type="slidenum">
              <a:rPr lang="sv-SE" smtClean="0"/>
              <a:t>3</a:t>
            </a:fld>
            <a:endParaRPr lang="sv-SE"/>
          </a:p>
        </p:txBody>
      </p:sp>
    </p:spTree>
    <p:extLst>
      <p:ext uri="{BB962C8B-B14F-4D97-AF65-F5344CB8AC3E}">
        <p14:creationId xmlns:p14="http://schemas.microsoft.com/office/powerpoint/2010/main" val="517396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Ledningen har en väldigt viktig roll för att få till fungerande samverkan, och behöver vara närvarande och engagerad inte bara i uppstarten utan även på lång sikt. Om en organisations representant är frånvarande på ledningsnivå kan det innebära att frågorna och kontakterna behöver hanteras på en lägre organisatorisk nivå inom den organisationen, vilket ofta inte är gynnsamt för samverkansarbetet. </a:t>
            </a:r>
          </a:p>
          <a:p>
            <a:endParaRPr lang="sv-SE" dirty="0"/>
          </a:p>
          <a:p>
            <a:r>
              <a:rPr lang="sv-SE" dirty="0"/>
              <a:t>En central funktion för ledningen är att skapa förutsättningar för medarbetarna att arbeta i samverkan, </a:t>
            </a:r>
            <a:r>
              <a:rPr lang="sv-SE" dirty="0" err="1"/>
              <a:t>bl</a:t>
            </a:r>
            <a:r>
              <a:rPr lang="sv-SE" dirty="0"/>
              <a:t> a genom att </a:t>
            </a:r>
          </a:p>
          <a:p>
            <a:pPr marL="171450" indent="-171450">
              <a:buFontTx/>
              <a:buChar char="-"/>
            </a:pPr>
            <a:r>
              <a:rPr lang="sv-SE" dirty="0"/>
              <a:t>kommunicera varför man ska samverka</a:t>
            </a:r>
          </a:p>
          <a:p>
            <a:pPr marL="171450" indent="-171450">
              <a:buFontTx/>
              <a:buChar char="-"/>
            </a:pPr>
            <a:r>
              <a:rPr lang="sv-SE" dirty="0"/>
              <a:t>Säkerställa resurser</a:t>
            </a:r>
          </a:p>
          <a:p>
            <a:pPr marL="171450" indent="-171450">
              <a:buFontTx/>
              <a:buChar char="-"/>
            </a:pPr>
            <a:r>
              <a:rPr lang="sv-SE" dirty="0"/>
              <a:t>Klargöra gränsdragningar, t ex vilken aktör som ansvarar för vad och vilket mandat olika funktioner har. </a:t>
            </a:r>
          </a:p>
          <a:p>
            <a:endParaRPr lang="sv-SE" dirty="0"/>
          </a:p>
          <a:p>
            <a:r>
              <a:rPr lang="sv-SE" dirty="0"/>
              <a:t>Arbete med personer som utövar eller utsätts för våld från närstående väcker ofta mycket känslor och kan kräva mycket av dem som möter de berörda individerna, vilket ytterligare ökar behovet av en närvarande och engagerad ledning. </a:t>
            </a:r>
          </a:p>
        </p:txBody>
      </p:sp>
      <p:sp>
        <p:nvSpPr>
          <p:cNvPr id="4" name="Platshållare för bildnummer 3"/>
          <p:cNvSpPr>
            <a:spLocks noGrp="1"/>
          </p:cNvSpPr>
          <p:nvPr>
            <p:ph type="sldNum" sz="quarter" idx="5"/>
          </p:nvPr>
        </p:nvSpPr>
        <p:spPr/>
        <p:txBody>
          <a:bodyPr/>
          <a:lstStyle/>
          <a:p>
            <a:fld id="{55D3F6EB-B99A-4106-9939-F4F4925DF890}" type="slidenum">
              <a:rPr lang="sv-SE" smtClean="0"/>
              <a:t>30</a:t>
            </a:fld>
            <a:endParaRPr lang="sv-SE"/>
          </a:p>
        </p:txBody>
      </p:sp>
    </p:spTree>
    <p:extLst>
      <p:ext uri="{BB962C8B-B14F-4D97-AF65-F5344CB8AC3E}">
        <p14:creationId xmlns:p14="http://schemas.microsoft.com/office/powerpoint/2010/main" val="21724003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3ACFF5-3768-859E-E2F6-B724808DAC0F}"/>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C3ACAF6-E697-3C06-DE0D-F46D450B3C9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A9E5A99C-5D64-4F10-12E9-C6E3583C0807}"/>
              </a:ext>
            </a:extLst>
          </p:cNvPr>
          <p:cNvSpPr>
            <a:spLocks noGrp="1"/>
          </p:cNvSpPr>
          <p:nvPr>
            <p:ph type="body" idx="1"/>
          </p:nvPr>
        </p:nvSpPr>
        <p:spPr/>
        <p:txBody>
          <a:bodyPr/>
          <a:lstStyle/>
          <a:p>
            <a:r>
              <a:rPr lang="sv-SE" dirty="0"/>
              <a:t>Citatet är hämtat från Socialstyrelsens kartläggning av verksamheter och samverkansinitiativ som möter våldsutövare [7]. </a:t>
            </a:r>
          </a:p>
        </p:txBody>
      </p:sp>
      <p:sp>
        <p:nvSpPr>
          <p:cNvPr id="4" name="Platshållare för bildnummer 3">
            <a:extLst>
              <a:ext uri="{FF2B5EF4-FFF2-40B4-BE49-F238E27FC236}">
                <a16:creationId xmlns:a16="http://schemas.microsoft.com/office/drawing/2014/main" id="{727D1D34-D121-B0D0-75FA-B7BB31DA9328}"/>
              </a:ext>
            </a:extLst>
          </p:cNvPr>
          <p:cNvSpPr>
            <a:spLocks noGrp="1"/>
          </p:cNvSpPr>
          <p:nvPr>
            <p:ph type="sldNum" sz="quarter" idx="5"/>
          </p:nvPr>
        </p:nvSpPr>
        <p:spPr/>
        <p:txBody>
          <a:bodyPr/>
          <a:lstStyle/>
          <a:p>
            <a:fld id="{55D3F6EB-B99A-4106-9939-F4F4925DF890}" type="slidenum">
              <a:rPr lang="sv-SE" smtClean="0"/>
              <a:t>31</a:t>
            </a:fld>
            <a:endParaRPr lang="sv-SE"/>
          </a:p>
        </p:txBody>
      </p:sp>
    </p:spTree>
    <p:extLst>
      <p:ext uri="{BB962C8B-B14F-4D97-AF65-F5344CB8AC3E}">
        <p14:creationId xmlns:p14="http://schemas.microsoft.com/office/powerpoint/2010/main" val="5910316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Syfte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Behöver klargöras i uppstarten av samverkansarbetet.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Kan inte alla enas om ett syfte behöver man hitta sätt att tillgodose så många syften som möjligt [3] (t ex att stötta till förändring och att genom bättre utredningar bekämpa fler brott).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Framgångsfaktor kan vara att fokusera på samhällsnyttan snarare än det egna specifika uppdraget. Det kan vara lättare att söka konstruktiva lösningar om man diskuterar en fråga ur målgruppens perspektiv.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Om man inte har ett tydligt syfte kan samverkan snarare bidra till att saker stannar av eller tar längre tid än nödvändigt, vilket skapar frustration [3].</a:t>
            </a:r>
          </a:p>
          <a:p>
            <a:endParaRPr lang="sv-SE" dirty="0"/>
          </a:p>
          <a:p>
            <a:r>
              <a:rPr lang="sv-SE" b="1" dirty="0"/>
              <a:t>Mål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Alla behöver känna till målen och förstå dess innebörd. Otydliga mål innebär att de kan tolkas olika av olika personer och att man måste lägga mycket tid på att tolka dem. Det är viktigt att målen är realistiska.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Offentliga organisationers mål är ofta övergripande och ibland uttryckta som visioner, som i praktiken konkretiseras och specificeras längre ut i organisationen. Det innebär bland annat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dirty="0">
                <a:solidFill>
                  <a:schemeClr val="tx1"/>
                </a:solidFill>
                <a:effectLst/>
                <a:latin typeface="+mn-lt"/>
                <a:ea typeface="+mn-ea"/>
                <a:cs typeface="+mn-cs"/>
              </a:rPr>
              <a:t>Risk för målförskjutning, om olika professioner tolkar målen delvis annorlunda än ledningen.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sv-SE" sz="1200" kern="1200" dirty="0">
                <a:solidFill>
                  <a:schemeClr val="tx1"/>
                </a:solidFill>
                <a:effectLst/>
                <a:latin typeface="+mn-lt"/>
                <a:ea typeface="+mn-ea"/>
                <a:cs typeface="+mn-cs"/>
              </a:rPr>
              <a:t>Risk att de som ska genomföra arbetet känner oro att inte uppfylla målen och en känsla av maktlöshet, eftersom de ofta inte har varit involverade i att ta fram målen eller i de diskussioner som föregick dem.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För att undvika dessa risker behöver målen vara tydliggjorda för alla som berörs. Målen behöver också vara realistiska utifrån målgrupp, tillgängliga medel och verktyg [8].</a:t>
            </a:r>
          </a:p>
          <a:p>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32</a:t>
            </a:fld>
            <a:endParaRPr lang="sv-SE"/>
          </a:p>
        </p:txBody>
      </p:sp>
    </p:spTree>
    <p:extLst>
      <p:ext uri="{BB962C8B-B14F-4D97-AF65-F5344CB8AC3E}">
        <p14:creationId xmlns:p14="http://schemas.microsoft.com/office/powerpoint/2010/main" val="421854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Mandat</a:t>
            </a:r>
          </a:p>
          <a:p>
            <a:r>
              <a:rPr lang="sv-SE" sz="1200" kern="1200" dirty="0">
                <a:solidFill>
                  <a:schemeClr val="tx1"/>
                </a:solidFill>
                <a:effectLst/>
                <a:latin typeface="+mn-lt"/>
                <a:ea typeface="+mn-ea"/>
                <a:cs typeface="+mn-cs"/>
              </a:rPr>
              <a:t>De som deltar i samverkan behöver veta vilket mandat de själva och personerna de samverkar med har. Det är inte minst viktigt om en enskild medarbetare har utsetts att ingå i samverkansarbetet. Om mandaten inte är tydliga, finns risken att förväntningarna på varandra blir orealistiska vilket i sin tur kan leda till frustration och missförstånd.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Att ha olika mandat i en grupp, så att någon eller några ofta måste ta frågor vidare till sin chef medan andra kan besluta direkt, kan skapa irritation och ineffektivitet. Det är inte alltid möjligt att representanterna från alla aktörer i samverkansarbetet ska ha samma mandat, men det är eftersträvansvärt att det är någorlunda lika.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Förväntningar och krav</a:t>
            </a:r>
          </a:p>
          <a:p>
            <a:r>
              <a:rPr lang="sv-SE" sz="1200" kern="1200" dirty="0">
                <a:solidFill>
                  <a:schemeClr val="tx1"/>
                </a:solidFill>
                <a:effectLst/>
                <a:latin typeface="+mn-lt"/>
                <a:ea typeface="+mn-ea"/>
                <a:cs typeface="+mn-cs"/>
              </a:rPr>
              <a:t>Förväntningar och krav behöver vara realistiska, både avseende vad samverkan ska leda till och på de aktörer och personer som ingår i samverkan. Annars finns risk för frustration och osämja.  Ibland är det bättre att enas om en lösning alla kan acceptera och komma vidare i arbetet, än att fastna i oändliga diskussioner för att hitta en optimal lösning. </a:t>
            </a:r>
          </a:p>
          <a:p>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33</a:t>
            </a:fld>
            <a:endParaRPr lang="sv-SE"/>
          </a:p>
        </p:txBody>
      </p:sp>
    </p:spTree>
    <p:extLst>
      <p:ext uri="{BB962C8B-B14F-4D97-AF65-F5344CB8AC3E}">
        <p14:creationId xmlns:p14="http://schemas.microsoft.com/office/powerpoint/2010/main" val="6735515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Språk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Ofta skiljer sig språkbruket och jargongen åt mellan olika yrkesgrupper. Dels använder man kanske olika begrepp och förkortningar och liknande, men språket signalerar också en del om hur insatt en person är i en viss fråga och ibland också vad hen tycker om det den talar om. I samverkan kan det bli problem om någon medvetet eller omedvetet använder språket som maktmedel. Det är viktigt att motverka. Kommunikation lyfts inom forskning som en ”kritisk faktor” för att olika föreställningar ska belysas och kunna utvecklas till gemensamma föreställningar. Samverkan gynnas av ett klimat där man kan och vill fråga varandra när man inte förstår den andres språk eller resonemang.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Bland de aktörer som ofta samverkar kring målgruppen våldsutövare kan det professionella språket skilja sig väsentligt, bland annat utifrån vilket perspektiv professionen och organisationen möter våldsutövare. Socialtjänstens uppdrag är generellt att stötta till beteendeförändring och att skydda dem som utsätts (vuxna och barn), medan Polis och Kriminalvård möter personen främst utifrån dess brottsliga handlingar. Hälso- och sjukvård å sin sida kanske möter personen utifrån psykisk ohälsa eller beroendeproblematik i första hand, eller i samband med att den som utsatts för våldet söker vård för sina skador. De olika perspektiven kommer att påverka vad de professionella fokuserar på och hur de uttrycker sig.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Legitimitet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Det måste vara legitimt och ibland kanske t o m ett krav att engagera sig i samverkansuppdraget. Här är de mest berörda cheferna i den ordinarie verksamheten viktiga, eftersom de i stor utsträckning rår över förutsättningarna för både medarbetarnas tidsmässiga möjligheter att engagera sig och deras handlingsutrymme i samverkansarbetet.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 </a:t>
            </a:r>
          </a:p>
          <a:p>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34</a:t>
            </a:fld>
            <a:endParaRPr lang="sv-SE"/>
          </a:p>
        </p:txBody>
      </p:sp>
    </p:spTree>
    <p:extLst>
      <p:ext uri="{BB962C8B-B14F-4D97-AF65-F5344CB8AC3E}">
        <p14:creationId xmlns:p14="http://schemas.microsoft.com/office/powerpoint/2010/main" val="3233767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mn-lt"/>
                <a:ea typeface="+mn-ea"/>
                <a:cs typeface="+mn-cs"/>
              </a:rPr>
              <a:t>Förtroende</a:t>
            </a:r>
          </a:p>
          <a:p>
            <a:r>
              <a:rPr lang="sv-SE" sz="1200" kern="1200" dirty="0">
                <a:solidFill>
                  <a:schemeClr val="tx1"/>
                </a:solidFill>
                <a:effectLst/>
                <a:latin typeface="+mn-lt"/>
                <a:ea typeface="+mn-ea"/>
                <a:cs typeface="+mn-cs"/>
              </a:rPr>
              <a:t>Förtroende är centralt för fungerande samverkan. På bilden ser vi viktiga faktorer för att bygga förtroende. Avsaknad av förtroende mellan deltagare i samverkan är vanligt och också en vanlig orsak till att samverkan inte fungerar. När deltagarna är överens om att de alla har tillräcklig kompetens och resurser kan negativa attityder förebyggas. </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Asymmetriska relationer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Asymmetriska relationer kan handla om ojämlikhet i makt och inflytande mellan deltagarna i samverkan. Ibland finns statusskillnader mellan de samverkande organisationerna eller mellan olika professioner och deltagare. Vissa typer av kunskaper har högre status och tyngd än andra och olika yrkesgrupper har olika status och makt. Ju större sådana skillnader är mellan deltagare i samverkan, desto större är risken för problem. Tanken med samverkan är ju oftast att det ska finnas ett ömsesidigt utbyte och lärande mellan de deltagande aktörerna. Men om viss kunskap räknas mer än annan, beroende på t ex yrkeskategori, uppstår en asymmetri även där.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Om problem uppstår kopplat till ojämlikhet i makt och inflytande behöver de lyftas till chefsnivå och hanteras där. </a:t>
            </a:r>
          </a:p>
          <a:p>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35</a:t>
            </a:fld>
            <a:endParaRPr lang="sv-SE"/>
          </a:p>
        </p:txBody>
      </p:sp>
    </p:spTree>
    <p:extLst>
      <p:ext uri="{BB962C8B-B14F-4D97-AF65-F5344CB8AC3E}">
        <p14:creationId xmlns:p14="http://schemas.microsoft.com/office/powerpoint/2010/main" val="37415567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Lyckad samverkan kräver att man lär känna varandras synsätt och kan kommunicera kring dem.</a:t>
            </a:r>
          </a:p>
          <a:p>
            <a:r>
              <a:rPr lang="sv-SE" sz="1200" kern="1200" dirty="0">
                <a:solidFill>
                  <a:schemeClr val="tx1"/>
                </a:solidFill>
                <a:effectLst/>
                <a:latin typeface="+mn-lt"/>
                <a:ea typeface="+mn-ea"/>
                <a:cs typeface="+mn-cs"/>
              </a:rPr>
              <a:t>Om man förklarar sin utgångspunkt för den andra aktören kan den lättare förstå varför man säger eller agerar på ett visst sätt, och det blir lättare att komma vidare i arbetet.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Liksom gällande språkbruk påverkar den egna professions- och organisationstillhörigheten hur man ser på våldsutövande och de personer som utövar våld mot närstående. Som nämndes på bilden om språkbruk har de olika professionerna olika uppdrag och mål med sitt arbete med målgruppen och för att arbeta på ett bra sätt ihop behöver man förstå varandras synsätt. </a:t>
            </a:r>
          </a:p>
          <a:p>
            <a:endParaRPr lang="sv-SE" sz="1200" kern="1200" dirty="0">
              <a:solidFill>
                <a:schemeClr val="tx1"/>
              </a:solidFill>
              <a:effectLst/>
              <a:latin typeface="+mn-lt"/>
              <a:ea typeface="+mn-ea"/>
              <a:cs typeface="+mn-cs"/>
            </a:endParaRPr>
          </a:p>
          <a:p>
            <a:endParaRPr lang="sv-SE"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36</a:t>
            </a:fld>
            <a:endParaRPr lang="sv-SE"/>
          </a:p>
        </p:txBody>
      </p:sp>
    </p:spTree>
    <p:extLst>
      <p:ext uri="{BB962C8B-B14F-4D97-AF65-F5344CB8AC3E}">
        <p14:creationId xmlns:p14="http://schemas.microsoft.com/office/powerpoint/2010/main" val="263486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Vissa utmaningar i samverkan är svåra att förändra, men behöver ändå hanteras för att bli så små hinder som möjligt. Här är några exempel på sådana utmaningar. </a:t>
            </a:r>
          </a:p>
          <a:p>
            <a:endParaRPr lang="sv-SE" dirty="0"/>
          </a:p>
          <a:p>
            <a:r>
              <a:rPr lang="sv-SE" b="1" dirty="0"/>
              <a:t>Olika grad av decentralisering</a:t>
            </a:r>
          </a:p>
          <a:p>
            <a:r>
              <a:rPr lang="sv-SE" b="0" dirty="0"/>
              <a:t>Vissa organisationer är väldigt centraliserade medan andra har spritt ut beslutsfattande och liknande mer. Ett exempel kan vara hälso- och sjukvården som är indelad i regioner och ska samverka med ett flertal kommuner, som ibland också är indelade i stadsdelar. Även polisen är indelad i områden som i många fall omfattar flera kommuner. Då kan det uppstå en obalans mellan aktörerna, till exempel när det gäller att samla resurser, enat beslutsfattande och i anställningsfrågor. </a:t>
            </a:r>
          </a:p>
          <a:p>
            <a:endParaRPr lang="sv-SE" b="0" dirty="0"/>
          </a:p>
          <a:p>
            <a:r>
              <a:rPr lang="sv-SE" b="1" dirty="0"/>
              <a:t>Politisk styrning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Olika organisationer och yrkesgrupper styrs i olika omfattning av politiska beslut i sin vardagliga yrkesutövning. Patientnära beslut inom hälso- och sjukvården fattas till exempel inte av politiker, medan större beslut inom socialtjänstens myndighetsutövning fattas av en politisk nämnd. Det innebär olika stor frihet i beslutsfattandet för yrkesverksamma i de olika organisationerna, vilket behöver hanteras med respekt.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Styrande lagar och regler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 uppstarten av samverkan behöver man klargöra vilka lagar och regler som styr respektive aktörs arbete och vad som därmed ligger inom dess ansvarsområde. Alla behöver också få klart för sig hur sekretessen ser ut för respektive aktör och vilken typ av information som kan delas. Ofta kan en noggrann genomgång av sekretessreglerna leda till att man ser att sekretesshindren är mindre än man först trott!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Nu har vi gått igenom ett antal faktorer som kan påverka om man lyckas skapa fungerande samverkan. I nästa avsnitt ska vi titta närmare på processen för att skapa samverkan, men med fokus mer på grupprocessen och det relationella mellan samverkansaktörerna. </a:t>
            </a:r>
          </a:p>
          <a:p>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37</a:t>
            </a:fld>
            <a:endParaRPr lang="sv-SE"/>
          </a:p>
        </p:txBody>
      </p:sp>
    </p:spTree>
    <p:extLst>
      <p:ext uri="{BB962C8B-B14F-4D97-AF65-F5344CB8AC3E}">
        <p14:creationId xmlns:p14="http://schemas.microsoft.com/office/powerpoint/2010/main" val="31932912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Samverkansprocessen som vi ska titta på är en pågående process som på de kommande bilderna visas från de första kontakterna mellan samverkansparterna till en pågående fungerande samverkan. Men egentligen börjar den ju redan när någon part identifierar ett behov av samverkan med någon annan och börjar arbeta för att få till det. </a:t>
            </a:r>
          </a:p>
          <a:p>
            <a:r>
              <a:rPr lang="sv-SE" dirty="0"/>
              <a:t>Nu kommer vi att titta på ett sätt att illustrera samverkansprocessen genom fyra steg: </a:t>
            </a:r>
            <a:r>
              <a:rPr lang="sv-SE" sz="1200" kern="1200" dirty="0">
                <a:solidFill>
                  <a:schemeClr val="tx1"/>
                </a:solidFill>
                <a:effectLst/>
                <a:latin typeface="+mn-lt"/>
                <a:ea typeface="+mn-ea"/>
                <a:cs typeface="+mn-cs"/>
              </a:rPr>
              <a:t>”forming”, ”storming”, ”norming” och ”performing”. Vi kommer också titta på en bild om hur man kan organisera samverkan. </a:t>
            </a:r>
          </a:p>
          <a:p>
            <a:endParaRPr lang="sv-SE" sz="1200" kern="1200" dirty="0">
              <a:solidFill>
                <a:schemeClr val="tx1"/>
              </a:solidFill>
              <a:effectLst/>
              <a:latin typeface="+mn-lt"/>
              <a:ea typeface="+mn-ea"/>
              <a:cs typeface="+mn-cs"/>
            </a:endParaRPr>
          </a:p>
          <a:p>
            <a:endParaRPr lang="sv-SE" dirty="0"/>
          </a:p>
          <a:p>
            <a:endParaRPr lang="sv-SE" dirty="0"/>
          </a:p>
          <a:p>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5"/>
          </p:nvPr>
        </p:nvSpPr>
        <p:spPr/>
        <p:txBody>
          <a:bodyPr/>
          <a:lstStyle/>
          <a:p>
            <a:fld id="{55D3F6EB-B99A-4106-9939-F4F4925DF890}" type="slidenum">
              <a:rPr lang="sv-SE" smtClean="0"/>
              <a:t>39</a:t>
            </a:fld>
            <a:endParaRPr lang="sv-SE"/>
          </a:p>
        </p:txBody>
      </p:sp>
    </p:spTree>
    <p:extLst>
      <p:ext uri="{BB962C8B-B14F-4D97-AF65-F5344CB8AC3E}">
        <p14:creationId xmlns:p14="http://schemas.microsoft.com/office/powerpoint/2010/main" val="41246731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Att formera samverkan är delvis att genomgå en grupprocess. </a:t>
            </a:r>
            <a:endParaRPr lang="sv-SE" sz="1200" kern="1200" dirty="0">
              <a:solidFill>
                <a:schemeClr val="tx1"/>
              </a:solidFill>
              <a:effectLst/>
              <a:latin typeface="+mn-lt"/>
              <a:ea typeface="+mn-ea"/>
              <a:cs typeface="+mn-cs"/>
            </a:endParaRP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Modellen kan i korthet sägas beskriva hur man tar sig från de första kontakterna mellan de samverkande aktörerna till den punkt där man förhoppningsvis hittar fungerande arbetssätt och kan dra nytta av varandras kompetenser och perspektiv. Då kan man skapa ett större värde för sin målgrupp än vad respektive organisation kan åstadkomma själv [9].</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Det är viktigt att ha med sig att figuren visar en förenklad process, i verkligheten är processen inte linjär, vilket i figuren illustreras av de streckade linjerna. Processen rör sig ofta fram och tillbaka mellan olika faser bland annat beroende på att personerna som samverkar byts ut längs vägen.  </a:t>
            </a:r>
          </a:p>
          <a:p>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40</a:t>
            </a:fld>
            <a:endParaRPr lang="sv-SE"/>
          </a:p>
        </p:txBody>
      </p:sp>
    </p:spTree>
    <p:extLst>
      <p:ext uri="{BB962C8B-B14F-4D97-AF65-F5344CB8AC3E}">
        <p14:creationId xmlns:p14="http://schemas.microsoft.com/office/powerpoint/2010/main" val="2895643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t>Syftet</a:t>
            </a:r>
            <a:r>
              <a:rPr lang="sv-SE" dirty="0"/>
              <a:t> med materialet är att öka kunskapen om samverkan och att vara ett stöd i att utveckla intern och extern samverkan med andra aktörer som arbetar med personer som utövar våld mot närstående. </a:t>
            </a:r>
          </a:p>
          <a:p>
            <a:endParaRPr lang="sv-SE" dirty="0"/>
          </a:p>
          <a:p>
            <a:r>
              <a:rPr lang="sv-SE" dirty="0"/>
              <a:t>Det är viktigt att tänka på att eftersom arbetet med personer som utövar våld syftar till att våldet ska upphöra och att de som utsätts ska vara trygga, hänger samverkan kring våldsutövare ofta tätt samman med samverkan kring våldsutsatta vuxna och barn. Kunskapen om samverkan i materialet är relevant även för samverkan kring våldsutsatta. </a:t>
            </a:r>
          </a:p>
        </p:txBody>
      </p:sp>
      <p:sp>
        <p:nvSpPr>
          <p:cNvPr id="4" name="Platshållare för bildnummer 3"/>
          <p:cNvSpPr>
            <a:spLocks noGrp="1"/>
          </p:cNvSpPr>
          <p:nvPr>
            <p:ph type="sldNum" sz="quarter" idx="5"/>
          </p:nvPr>
        </p:nvSpPr>
        <p:spPr/>
        <p:txBody>
          <a:bodyPr/>
          <a:lstStyle/>
          <a:p>
            <a:fld id="{55D3F6EB-B99A-4106-9939-F4F4925DF890}" type="slidenum">
              <a:rPr lang="sv-SE" smtClean="0"/>
              <a:t>4</a:t>
            </a:fld>
            <a:endParaRPr lang="sv-SE"/>
          </a:p>
        </p:txBody>
      </p:sp>
    </p:spTree>
    <p:extLst>
      <p:ext uri="{BB962C8B-B14F-4D97-AF65-F5344CB8AC3E}">
        <p14:creationId xmlns:p14="http://schemas.microsoft.com/office/powerpoint/2010/main" val="38644997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 den här första fasen utses eller rekryteras deltagare av sina respektive organisationer för att delta i samverkan. Deltagarna träffas, de flesta visar upp sina bästa sidor och man lär känna varandra. Gruppen börjar definiera gemensamma mål och arbetsuppgifter. Den här fasen kan ses som en smekmånad men den innebär också osäkerhet för deltagarna.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En av ledarnas viktigaste uppgifter i denna fas är att underlätta kommunikation. Ledarna behöver ha goda kontakter med både individerna och de samverkande organisationerna, för att balansera krav och förväntningar på deltagarna från både hemma- och samverkansorganisationen. </a:t>
            </a:r>
          </a:p>
          <a:p>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41</a:t>
            </a:fld>
            <a:endParaRPr lang="sv-SE"/>
          </a:p>
        </p:txBody>
      </p:sp>
    </p:spTree>
    <p:extLst>
      <p:ext uri="{BB962C8B-B14F-4D97-AF65-F5344CB8AC3E}">
        <p14:creationId xmlns:p14="http://schemas.microsoft.com/office/powerpoint/2010/main" val="32862904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I stormingfasen börjar oenighet och ibland konflikter om intressen, värderingar och mål för verksamheten att uppstå mellan individer eller grupper. Oenigheten kan framförallt härledas till olikheter i professionell och organisatorisk bakgrund.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Kan vara krävande period. Längden beror till stor del på personlig och professionell mognad hos deltagarna.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Ledarnas viktigaste uppgift är att hantera konflikter och oenigheter. Hjälpa deltagarna att finna gemensamma intressen, värderingar och mål. Ibland är det krävande förhandlingar men det är viktigt arbete, för det kan leda till utveckling av ömsesidig förståelse och sociala band mellan deltagarna. De kan överbrygga eller begränsa olikheter i intressen, värderingar och mål framåt.</a:t>
            </a:r>
          </a:p>
          <a:p>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42</a:t>
            </a:fld>
            <a:endParaRPr lang="sv-SE"/>
          </a:p>
        </p:txBody>
      </p:sp>
    </p:spTree>
    <p:extLst>
      <p:ext uri="{BB962C8B-B14F-4D97-AF65-F5344CB8AC3E}">
        <p14:creationId xmlns:p14="http://schemas.microsoft.com/office/powerpoint/2010/main" val="147188994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fontAlgn="ctr"/>
            <a:r>
              <a:rPr lang="sv-SE" sz="1200" kern="1200" dirty="0">
                <a:solidFill>
                  <a:schemeClr val="tx1"/>
                </a:solidFill>
                <a:effectLst/>
                <a:latin typeface="+mn-lt"/>
                <a:ea typeface="+mn-ea"/>
                <a:cs typeface="+mn-cs"/>
              </a:rPr>
              <a:t>Om gruppen lyckas lösa de konflikter och svårigheter som uppstår i fas 2 kommer den vidare till normingfasen. Deltagarna börjar känna förtroende för varandra, kommer överens om gemensamma mål och utvecklar en gemensam kultur. </a:t>
            </a:r>
          </a:p>
          <a:p>
            <a:pPr lvl="0" fontAlgn="ctr"/>
            <a:endParaRPr lang="sv-SE" sz="1200" kern="1200" dirty="0">
              <a:solidFill>
                <a:schemeClr val="tx1"/>
              </a:solidFill>
              <a:effectLst/>
              <a:latin typeface="+mn-lt"/>
              <a:ea typeface="+mn-ea"/>
              <a:cs typeface="+mn-cs"/>
            </a:endParaRPr>
          </a:p>
          <a:p>
            <a:pPr lvl="0" fontAlgn="ctr"/>
            <a:r>
              <a:rPr lang="sv-SE" sz="1200" kern="1200" dirty="0">
                <a:solidFill>
                  <a:schemeClr val="tx1"/>
                </a:solidFill>
                <a:effectLst/>
                <a:latin typeface="+mn-lt"/>
                <a:ea typeface="+mn-ea"/>
                <a:cs typeface="+mn-cs"/>
              </a:rPr>
              <a:t>Deltagarna ser att olikheter kan vara en styrka, att man kan lära sig av varandra och utveckla gemensam kompetens och arbetssätt. </a:t>
            </a:r>
          </a:p>
          <a:p>
            <a:pPr lvl="0" fontAlgn="ctr"/>
            <a:endParaRPr lang="sv-SE" sz="1200" kern="1200" dirty="0">
              <a:solidFill>
                <a:schemeClr val="tx1"/>
              </a:solidFill>
              <a:effectLst/>
              <a:latin typeface="+mn-lt"/>
              <a:ea typeface="+mn-ea"/>
              <a:cs typeface="+mn-cs"/>
            </a:endParaRPr>
          </a:p>
          <a:p>
            <a:pPr lvl="0" fontAlgn="ctr"/>
            <a:r>
              <a:rPr lang="sv-SE" sz="1200" kern="1200" dirty="0">
                <a:solidFill>
                  <a:schemeClr val="tx1"/>
                </a:solidFill>
                <a:effectLst/>
                <a:latin typeface="+mn-lt"/>
                <a:ea typeface="+mn-ea"/>
                <a:cs typeface="+mn-cs"/>
              </a:rPr>
              <a:t>Ledarna: fokusera på att skapa förtroende, t ex genom att se till att det finns ett öppet informationsflöde. </a:t>
            </a:r>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43</a:t>
            </a:fld>
            <a:endParaRPr lang="sv-SE"/>
          </a:p>
        </p:txBody>
      </p:sp>
    </p:spTree>
    <p:extLst>
      <p:ext uri="{BB962C8B-B14F-4D97-AF65-F5344CB8AC3E}">
        <p14:creationId xmlns:p14="http://schemas.microsoft.com/office/powerpoint/2010/main" val="1539043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kern="1200" dirty="0">
                <a:solidFill>
                  <a:schemeClr val="tx1"/>
                </a:solidFill>
                <a:effectLst/>
                <a:latin typeface="+mn-lt"/>
                <a:ea typeface="+mn-ea"/>
                <a:cs typeface="+mn-cs"/>
              </a:rPr>
              <a:t>En framgångsrik norming-fas leder till slut till den sista fasen, performing. Gruppen har då skapat en fungerande samverkan över professionella och organisatoriska gränser. De kan fokusera på att genomföra arbetet för att nå gemensamma mål.</a:t>
            </a:r>
          </a:p>
          <a:p>
            <a:pPr lvl="0"/>
            <a:endParaRPr lang="sv-SE" sz="1200" kern="1200" dirty="0">
              <a:solidFill>
                <a:schemeClr val="tx1"/>
              </a:solidFill>
              <a:effectLst/>
              <a:latin typeface="+mn-lt"/>
              <a:ea typeface="+mn-ea"/>
              <a:cs typeface="+mn-cs"/>
            </a:endParaRPr>
          </a:p>
          <a:p>
            <a:pPr lvl="0"/>
            <a:r>
              <a:rPr lang="sv-SE" sz="1200" kern="1200" dirty="0">
                <a:solidFill>
                  <a:schemeClr val="tx1"/>
                </a:solidFill>
                <a:effectLst/>
                <a:latin typeface="+mn-lt"/>
                <a:ea typeface="+mn-ea"/>
                <a:cs typeface="+mn-cs"/>
              </a:rPr>
              <a:t>I den sista fasen behöver ledarna underlätta arbete som utförs i samverkan, samt kontakter mellan samverkande individer. Samtidigt är det viktigt att fortsätta den förtroendeskapande processen från fas 2 och 3 för att upprätthålla förtroendet mellan dem som samverkar. Kan också behöva ompröva kontakter mellan individer och hemmaorganisationerna, till exempel tid och resurser för aktiviteter i samverkan, men också mandat att fatta beslut i samverkan. Här krävs diplomatiska insatser från ledare samt goda kontakter med de samverkande organisationerna.</a:t>
            </a:r>
          </a:p>
          <a:p>
            <a:pPr fontAlgn="ctr"/>
            <a:r>
              <a:rPr lang="sv-SE" sz="1200" kern="1200" dirty="0">
                <a:solidFill>
                  <a:schemeClr val="tx1"/>
                </a:solidFill>
                <a:effectLst/>
                <a:latin typeface="+mn-lt"/>
                <a:ea typeface="+mn-ea"/>
                <a:cs typeface="+mn-cs"/>
              </a:rPr>
              <a:t> </a:t>
            </a:r>
          </a:p>
          <a:p>
            <a:pPr fontAlgn="ctr"/>
            <a:r>
              <a:rPr lang="sv-SE" sz="1200" kern="1200" dirty="0">
                <a:solidFill>
                  <a:schemeClr val="tx1"/>
                </a:solidFill>
                <a:effectLst/>
                <a:latin typeface="+mn-lt"/>
                <a:ea typeface="+mn-ea"/>
                <a:cs typeface="+mn-cs"/>
              </a:rPr>
              <a:t>Det är som sagt viktigt att ha med sig att den här processen inte är linjär. Gruppen kan behöva gå tillbaka ett eller flera steg för ett omtag om man inte lyckas lösa konflikter till exempel, eller om individer byts ut längs vägen.</a:t>
            </a:r>
          </a:p>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D3F6EB-B99A-4106-9939-F4F4925DF890}"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571629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6A05C0-A1C0-9EB0-3A04-FE3D152A158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1E92A85-D628-0E30-0F7C-E65B7517B4C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95478A6-669F-2E3C-27A9-4EAF89553B29}"/>
              </a:ext>
            </a:extLst>
          </p:cNvPr>
          <p:cNvSpPr>
            <a:spLocks noGrp="1"/>
          </p:cNvSpPr>
          <p:nvPr>
            <p:ph type="body" idx="1"/>
          </p:nvPr>
        </p:nvSpPr>
        <p:spPr/>
        <p:txBody>
          <a:bodyPr/>
          <a:lstStyle/>
          <a:p>
            <a:r>
              <a:rPr lang="sv-SE" dirty="0"/>
              <a:t>Nu ska vi fundera och prata lite tillsammans igen. Jag ska strax byta till nästa bild där vi ser figuren med processen framför oss igen. Fundera på:</a:t>
            </a:r>
          </a:p>
          <a:p>
            <a:pPr marL="342900" indent="-342900">
              <a:buFontTx/>
              <a:buChar char="-"/>
            </a:pPr>
            <a:r>
              <a:rPr lang="sv-SE" sz="2200" dirty="0">
                <a:solidFill>
                  <a:srgbClr val="000000"/>
                </a:solidFill>
              </a:rPr>
              <a:t>Var i processen befinner vi oss i vår samverkan?</a:t>
            </a:r>
          </a:p>
          <a:p>
            <a:pPr marL="342900" indent="-342900">
              <a:buFontTx/>
              <a:buChar char="-"/>
            </a:pPr>
            <a:r>
              <a:rPr lang="sv-SE" sz="2200" dirty="0">
                <a:solidFill>
                  <a:srgbClr val="000000"/>
                </a:solidFill>
              </a:rPr>
              <a:t>Känner vi igen oss i beskrivningen av processen? Finns det andra sätt att se på den?</a:t>
            </a:r>
          </a:p>
          <a:p>
            <a:pPr marL="342900" indent="-342900">
              <a:buFontTx/>
              <a:buChar char="-"/>
            </a:pPr>
            <a:endParaRPr lang="sv-SE" sz="2200" dirty="0">
              <a:solidFill>
                <a:srgbClr val="000000"/>
              </a:solidFill>
            </a:endParaRPr>
          </a:p>
          <a:p>
            <a:pPr marL="0" indent="0">
              <a:buFontTx/>
              <a:buNone/>
            </a:pPr>
            <a:r>
              <a:rPr lang="sv-SE" sz="2200" b="1" dirty="0">
                <a:solidFill>
                  <a:srgbClr val="000000"/>
                </a:solidFill>
              </a:rPr>
              <a:t>Till dig som presenterar</a:t>
            </a:r>
          </a:p>
          <a:p>
            <a:pPr marL="0" indent="0">
              <a:buFontTx/>
              <a:buNone/>
            </a:pPr>
            <a:r>
              <a:rPr lang="sv-SE" sz="2200" b="0" dirty="0">
                <a:solidFill>
                  <a:srgbClr val="000000"/>
                </a:solidFill>
              </a:rPr>
              <a:t>Den här bilden passar bäst att visa för en grupp som har kommit igång lite med samverkan och är någonstans i processen ihop med någon annan aktör. Syftet med uppgiften är att åhörarna ska bli medvetna om att verksamheten befinner sig i en pågående process och förhoppningsvis kunna vila i att den har olika faser som är vanligt att gå igenom när man skapar ett nytt gruppsammanhang och professionella relationer. Om det är krävande och man är oeniga med samverkanspartnern behöver det inte betyda att just den egna samverkan är dömd att misslyckas, det kan bara vara ett steg på vägen som man behöver hantera och komma vidare i. </a:t>
            </a:r>
          </a:p>
          <a:p>
            <a:pPr marL="0" indent="0">
              <a:buFontTx/>
              <a:buNone/>
            </a:pPr>
            <a:endParaRPr lang="sv-SE" sz="2200" b="0" dirty="0">
              <a:solidFill>
                <a:srgbClr val="000000"/>
              </a:solidFill>
            </a:endParaRPr>
          </a:p>
          <a:p>
            <a:pPr marL="0" indent="0">
              <a:buFontTx/>
              <a:buNone/>
            </a:pPr>
            <a:r>
              <a:rPr lang="sv-SE" sz="2200" b="0" i="1" dirty="0">
                <a:solidFill>
                  <a:srgbClr val="000000"/>
                </a:solidFill>
              </a:rPr>
              <a:t>Förslag på upplägg:</a:t>
            </a:r>
          </a:p>
          <a:p>
            <a:pPr marL="171450" indent="-171450">
              <a:buFont typeface="Arial" panose="020B0604020202020204" pitchFamily="34" charset="0"/>
              <a:buChar char="•"/>
            </a:pPr>
            <a:r>
              <a:rPr lang="sv-SE" dirty="0"/>
              <a:t>Gruppen kan börja med att prata två och två för att få igång tankarna</a:t>
            </a:r>
          </a:p>
          <a:p>
            <a:pPr marL="171450" indent="-171450">
              <a:buFont typeface="Arial" panose="020B0604020202020204" pitchFamily="34" charset="0"/>
              <a:buChar char="•"/>
            </a:pPr>
            <a:r>
              <a:rPr lang="sv-SE" dirty="0"/>
              <a:t>Därefter samtal i storgrupp</a:t>
            </a:r>
          </a:p>
          <a:p>
            <a:pPr marL="171450" indent="-171450">
              <a:buFont typeface="Arial" panose="020B0604020202020204" pitchFamily="34" charset="0"/>
              <a:buChar char="•"/>
            </a:pPr>
            <a:r>
              <a:rPr lang="sv-SE" dirty="0"/>
              <a:t>Som chef kan du försöka fånga upp saker som framkommer som personer lyfter som utmanande eller svårt i er samverkan eller i själva processen, för att titta närmare på det framöver.</a:t>
            </a:r>
          </a:p>
        </p:txBody>
      </p:sp>
      <p:sp>
        <p:nvSpPr>
          <p:cNvPr id="4" name="Platshållare för bildnummer 3">
            <a:extLst>
              <a:ext uri="{FF2B5EF4-FFF2-40B4-BE49-F238E27FC236}">
                <a16:creationId xmlns:a16="http://schemas.microsoft.com/office/drawing/2014/main" id="{580AFD54-9744-7DE2-1952-81B93F12BBCB}"/>
              </a:ext>
            </a:extLst>
          </p:cNvPr>
          <p:cNvSpPr>
            <a:spLocks noGrp="1"/>
          </p:cNvSpPr>
          <p:nvPr>
            <p:ph type="sldNum" sz="quarter" idx="5"/>
          </p:nvPr>
        </p:nvSpPr>
        <p:spPr/>
        <p:txBody>
          <a:bodyPr/>
          <a:lstStyle/>
          <a:p>
            <a:fld id="{E977193C-6CE1-4061-B2B0-5F30974E1ACF}" type="slidenum">
              <a:rPr lang="sv-SE" smtClean="0"/>
              <a:t>45</a:t>
            </a:fld>
            <a:endParaRPr lang="sv-SE"/>
          </a:p>
        </p:txBody>
      </p:sp>
    </p:spTree>
    <p:extLst>
      <p:ext uri="{BB962C8B-B14F-4D97-AF65-F5344CB8AC3E}">
        <p14:creationId xmlns:p14="http://schemas.microsoft.com/office/powerpoint/2010/main" val="32107156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ser vi processen i sin helhet, där ledarnas viktigaste uppgift i varje fas står ovanför boxarna. De streckade linjerna under boxarna visar att processen inte är linjär utan man kan behöva gå tillbaka till tidigare faser längs vägen.</a:t>
            </a:r>
          </a:p>
        </p:txBody>
      </p:sp>
      <p:sp>
        <p:nvSpPr>
          <p:cNvPr id="4" name="Platshållare för bildnummer 3"/>
          <p:cNvSpPr>
            <a:spLocks noGrp="1"/>
          </p:cNvSpPr>
          <p:nvPr>
            <p:ph type="sldNum" sz="quarter" idx="5"/>
          </p:nvPr>
        </p:nvSpPr>
        <p:spPr/>
        <p:txBody>
          <a:bodyPr/>
          <a:lstStyle/>
          <a:p>
            <a:fld id="{55D3F6EB-B99A-4106-9939-F4F4925DF890}" type="slidenum">
              <a:rPr lang="sv-SE" smtClean="0"/>
              <a:t>46</a:t>
            </a:fld>
            <a:endParaRPr lang="sv-SE"/>
          </a:p>
        </p:txBody>
      </p:sp>
    </p:spTree>
    <p:extLst>
      <p:ext uri="{BB962C8B-B14F-4D97-AF65-F5344CB8AC3E}">
        <p14:creationId xmlns:p14="http://schemas.microsoft.com/office/powerpoint/2010/main" val="2313596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Samverkan behöver organiseras på något sätt, dvs. det måste finnas en struktur för vilken organisatorisk nivå som fattar olika typer av beslut och ansvarar för att ta fram rutiner och arbetssätt mm. Organisationen kan se olika ut beroende på om samverkan är intern eller extern, hur många aktörer som är involverade mm. Vid intern samverkan finns det kanske redan vissa strukturer och styrning för arbetet medan sånt ofta behöver skapas om det handlar om extern samverkan. </a:t>
            </a:r>
          </a:p>
          <a:p>
            <a:endParaRPr lang="sv-SE" dirty="0"/>
          </a:p>
          <a:p>
            <a:r>
              <a:rPr lang="sv-SE" dirty="0"/>
              <a:t>Gör inte organisationen onödigt omfattande, försök identifiera vad som verkligen behövs i ert fall. </a:t>
            </a:r>
          </a:p>
          <a:p>
            <a:endParaRPr lang="sv-SE" dirty="0"/>
          </a:p>
          <a:p>
            <a:r>
              <a:rPr lang="sv-SE" dirty="0"/>
              <a:t>Vanlig grundstruktur är att ha en styrgrupp för ledningsfrågor, en arbetsgrupp som planerar aktiviteter och arbetssätt och sedan den lägsta organisatoriska nivån som är det operativa arbetet med klienter/patienter/brukare i vardagen. </a:t>
            </a:r>
          </a:p>
        </p:txBody>
      </p:sp>
      <p:sp>
        <p:nvSpPr>
          <p:cNvPr id="4" name="Platshållare för bildnummer 3"/>
          <p:cNvSpPr>
            <a:spLocks noGrp="1"/>
          </p:cNvSpPr>
          <p:nvPr>
            <p:ph type="sldNum" sz="quarter" idx="5"/>
          </p:nvPr>
        </p:nvSpPr>
        <p:spPr/>
        <p:txBody>
          <a:bodyPr/>
          <a:lstStyle/>
          <a:p>
            <a:fld id="{55D3F6EB-B99A-4106-9939-F4F4925DF890}" type="slidenum">
              <a:rPr lang="sv-SE" smtClean="0"/>
              <a:t>47</a:t>
            </a:fld>
            <a:endParaRPr lang="sv-SE"/>
          </a:p>
        </p:txBody>
      </p:sp>
    </p:spTree>
    <p:extLst>
      <p:ext uri="{BB962C8B-B14F-4D97-AF65-F5344CB8AC3E}">
        <p14:creationId xmlns:p14="http://schemas.microsoft.com/office/powerpoint/2010/main" val="33260904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Samverkan behöver följas upp regelbundet, exempelvis en gång per år, för att säkerställa att den uppfyller sin funktion. Men ibland kan uppföljning kännas ”stort och svårt” – gör det inte svårare än det behöver vara. En uppföljning kan göras någorlunda enkelt genom att bestämma vilka frågor som är relevanta att gå igenom tillsammans, och därefter diskutera dem i samverkansgruppen. Mot slutet av mötet bestämmer ni vad som eventuellt behöver åtgärdas, revideras eller ändras, hur det ska göras och vem som ansvarar för det. </a:t>
            </a:r>
          </a:p>
          <a:p>
            <a:endParaRPr lang="sv-SE" dirty="0"/>
          </a:p>
          <a:p>
            <a:r>
              <a:rPr lang="sv-SE" dirty="0"/>
              <a:t>Nu har vi gått igenom alla steg i samverkansprocessen och ska blicka framåt, nämligen på vad som blir </a:t>
            </a:r>
            <a:r>
              <a:rPr lang="sv-SE" i="1" dirty="0"/>
              <a:t>vårt</a:t>
            </a:r>
            <a:r>
              <a:rPr lang="sv-SE" dirty="0"/>
              <a:t> nästa steg i arbetet!</a:t>
            </a:r>
          </a:p>
          <a:p>
            <a:endParaRPr lang="sv-SE" dirty="0"/>
          </a:p>
          <a:p>
            <a:r>
              <a:rPr lang="sv-SE" b="1" dirty="0"/>
              <a:t>Till dig som presenterar</a:t>
            </a:r>
          </a:p>
          <a:p>
            <a:r>
              <a:rPr lang="sv-SE" b="0" dirty="0"/>
              <a:t>Eventuellt vill du ta en kort paus här och förbereda det sista avsnittet lite. Se instruktioner i talarmanus till nästa diskussionsfråga. </a:t>
            </a:r>
          </a:p>
        </p:txBody>
      </p:sp>
      <p:sp>
        <p:nvSpPr>
          <p:cNvPr id="4" name="Platshållare för bildnummer 3"/>
          <p:cNvSpPr>
            <a:spLocks noGrp="1"/>
          </p:cNvSpPr>
          <p:nvPr>
            <p:ph type="sldNum" sz="quarter" idx="5"/>
          </p:nvPr>
        </p:nvSpPr>
        <p:spPr/>
        <p:txBody>
          <a:bodyPr/>
          <a:lstStyle/>
          <a:p>
            <a:fld id="{55D3F6EB-B99A-4106-9939-F4F4925DF890}" type="slidenum">
              <a:rPr lang="sv-SE" smtClean="0"/>
              <a:t>48</a:t>
            </a:fld>
            <a:endParaRPr lang="sv-SE"/>
          </a:p>
        </p:txBody>
      </p:sp>
    </p:spTree>
    <p:extLst>
      <p:ext uri="{BB962C8B-B14F-4D97-AF65-F5344CB8AC3E}">
        <p14:creationId xmlns:p14="http://schemas.microsoft.com/office/powerpoint/2010/main" val="38999094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Nu står vi inför att konkret initiera processen med dem vi vill samverka med, och då behöver det som står här göras. </a:t>
            </a:r>
          </a:p>
          <a:p>
            <a:endParaRPr lang="sv-SE" dirty="0"/>
          </a:p>
          <a:p>
            <a:r>
              <a:rPr lang="sv-SE" dirty="0"/>
              <a:t>Och ett medskick är att vi ska börja i liten skala och testa oss fram, och sätta igång och sedan utveckla arbetet längs vägen, istället för att fastna i varje liten detalj i planeringen.  </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flesta myndigheter som arbetar med personer som utsätts för eller utsätter närstående för våld har ansvar i lagstiftning och föreskrifter för att samverka med andra. </a:t>
            </a:r>
          </a:p>
          <a:p>
            <a:endParaRPr lang="sv-SE"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50</a:t>
            </a:fld>
            <a:endParaRPr lang="sv-SE"/>
          </a:p>
        </p:txBody>
      </p:sp>
    </p:spTree>
    <p:extLst>
      <p:ext uri="{BB962C8B-B14F-4D97-AF65-F5344CB8AC3E}">
        <p14:creationId xmlns:p14="http://schemas.microsoft.com/office/powerpoint/2010/main" val="29568885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566624-804E-C688-CDEB-778AD66AFC9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06117DC7-6910-2450-E4DD-3F17EEDB0383}"/>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E291899-C276-5A9A-4843-F0D36A01E0C1}"/>
              </a:ext>
            </a:extLst>
          </p:cNvPr>
          <p:cNvSpPr>
            <a:spLocks noGrp="1"/>
          </p:cNvSpPr>
          <p:nvPr>
            <p:ph type="body" idx="1"/>
          </p:nvPr>
        </p:nvSpPr>
        <p:spPr/>
        <p:txBody>
          <a:bodyPr/>
          <a:lstStyle/>
          <a:p>
            <a:r>
              <a:rPr lang="sv-SE" dirty="0"/>
              <a:t>Då var det dags för sista gruppdiskussionen i det här materialet. Vi ska prata om hur vi går vidare i vårt samverkansarbete. </a:t>
            </a:r>
          </a:p>
          <a:p>
            <a:endParaRPr lang="sv-SE" dirty="0"/>
          </a:p>
          <a:p>
            <a:r>
              <a:rPr lang="sv-SE" b="1" dirty="0"/>
              <a:t>Till dig som presenterar</a:t>
            </a:r>
          </a:p>
          <a:p>
            <a:r>
              <a:rPr lang="sv-SE" b="0" dirty="0"/>
              <a:t>Nu finns möjlighet att knyta ihop säcken lite grann. Försök sammanfatta delar av det som framkommit tidigare under genomgången t ex:</a:t>
            </a:r>
          </a:p>
          <a:p>
            <a:pPr marL="171450" indent="-171450">
              <a:buFontTx/>
              <a:buChar char="-"/>
            </a:pPr>
            <a:r>
              <a:rPr lang="sv-SE" b="0" dirty="0"/>
              <a:t>Vilka ni behöver samverka med kring våldsutövare och varför</a:t>
            </a:r>
          </a:p>
          <a:p>
            <a:pPr marL="171450" indent="-171450">
              <a:buFontTx/>
              <a:buChar char="-"/>
            </a:pPr>
            <a:r>
              <a:rPr lang="sv-SE" b="0" dirty="0"/>
              <a:t>I vilka situationer ni behöver samverka kring våldsutövare</a:t>
            </a:r>
          </a:p>
          <a:p>
            <a:pPr marL="171450" indent="-171450">
              <a:buFontTx/>
              <a:buChar char="-"/>
            </a:pPr>
            <a:r>
              <a:rPr lang="sv-SE" b="0" dirty="0"/>
              <a:t>Vad som har framkommit att gruppen tycker är svårt respektive framgångsfaktorer för en lyckad samverkan. Det som är svårt behöver ni försöka utveckla och lösa, och hålla i och stärka det som är framgångsfaktorer. </a:t>
            </a:r>
          </a:p>
          <a:p>
            <a:pPr marL="171450" indent="-171450">
              <a:buFontTx/>
              <a:buChar char="-"/>
            </a:pPr>
            <a:r>
              <a:rPr lang="sv-SE" b="0" dirty="0"/>
              <a:t>Har det framkommit någon särskild svårighet kopplat till relationen till era eventuella samverkanspartners (om ni har en påbörjad samverkan)? I så fall kan det vara något du som chef behöver ta upp med chefen hos er samverkanspart. </a:t>
            </a:r>
          </a:p>
          <a:p>
            <a:pPr marL="171450" indent="-171450">
              <a:buFontTx/>
              <a:buChar char="-"/>
            </a:pPr>
            <a:endParaRPr lang="sv-SE" b="0" dirty="0"/>
          </a:p>
          <a:p>
            <a:pPr marL="0" indent="0">
              <a:buFontTx/>
              <a:buNone/>
            </a:pPr>
            <a:r>
              <a:rPr lang="sv-SE" b="0" dirty="0"/>
              <a:t>Svaren på ovanstående frågor, och andra som du själv kanske kommer på, utgör grund för vad ert nästa steg är. </a:t>
            </a:r>
          </a:p>
          <a:p>
            <a:pPr marL="0" indent="0">
              <a:buFontTx/>
              <a:buNone/>
            </a:pPr>
            <a:endParaRPr lang="sv-SE" b="0" dirty="0"/>
          </a:p>
          <a:p>
            <a:pPr marL="0" indent="0">
              <a:buFontTx/>
              <a:buNone/>
            </a:pPr>
            <a:endParaRPr lang="sv-SE" b="0" dirty="0"/>
          </a:p>
          <a:p>
            <a:pPr marL="171450" indent="-171450">
              <a:buFontTx/>
              <a:buChar char="-"/>
            </a:pPr>
            <a:endParaRPr lang="sv-SE" b="0" dirty="0"/>
          </a:p>
        </p:txBody>
      </p:sp>
      <p:sp>
        <p:nvSpPr>
          <p:cNvPr id="4" name="Platshållare för bildnummer 3">
            <a:extLst>
              <a:ext uri="{FF2B5EF4-FFF2-40B4-BE49-F238E27FC236}">
                <a16:creationId xmlns:a16="http://schemas.microsoft.com/office/drawing/2014/main" id="{E581C739-D644-42DB-0019-4F2A2457BF4E}"/>
              </a:ext>
            </a:extLst>
          </p:cNvPr>
          <p:cNvSpPr>
            <a:spLocks noGrp="1"/>
          </p:cNvSpPr>
          <p:nvPr>
            <p:ph type="sldNum" sz="quarter" idx="5"/>
          </p:nvPr>
        </p:nvSpPr>
        <p:spPr/>
        <p:txBody>
          <a:bodyPr/>
          <a:lstStyle/>
          <a:p>
            <a:fld id="{E977193C-6CE1-4061-B2B0-5F30974E1ACF}" type="slidenum">
              <a:rPr lang="sv-SE" smtClean="0"/>
              <a:t>51</a:t>
            </a:fld>
            <a:endParaRPr lang="sv-SE"/>
          </a:p>
        </p:txBody>
      </p:sp>
    </p:spTree>
    <p:extLst>
      <p:ext uri="{BB962C8B-B14F-4D97-AF65-F5344CB8AC3E}">
        <p14:creationId xmlns:p14="http://schemas.microsoft.com/office/powerpoint/2010/main" val="562989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Till att börja med ska vi prata om själva begreppet samverkan, vad vi menar med det. </a:t>
            </a:r>
          </a:p>
        </p:txBody>
      </p:sp>
      <p:sp>
        <p:nvSpPr>
          <p:cNvPr id="4" name="Platshållare för bildnummer 3"/>
          <p:cNvSpPr>
            <a:spLocks noGrp="1"/>
          </p:cNvSpPr>
          <p:nvPr>
            <p:ph type="sldNum" sz="quarter" idx="5"/>
          </p:nvPr>
        </p:nvSpPr>
        <p:spPr/>
        <p:txBody>
          <a:bodyPr/>
          <a:lstStyle/>
          <a:p>
            <a:fld id="{55D3F6EB-B99A-4106-9939-F4F4925DF890}" type="slidenum">
              <a:rPr lang="sv-SE" smtClean="0"/>
              <a:t>5</a:t>
            </a:fld>
            <a:endParaRPr lang="sv-SE"/>
          </a:p>
        </p:txBody>
      </p:sp>
    </p:spTree>
    <p:extLst>
      <p:ext uri="{BB962C8B-B14F-4D97-AF65-F5344CB8AC3E}">
        <p14:creationId xmlns:p14="http://schemas.microsoft.com/office/powerpoint/2010/main" val="1225454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Begreppet ”samverkan” har ingen fastställd och allmänt vedertagen definition eller förklaring, utan kan ges olika betydelse i olika sammanhang. Flera närbesläktade begrepp används och kan ha likartad betydelse, till exempel samverkan, samarbete och samordning. </a:t>
            </a:r>
          </a:p>
          <a:p>
            <a:endParaRPr lang="sv-SE" dirty="0"/>
          </a:p>
          <a:p>
            <a:r>
              <a:rPr lang="sv-SE" dirty="0"/>
              <a:t>Nu följer några exempel på begreppsförklaringar. </a:t>
            </a:r>
          </a:p>
        </p:txBody>
      </p:sp>
      <p:sp>
        <p:nvSpPr>
          <p:cNvPr id="4" name="Platshållare för bildnummer 3"/>
          <p:cNvSpPr>
            <a:spLocks noGrp="1"/>
          </p:cNvSpPr>
          <p:nvPr>
            <p:ph type="sldNum" sz="quarter" idx="5"/>
          </p:nvPr>
        </p:nvSpPr>
        <p:spPr/>
        <p:txBody>
          <a:bodyPr/>
          <a:lstStyle/>
          <a:p>
            <a:fld id="{55D3F6EB-B99A-4106-9939-F4F4925DF890}" type="slidenum">
              <a:rPr lang="sv-SE" smtClean="0"/>
              <a:t>6</a:t>
            </a:fld>
            <a:endParaRPr lang="sv-SE"/>
          </a:p>
        </p:txBody>
      </p:sp>
    </p:spTree>
    <p:extLst>
      <p:ext uri="{BB962C8B-B14F-4D97-AF65-F5344CB8AC3E}">
        <p14:creationId xmlns:p14="http://schemas.microsoft.com/office/powerpoint/2010/main" val="3196048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Berth Danermark, som är professor emeritus vid Örebro universitet och har forskat mycket om samverkan, beskriver samverkan som </a:t>
            </a:r>
            <a:r>
              <a:rPr lang="sv-SE" sz="1200" i="1" dirty="0"/>
              <a:t>medvetna målinriktade handlingar som utförs tillsammans med andra i en klart avgränsad grupp avseende ett definierat problem och syfte. </a:t>
            </a:r>
          </a:p>
          <a:p>
            <a:endParaRPr lang="sv-SE" sz="1200" i="1" dirty="0"/>
          </a:p>
          <a:p>
            <a:r>
              <a:rPr lang="sv-SE" sz="1200" i="0" dirty="0"/>
              <a:t>Begreppet definieras också i Socialstyrelsens termbank, som </a:t>
            </a:r>
            <a:r>
              <a:rPr lang="sv-SE" sz="1200" i="1" dirty="0"/>
              <a:t>övergripande gemensamt handlande på organisatoriskt plan för ett visst syfte</a:t>
            </a:r>
            <a:r>
              <a:rPr lang="sv-SE" sz="1200" dirty="0"/>
              <a:t> och att den kan </a:t>
            </a:r>
            <a:r>
              <a:rPr lang="sv-SE" sz="1200" i="1" dirty="0"/>
              <a:t>ske inom och mellan t.ex. enheter, myndigheter och samhällsaktörer och t.ex. gälla aktivt utbyte av information eller att planera gemensamma aktiviteter</a:t>
            </a:r>
            <a:r>
              <a:rPr lang="sv-SE" sz="1200" dirty="0"/>
              <a:t>.</a:t>
            </a:r>
            <a:r>
              <a:rPr lang="sv-SE" dirty="0"/>
              <a:t> Där är fokus på ett strukturellt plan mellan verksamheter snarare än individnivå. </a:t>
            </a:r>
            <a:endParaRPr lang="sv-SE" i="0" dirty="0"/>
          </a:p>
        </p:txBody>
      </p:sp>
      <p:sp>
        <p:nvSpPr>
          <p:cNvPr id="4" name="Platshållare för bildnummer 3"/>
          <p:cNvSpPr>
            <a:spLocks noGrp="1"/>
          </p:cNvSpPr>
          <p:nvPr>
            <p:ph type="sldNum" sz="quarter" idx="5"/>
          </p:nvPr>
        </p:nvSpPr>
        <p:spPr/>
        <p:txBody>
          <a:bodyPr/>
          <a:lstStyle/>
          <a:p>
            <a:fld id="{55D3F6EB-B99A-4106-9939-F4F4925DF890}" type="slidenum">
              <a:rPr lang="sv-SE" smtClean="0"/>
              <a:t>7</a:t>
            </a:fld>
            <a:endParaRPr lang="sv-SE"/>
          </a:p>
        </p:txBody>
      </p:sp>
    </p:spTree>
    <p:extLst>
      <p:ext uri="{BB962C8B-B14F-4D97-AF65-F5344CB8AC3E}">
        <p14:creationId xmlns:p14="http://schemas.microsoft.com/office/powerpoint/2010/main" val="573184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C565A-9C6D-43BD-6397-7563474A79D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CCA68C48-1F07-6213-07E9-640BE31377C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7D0F9D17-7020-235C-E717-2BF3D0657F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Här är ytterligare ett sätt att illustrera begreppen; som företeelser på samma linje som sträcker sig från en mer ytlig och tillfällig form (konsultation) till att samverkansparterna är helt integrerade med varandra.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Som vi ser är samverkansbegreppet relativt brett, men gemensamt för ovan nämnda förklaringar är att olika aktörer arbetar tillsammans med en viss fråga och i ett visst syfte. </a:t>
            </a:r>
          </a:p>
          <a:p>
            <a:endParaRPr lang="sv-SE" dirty="0"/>
          </a:p>
        </p:txBody>
      </p:sp>
      <p:sp>
        <p:nvSpPr>
          <p:cNvPr id="4" name="Platshållare för bildnummer 3">
            <a:extLst>
              <a:ext uri="{FF2B5EF4-FFF2-40B4-BE49-F238E27FC236}">
                <a16:creationId xmlns:a16="http://schemas.microsoft.com/office/drawing/2014/main" id="{F3A80988-A938-6E6C-32C8-DE5D41A90B97}"/>
              </a:ext>
            </a:extLst>
          </p:cNvPr>
          <p:cNvSpPr>
            <a:spLocks noGrp="1"/>
          </p:cNvSpPr>
          <p:nvPr>
            <p:ph type="sldNum" sz="quarter" idx="5"/>
          </p:nvPr>
        </p:nvSpPr>
        <p:spPr/>
        <p:txBody>
          <a:bodyPr/>
          <a:lstStyle/>
          <a:p>
            <a:fld id="{55D3F6EB-B99A-4106-9939-F4F4925DF890}" type="slidenum">
              <a:rPr lang="sv-SE" smtClean="0"/>
              <a:t>8</a:t>
            </a:fld>
            <a:endParaRPr lang="sv-SE"/>
          </a:p>
        </p:txBody>
      </p:sp>
    </p:spTree>
    <p:extLst>
      <p:ext uri="{BB962C8B-B14F-4D97-AF65-F5344CB8AC3E}">
        <p14:creationId xmlns:p14="http://schemas.microsoft.com/office/powerpoint/2010/main" val="3484008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Samverkan kan ske både på en organisatorisk nivå mellan aktörer, t ex när en kommun upprättar samverkansavtal med Polisen eller regionen. Det kan också vara på verksamhetsnivå, där fokus kan vara på själva problematiken men utan att enskilda individer är i fokus. Och så finns det individnivå, där det till exempel kan handla om att socialtjänsten och Polisen samråder kring riskbedömning. </a:t>
            </a:r>
          </a:p>
          <a:p>
            <a:endParaRPr lang="sv-SE" dirty="0"/>
          </a:p>
          <a:p>
            <a:r>
              <a:rPr lang="sv-SE" dirty="0"/>
              <a:t>Socialtjänstverksamheter som arbetar med våld i nära relationer ingår eller kan ofta ingå i alla tre nivåerna av samverkan. </a:t>
            </a:r>
          </a:p>
          <a:p>
            <a:endParaRPr lang="sv-SE" dirty="0"/>
          </a:p>
          <a:p>
            <a:r>
              <a:rPr lang="sv-SE" dirty="0"/>
              <a:t>Det här stödmaterialet kan användas på både verksamhets- och individnivå. </a:t>
            </a:r>
          </a:p>
        </p:txBody>
      </p:sp>
      <p:sp>
        <p:nvSpPr>
          <p:cNvPr id="4" name="Platshållare för bildnummer 3"/>
          <p:cNvSpPr>
            <a:spLocks noGrp="1"/>
          </p:cNvSpPr>
          <p:nvPr>
            <p:ph type="sldNum" sz="quarter" idx="5"/>
          </p:nvPr>
        </p:nvSpPr>
        <p:spPr/>
        <p:txBody>
          <a:bodyPr/>
          <a:lstStyle/>
          <a:p>
            <a:fld id="{55D3F6EB-B99A-4106-9939-F4F4925DF890}" type="slidenum">
              <a:rPr lang="sv-SE" smtClean="0"/>
              <a:t>9</a:t>
            </a:fld>
            <a:endParaRPr lang="sv-SE"/>
          </a:p>
        </p:txBody>
      </p:sp>
    </p:spTree>
    <p:extLst>
      <p:ext uri="{BB962C8B-B14F-4D97-AF65-F5344CB8AC3E}">
        <p14:creationId xmlns:p14="http://schemas.microsoft.com/office/powerpoint/2010/main" val="1625474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241741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44155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8258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53657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2800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040278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439153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320749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86352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62870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5785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r>
              <a:rPr lang="sv-SE"/>
              <a:t>Källa: </a:t>
            </a:r>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11154149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Källa: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426535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Källa: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540641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3987594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24377606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40581610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637200" y="1692000"/>
            <a:ext cx="9180000" cy="2520000"/>
          </a:xfrm>
        </p:spPr>
        <p:txBody>
          <a:bodyPr rIns="0" anchor="b"/>
          <a:lstStyle>
            <a:lvl1pPr algn="l">
              <a:lnSpc>
                <a:spcPct val="100000"/>
              </a:lnSpc>
              <a:defRPr sz="48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637199" y="4320000"/>
            <a:ext cx="9180000" cy="1404000"/>
          </a:xfrm>
        </p:spPr>
        <p:txBody>
          <a:bodyPr lIns="0" tIns="72000" rIns="0"/>
          <a:lstStyle>
            <a:lvl1pPr marL="0" indent="0" algn="l">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490" y="620713"/>
            <a:ext cx="2438400" cy="524075"/>
          </a:xfrm>
          <a:prstGeom prst="rect">
            <a:avLst/>
          </a:prstGeom>
        </p:spPr>
      </p:pic>
      <p:sp>
        <p:nvSpPr>
          <p:cNvPr id="5" name="Platshållare för text 4">
            <a:extLst>
              <a:ext uri="{FF2B5EF4-FFF2-40B4-BE49-F238E27FC236}">
                <a16:creationId xmlns:a16="http://schemas.microsoft.com/office/drawing/2014/main" id="{7CEF9954-370C-4CBC-ACFA-B1E148113F14}"/>
              </a:ext>
            </a:extLst>
          </p:cNvPr>
          <p:cNvSpPr>
            <a:spLocks noGrp="1"/>
          </p:cNvSpPr>
          <p:nvPr>
            <p:ph type="body" sz="quarter" idx="10" hasCustomPrompt="1"/>
          </p:nvPr>
        </p:nvSpPr>
        <p:spPr>
          <a:xfrm>
            <a:off x="637199" y="5892800"/>
            <a:ext cx="5220000" cy="360000"/>
          </a:xfrm>
        </p:spPr>
        <p:txBody>
          <a:bodyPr lIns="0" rIns="0" bIns="0" anchor="b" anchorCtr="0"/>
          <a:lstStyle>
            <a:lvl1pPr marL="0" indent="0">
              <a:buNone/>
              <a:defRPr sz="1600">
                <a:solidFill>
                  <a:schemeClr val="bg1"/>
                </a:solidFill>
              </a:defRPr>
            </a:lvl1pPr>
          </a:lstStyle>
          <a:p>
            <a:pPr lvl="0"/>
            <a:r>
              <a:rPr lang="sv-SE" dirty="0"/>
              <a:t>Skapare, datum eller annan information</a:t>
            </a:r>
          </a:p>
        </p:txBody>
      </p:sp>
    </p:spTree>
    <p:extLst>
      <p:ext uri="{BB962C8B-B14F-4D97-AF65-F5344CB8AC3E}">
        <p14:creationId xmlns:p14="http://schemas.microsoft.com/office/powerpoint/2010/main" val="8047754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gens agenda">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9DC7BC62-FFDF-BE17-9318-7D2172EFBB80}"/>
              </a:ext>
              <a:ext uri="{C183D7F6-B498-43B3-948B-1728B52AA6E4}">
                <adec:decorative xmlns:adec="http://schemas.microsoft.com/office/drawing/2017/decorative" val="1"/>
              </a:ext>
            </a:extLst>
          </p:cNvPr>
          <p:cNvSpPr/>
          <p:nvPr userDrawn="1"/>
        </p:nvSpPr>
        <p:spPr>
          <a:xfrm>
            <a:off x="0" y="-3175"/>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pc="-40" baseline="0" dirty="0">
              <a:solidFill>
                <a:schemeClr val="bg1"/>
              </a:solidFill>
            </a:endParaRPr>
          </a:p>
        </p:txBody>
      </p:sp>
      <p:sp>
        <p:nvSpPr>
          <p:cNvPr id="2" name="Rubrik 1">
            <a:extLst>
              <a:ext uri="{FF2B5EF4-FFF2-40B4-BE49-F238E27FC236}">
                <a16:creationId xmlns:a16="http://schemas.microsoft.com/office/drawing/2014/main" id="{BF7854F6-D131-B1BF-DCAE-DABC973D846A}"/>
              </a:ext>
            </a:extLst>
          </p:cNvPr>
          <p:cNvSpPr>
            <a:spLocks noGrp="1"/>
          </p:cNvSpPr>
          <p:nvPr>
            <p:ph type="title"/>
          </p:nvPr>
        </p:nvSpPr>
        <p:spPr>
          <a:xfrm>
            <a:off x="636890" y="540000"/>
            <a:ext cx="5459111" cy="2889000"/>
          </a:xfrm>
        </p:spPr>
        <p:txBody>
          <a:bodyPr/>
          <a:lstStyle>
            <a:lvl1pPr>
              <a:defRPr>
                <a:solidFill>
                  <a:schemeClr val="bg1"/>
                </a:solidFill>
              </a:defRPr>
            </a:lvl1pPr>
          </a:lstStyle>
          <a:p>
            <a:r>
              <a:rPr lang="sv-SE"/>
              <a:t>Klicka här för att ändra mall för rubrikformat</a:t>
            </a:r>
            <a:endParaRPr lang="sv-SE" dirty="0"/>
          </a:p>
        </p:txBody>
      </p:sp>
      <p:sp>
        <p:nvSpPr>
          <p:cNvPr id="5" name="Platshållare för sidfot 4">
            <a:extLst>
              <a:ext uri="{FF2B5EF4-FFF2-40B4-BE49-F238E27FC236}">
                <a16:creationId xmlns:a16="http://schemas.microsoft.com/office/drawing/2014/main" id="{8F2614B1-4CE7-EEB1-7E09-6933EC11CA9B}"/>
              </a:ext>
            </a:extLst>
          </p:cNvPr>
          <p:cNvSpPr>
            <a:spLocks noGrp="1"/>
          </p:cNvSpPr>
          <p:nvPr>
            <p:ph type="ftr" sz="quarter" idx="11"/>
          </p:nvPr>
        </p:nvSpPr>
        <p:spPr/>
        <p:txBody>
          <a:bodyPr/>
          <a:lstStyle>
            <a:lvl1pPr>
              <a:defRPr>
                <a:solidFill>
                  <a:schemeClr val="bg1"/>
                </a:solidFill>
              </a:defRPr>
            </a:lvl1pPr>
          </a:lstStyle>
          <a:p>
            <a:r>
              <a:rPr lang="sv-SE"/>
              <a:t>Källa: </a:t>
            </a:r>
            <a:endParaRPr lang="sv-SE" dirty="0"/>
          </a:p>
        </p:txBody>
      </p:sp>
      <p:sp>
        <p:nvSpPr>
          <p:cNvPr id="6" name="Platshållare för bildnummer 5">
            <a:extLst>
              <a:ext uri="{FF2B5EF4-FFF2-40B4-BE49-F238E27FC236}">
                <a16:creationId xmlns:a16="http://schemas.microsoft.com/office/drawing/2014/main" id="{765989B9-E41B-BD51-904F-F6A6880C9EC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sp>
        <p:nvSpPr>
          <p:cNvPr id="9" name="Platshållare för text 8">
            <a:extLst>
              <a:ext uri="{FF2B5EF4-FFF2-40B4-BE49-F238E27FC236}">
                <a16:creationId xmlns:a16="http://schemas.microsoft.com/office/drawing/2014/main" id="{247BC5CC-511A-C5C0-4273-7A1AF2941340}"/>
              </a:ext>
            </a:extLst>
          </p:cNvPr>
          <p:cNvSpPr>
            <a:spLocks noGrp="1"/>
          </p:cNvSpPr>
          <p:nvPr>
            <p:ph type="body" sz="quarter" idx="13"/>
          </p:nvPr>
        </p:nvSpPr>
        <p:spPr>
          <a:xfrm>
            <a:off x="6383338" y="540000"/>
            <a:ext cx="5184775" cy="5678238"/>
          </a:xfrm>
        </p:spPr>
        <p:txBody>
          <a:bodyPr/>
          <a:lstStyle>
            <a:lvl1pPr marL="457200" indent="-457200">
              <a:buFont typeface="+mj-lt"/>
              <a:buAutoNum type="arabicPeriod"/>
              <a:defRPr>
                <a:solidFill>
                  <a:schemeClr val="bg1"/>
                </a:solidFill>
              </a:defRPr>
            </a:lvl1pPr>
            <a:lvl2pPr marL="685800" indent="-228600">
              <a:buFont typeface="Arial" panose="020B0604020202020204" pitchFamily="34" charset="0"/>
              <a:buChar char="•"/>
              <a:defRPr sz="2000">
                <a:solidFill>
                  <a:schemeClr val="bg1"/>
                </a:solidFill>
              </a:defRPr>
            </a:lvl2pPr>
            <a:lvl3pPr marL="1143000" indent="-228600">
              <a:buFont typeface="Arial" panose="020B0604020202020204" pitchFamily="34" charset="0"/>
              <a:buChar char="•"/>
              <a:defRPr sz="1800">
                <a:solidFill>
                  <a:schemeClr val="bg1"/>
                </a:solidFill>
              </a:defRPr>
            </a:lvl3pPr>
            <a:lvl4pPr marL="1600200" indent="-228600">
              <a:buFont typeface="Arial" panose="020B0604020202020204" pitchFamily="34" charset="0"/>
              <a:buChar char="•"/>
              <a:defRPr>
                <a:solidFill>
                  <a:schemeClr val="bg1"/>
                </a:solidFill>
              </a:defRPr>
            </a:lvl4pPr>
            <a:lvl5pPr marL="2057400" indent="-228600">
              <a:buFont typeface="Arial" panose="020B0604020202020204" pitchFamily="34" charset="0"/>
              <a:buChar char="•"/>
              <a:defRPr>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pic>
        <p:nvPicPr>
          <p:cNvPr id="10" name="Bild 6" descr="Socialstyrelsen logotyp">
            <a:extLst>
              <a:ext uri="{FF2B5EF4-FFF2-40B4-BE49-F238E27FC236}">
                <a16:creationId xmlns:a16="http://schemas.microsoft.com/office/drawing/2014/main" id="{9CC60EB5-256D-072D-0810-A12B5BA1C23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Tree>
    <p:extLst>
      <p:ext uri="{BB962C8B-B14F-4D97-AF65-F5344CB8AC3E}">
        <p14:creationId xmlns:p14="http://schemas.microsoft.com/office/powerpoint/2010/main" val="3637341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Källa: </a:t>
            </a:r>
            <a:endParaRPr lang="sv-SE" dirty="0"/>
          </a:p>
        </p:txBody>
      </p:sp>
    </p:spTree>
    <p:extLst>
      <p:ext uri="{BB962C8B-B14F-4D97-AF65-F5344CB8AC3E}">
        <p14:creationId xmlns:p14="http://schemas.microsoft.com/office/powerpoint/2010/main" val="2927025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Källa: </a:t>
            </a:r>
            <a:endParaRPr lang="sv-SE" dirty="0"/>
          </a:p>
        </p:txBody>
      </p:sp>
    </p:spTree>
    <p:extLst>
      <p:ext uri="{BB962C8B-B14F-4D97-AF65-F5344CB8AC3E}">
        <p14:creationId xmlns:p14="http://schemas.microsoft.com/office/powerpoint/2010/main" val="37760204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Källa: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964020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7" name="Rektangel 1">
            <a:extLst>
              <a:ext uri="{FF2B5EF4-FFF2-40B4-BE49-F238E27FC236}">
                <a16:creationId xmlns:a16="http://schemas.microsoft.com/office/drawing/2014/main" id="{A8BC795E-0211-60B3-4FEF-7B5792310DA6}"/>
              </a:ext>
              <a:ext uri="{C183D7F6-B498-43B3-948B-1728B52AA6E4}">
                <adec:decorative xmlns:adec="http://schemas.microsoft.com/office/drawing/2017/decorative" val="1"/>
              </a:ext>
            </a:extLst>
          </p:cNvPr>
          <p:cNvSpPr/>
          <p:nvPr userDrawn="1"/>
        </p:nvSpPr>
        <p:spPr>
          <a:xfrm>
            <a:off x="-7097" y="0"/>
            <a:ext cx="12192000" cy="6858000"/>
          </a:xfrm>
          <a:prstGeom prst="rect">
            <a:avLst/>
          </a:prstGeom>
          <a:solidFill>
            <a:srgbClr val="113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solidFill>
                <a:schemeClr val="bg1"/>
              </a:solidFill>
            </a:endParaRP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Källa: </a:t>
            </a:r>
            <a:endParaRPr lang="sv-SE" dirty="0"/>
          </a:p>
        </p:txBody>
      </p:sp>
    </p:spTree>
    <p:extLst>
      <p:ext uri="{BB962C8B-B14F-4D97-AF65-F5344CB8AC3E}">
        <p14:creationId xmlns:p14="http://schemas.microsoft.com/office/powerpoint/2010/main" val="33162204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8875729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0928778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1936624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468266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3" name="Platshållare för text 5">
            <a:extLst>
              <a:ext uri="{FF2B5EF4-FFF2-40B4-BE49-F238E27FC236}">
                <a16:creationId xmlns:a16="http://schemas.microsoft.com/office/drawing/2014/main" id="{A489BFAB-1838-E3DA-3086-31955668D094}"/>
              </a:ext>
            </a:extLst>
          </p:cNvPr>
          <p:cNvSpPr>
            <a:spLocks noGrp="1"/>
          </p:cNvSpPr>
          <p:nvPr>
            <p:ph type="body" sz="quarter" idx="14" hasCustomPrompt="1"/>
          </p:nvPr>
        </p:nvSpPr>
        <p:spPr>
          <a:xfrm>
            <a:off x="6397201" y="1634400"/>
            <a:ext cx="51576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8238001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unktlista 2-spal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1"/>
            <a:ext cx="5171462"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56960885-E329-5FCA-2677-EAF2C56F909A}"/>
              </a:ext>
            </a:extLst>
          </p:cNvPr>
          <p:cNvSpPr>
            <a:spLocks noGrp="1"/>
          </p:cNvSpPr>
          <p:nvPr>
            <p:ph type="body" sz="quarter" idx="14" hasCustomPrompt="1"/>
          </p:nvPr>
        </p:nvSpPr>
        <p:spPr>
          <a:xfrm>
            <a:off x="6383340" y="1634400"/>
            <a:ext cx="5184774"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243760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Numrerad lista 2-spalt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1634401"/>
            <a:ext cx="5171462"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text 5">
            <a:extLst>
              <a:ext uri="{FF2B5EF4-FFF2-40B4-BE49-F238E27FC236}">
                <a16:creationId xmlns:a16="http://schemas.microsoft.com/office/drawing/2014/main" id="{8B2DEFEC-B058-47C3-04B8-57A68B197040}"/>
              </a:ext>
            </a:extLst>
          </p:cNvPr>
          <p:cNvSpPr>
            <a:spLocks noGrp="1"/>
          </p:cNvSpPr>
          <p:nvPr>
            <p:ph type="body" sz="quarter" idx="14" hasCustomPrompt="1"/>
          </p:nvPr>
        </p:nvSpPr>
        <p:spPr>
          <a:xfrm>
            <a:off x="6383340" y="1634401"/>
            <a:ext cx="5171461"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647285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indent="0">
              <a:buNone/>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0"/>
            <a:ext cx="7020000"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4176162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unktlista, bild 1/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8077201" y="0"/>
            <a:ext cx="4114800" cy="6858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8" y="540000"/>
            <a:ext cx="7020000"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9" name="Platshållare för text 5">
            <a:extLst>
              <a:ext uri="{FF2B5EF4-FFF2-40B4-BE49-F238E27FC236}">
                <a16:creationId xmlns:a16="http://schemas.microsoft.com/office/drawing/2014/main" id="{41027A83-3361-4A4B-AAAE-C303B08E958E}"/>
              </a:ext>
            </a:extLst>
          </p:cNvPr>
          <p:cNvSpPr>
            <a:spLocks noGrp="1"/>
          </p:cNvSpPr>
          <p:nvPr>
            <p:ph type="body" sz="quarter" idx="13" hasCustomPrompt="1"/>
          </p:nvPr>
        </p:nvSpPr>
        <p:spPr>
          <a:xfrm>
            <a:off x="637200" y="1634401"/>
            <a:ext cx="7019687" cy="4574671"/>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643812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p:nvPr>
        </p:nvSpPr>
        <p:spPr>
          <a:xfrm>
            <a:off x="6096001" y="0"/>
            <a:ext cx="6096000" cy="6857999"/>
          </a:xfrm>
        </p:spPr>
        <p:txBody>
          <a:bodyPr/>
          <a:lstStyle>
            <a:lvl1pPr marL="0" marR="0" indent="0" algn="l" defTabSz="914400" rtl="0" eaLnBrk="1" fontAlgn="auto" latinLnBrk="0" hangingPunct="1">
              <a:lnSpc>
                <a:spcPct val="90000"/>
              </a:lnSpc>
              <a:spcBef>
                <a:spcPts val="6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sv-SE"/>
              <a:t>Klicka på ikonen för att lägga till en bild</a:t>
            </a:r>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89260AC1-16F0-41EA-8B68-B8EBC4B41C2B}"/>
              </a:ext>
            </a:extLst>
          </p:cNvPr>
          <p:cNvSpPr>
            <a:spLocks noGrp="1"/>
          </p:cNvSpPr>
          <p:nvPr>
            <p:ph type="body" sz="quarter" idx="13" hasCustomPrompt="1"/>
          </p:nvPr>
        </p:nvSpPr>
        <p:spPr>
          <a:xfrm>
            <a:off x="637200" y="1634400"/>
            <a:ext cx="5171463" cy="4582800"/>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1708948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vsnittsrubrik num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8EEF72E6-1FD0-2040-A0AD-ADEF7150CCB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540000"/>
            <a:ext cx="5199062" cy="2847601"/>
          </a:xfrm>
        </p:spPr>
        <p:txBody>
          <a:bodyPr rIns="0"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100948" y="-828000"/>
            <a:ext cx="6087433" cy="6215551"/>
          </a:xfrm>
        </p:spPr>
        <p:txBody>
          <a:bodyPr/>
          <a:lstStyle>
            <a:lvl1pPr marL="0" indent="0" algn="r">
              <a:buNone/>
              <a:defRPr sz="40000" b="1">
                <a:solidFill>
                  <a:srgbClr val="00385C">
                    <a:alpha val="50000"/>
                  </a:srgb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1</a:t>
            </a:r>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dirty="0"/>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126800" y="6332400"/>
            <a:ext cx="1440000" cy="309490"/>
          </a:xfrm>
          <a:prstGeom prst="rect">
            <a:avLst/>
          </a:prstGeom>
        </p:spPr>
      </p:pic>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Källa: </a:t>
            </a:r>
            <a:endParaRPr lang="sv-SE" dirty="0"/>
          </a:p>
        </p:txBody>
      </p:sp>
    </p:spTree>
    <p:extLst>
      <p:ext uri="{BB962C8B-B14F-4D97-AF65-F5344CB8AC3E}">
        <p14:creationId xmlns:p14="http://schemas.microsoft.com/office/powerpoint/2010/main" val="2313456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unktlista, bild 1/2">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6096001" y="0"/>
            <a:ext cx="6096000"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5171774"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1" y="1634400"/>
            <a:ext cx="5171463" cy="4583838"/>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8406669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
        <p:nvSpPr>
          <p:cNvPr id="8" name="Platshållare för text 5">
            <a:extLst>
              <a:ext uri="{FF2B5EF4-FFF2-40B4-BE49-F238E27FC236}">
                <a16:creationId xmlns:a16="http://schemas.microsoft.com/office/drawing/2014/main" id="{D9DD10FC-2BD9-4CDA-A6E6-410656069EE1}"/>
              </a:ext>
            </a:extLst>
          </p:cNvPr>
          <p:cNvSpPr>
            <a:spLocks noGrp="1"/>
          </p:cNvSpPr>
          <p:nvPr>
            <p:ph type="body" sz="quarter" idx="13" hasCustomPrompt="1"/>
          </p:nvPr>
        </p:nvSpPr>
        <p:spPr>
          <a:xfrm>
            <a:off x="637200" y="2065202"/>
            <a:ext cx="3771204" cy="415199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Tree>
    <p:extLst>
      <p:ext uri="{BB962C8B-B14F-4D97-AF65-F5344CB8AC3E}">
        <p14:creationId xmlns:p14="http://schemas.microsoft.com/office/powerpoint/2010/main" val="240809784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unktlista, bild 2/3">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29DBB08A-F0B4-9378-7585-53C095C29DED}"/>
              </a:ext>
            </a:extLst>
          </p:cNvPr>
          <p:cNvSpPr>
            <a:spLocks noGrp="1"/>
          </p:cNvSpPr>
          <p:nvPr>
            <p:ph type="pic" sz="quarter" idx="14" hasCustomPrompt="1"/>
          </p:nvPr>
        </p:nvSpPr>
        <p:spPr>
          <a:xfrm>
            <a:off x="4487401" y="1"/>
            <a:ext cx="7704599" cy="685799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r>
              <a:rPr lang="sv-SE" dirty="0"/>
              <a:t>Markera bildplatshållaren (den här rutan),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90" y="539999"/>
            <a:ext cx="3771514" cy="1525203"/>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7200" y="2065204"/>
            <a:ext cx="3771514" cy="4153035"/>
          </a:xfrm>
        </p:spPr>
        <p:txBody>
          <a:bodyPr lIns="0" rIns="0"/>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354899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bild 1/1">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52EFB50B-C8C2-AB32-73B8-5A65AF0BEF80}"/>
              </a:ext>
            </a:extLst>
          </p:cNvPr>
          <p:cNvSpPr>
            <a:spLocks noGrp="1"/>
          </p:cNvSpPr>
          <p:nvPr>
            <p:ph type="pic" sz="quarter" idx="14" hasCustomPrompt="1"/>
          </p:nvPr>
        </p:nvSpPr>
        <p:spPr>
          <a:xfrm>
            <a:off x="0" y="2"/>
            <a:ext cx="12192000" cy="6857999"/>
          </a:xfrm>
        </p:spPr>
        <p:txBody>
          <a:bodyPr/>
          <a:lstStyle>
            <a:lvl1pPr marL="0" indent="0" algn="ctr">
              <a:lnSpc>
                <a:spcPct val="100000"/>
              </a:lnSpc>
              <a:buNone/>
              <a:defRPr>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br>
              <a:rPr lang="sv-SE" dirty="0"/>
            </a:br>
            <a:r>
              <a:rPr lang="sv-SE" dirty="0"/>
              <a:t>				Markera bildplatshållaren (den här rutan), klicka inte på ikonen). </a:t>
            </a:r>
            <a:br>
              <a:rPr lang="sv-SE" dirty="0"/>
            </a:br>
            <a:r>
              <a:rPr lang="sv-SE" dirty="0"/>
              <a:t>				Infoga en bild. Kom ihåg att skriva in en alternativtext </a:t>
            </a:r>
            <a:br>
              <a:rPr lang="sv-SE" dirty="0"/>
            </a:br>
            <a:r>
              <a:rPr lang="sv-SE" dirty="0"/>
              <a:t>				eller markera som dekorativ.</a:t>
            </a:r>
          </a:p>
          <a:p>
            <a:endParaRPr lang="sv-SE" dirty="0"/>
          </a:p>
        </p:txBody>
      </p:sp>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7200" y="1634401"/>
            <a:ext cx="5280114" cy="1533605"/>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9987012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itat centrerad">
    <p:spTree>
      <p:nvGrpSpPr>
        <p:cNvPr id="1" name=""/>
        <p:cNvGrpSpPr/>
        <p:nvPr/>
      </p:nvGrpSpPr>
      <p:grpSpPr>
        <a:xfrm>
          <a:off x="0" y="0"/>
          <a:ext cx="0" cy="0"/>
          <a:chOff x="0" y="0"/>
          <a:chExt cx="0" cy="0"/>
        </a:xfrm>
      </p:grpSpPr>
      <p:sp>
        <p:nvSpPr>
          <p:cNvPr id="4" name="Rektangel 1">
            <a:extLst>
              <a:ext uri="{FF2B5EF4-FFF2-40B4-BE49-F238E27FC236}">
                <a16:creationId xmlns:a16="http://schemas.microsoft.com/office/drawing/2014/main" id="{AE00FC94-731C-4487-F68E-51E0793775FB}"/>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2365248" y="1613916"/>
            <a:ext cx="7461504" cy="2356072"/>
          </a:xfrm>
        </p:spPr>
        <p:txBody>
          <a:bodyPr anchor="t" anchorCtr="0"/>
          <a:lstStyle>
            <a:lvl1pPr>
              <a:lnSpc>
                <a:spcPct val="100000"/>
              </a:lnSpc>
              <a:defRPr sz="4000" spc="-40" baseline="0">
                <a:solidFill>
                  <a:schemeClr val="bg1"/>
                </a:solidFill>
              </a:defRPr>
            </a:lvl1pPr>
          </a:lstStyle>
          <a:p>
            <a:r>
              <a:rPr lang="sv-SE"/>
              <a:t>Klicka här för att ändra mall för rubrikformat</a:t>
            </a:r>
            <a:endParaRPr lang="sv-SE" dirty="0"/>
          </a:p>
        </p:txBody>
      </p:sp>
      <p:sp>
        <p:nvSpPr>
          <p:cNvPr id="11" name="Platshållare för text 10" descr="Citattecken">
            <a:extLst>
              <a:ext uri="{FF2B5EF4-FFF2-40B4-BE49-F238E27FC236}">
                <a16:creationId xmlns:a16="http://schemas.microsoft.com/office/drawing/2014/main" id="{662AA28D-E944-4700-BC14-792C9FF19A2F}"/>
              </a:ext>
            </a:extLst>
          </p:cNvPr>
          <p:cNvSpPr>
            <a:spLocks noGrp="1"/>
          </p:cNvSpPr>
          <p:nvPr>
            <p:ph type="body" sz="quarter" idx="19" hasCustomPrompt="1"/>
          </p:nvPr>
        </p:nvSpPr>
        <p:spPr>
          <a:xfrm>
            <a:off x="1968849" y="936530"/>
            <a:ext cx="792797" cy="1081722"/>
          </a:xfrm>
        </p:spPr>
        <p:txBody>
          <a:bodyPr/>
          <a:lstStyle>
            <a:lvl1pPr marL="0" indent="0">
              <a:buNone/>
              <a:defRPr sz="8000" b="1">
                <a:solidFill>
                  <a:schemeClr val="bg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2365248" y="3992415"/>
            <a:ext cx="7461504"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bg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4452174" y="5266511"/>
            <a:ext cx="5371530" cy="951728"/>
          </a:xfrm>
          <a:prstGeom prst="rect">
            <a:avLst/>
          </a:prstGeom>
        </p:spPr>
        <p:txBody>
          <a:bodyPr lIns="90000" rIns="0">
            <a:normAutofit/>
          </a:bodyPr>
          <a:lstStyle>
            <a:lvl1pPr marL="0" indent="0" algn="r">
              <a:buNone/>
              <a:defRPr sz="2000">
                <a:solidFill>
                  <a:schemeClr val="bg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bg1"/>
                </a:solidFill>
              </a:defRPr>
            </a:lvl1pPr>
          </a:lstStyle>
          <a:p>
            <a:r>
              <a:rPr lang="sv-SE"/>
              <a:t>Källa: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bg1"/>
                </a:solidFill>
              </a:defRPr>
            </a:lvl1pPr>
          </a:lstStyle>
          <a:p>
            <a:fld id="{72E6AD8C-8D45-475A-88F1-A1ABBFDF6A1B}" type="slidenum">
              <a:rPr lang="sv-SE" smtClean="0"/>
              <a:pPr/>
              <a:t>‹#›</a:t>
            </a:fld>
            <a:endParaRPr lang="sv-SE"/>
          </a:p>
        </p:txBody>
      </p:sp>
      <p:pic>
        <p:nvPicPr>
          <p:cNvPr id="8" name="Bild 7" descr="Socialstyrelsen logotyp">
            <a:extLst>
              <a:ext uri="{FF2B5EF4-FFF2-40B4-BE49-F238E27FC236}">
                <a16:creationId xmlns:a16="http://schemas.microsoft.com/office/drawing/2014/main" id="{B46BCB16-0BE3-50BE-D90A-CC43197FE0A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017618" y="6309204"/>
            <a:ext cx="1440000" cy="309490"/>
          </a:xfrm>
          <a:prstGeom prst="rect">
            <a:avLst/>
          </a:prstGeom>
        </p:spPr>
      </p:pic>
    </p:spTree>
    <p:extLst>
      <p:ext uri="{BB962C8B-B14F-4D97-AF65-F5344CB8AC3E}">
        <p14:creationId xmlns:p14="http://schemas.microsoft.com/office/powerpoint/2010/main" val="2660041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nsterställd citat med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42DA5640-880C-4970-9969-589D5CE24214}"/>
              </a:ext>
            </a:extLst>
          </p:cNvPr>
          <p:cNvSpPr>
            <a:spLocks noGrp="1"/>
          </p:cNvSpPr>
          <p:nvPr>
            <p:ph type="pic" sz="quarter" idx="21" hasCustomPrompt="1"/>
          </p:nvPr>
        </p:nvSpPr>
        <p:spPr>
          <a:xfrm>
            <a:off x="0" y="0"/>
            <a:ext cx="12192000" cy="6858000"/>
          </a:xfrm>
        </p:spPr>
        <p:txBody>
          <a:bodyPr/>
          <a:lstStyle>
            <a:lvl1pPr marL="360000" indent="0">
              <a:lnSpc>
                <a:spcPct val="100000"/>
              </a:lnSpc>
              <a:spcBef>
                <a:spcPts val="3000"/>
              </a:spcBef>
              <a:buNone/>
              <a:defRPr sz="1400">
                <a:solidFill>
                  <a:schemeClr val="tx1"/>
                </a:solidFill>
              </a:defRPr>
            </a:lvl1pPr>
          </a:lstStyle>
          <a:p>
            <a:r>
              <a:rPr lang="sv-SE" dirty="0"/>
              <a:t>Markera bildplatshållaren (klicka inte på ikonen). Infoga en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990602" y="981249"/>
            <a:ext cx="6004559" cy="2539857"/>
          </a:xfrm>
        </p:spPr>
        <p:txBody>
          <a:bodyPr rIns="0" anchor="t" anchorCtr="0"/>
          <a:lstStyle>
            <a:lvl1pPr>
              <a:lnSpc>
                <a:spcPct val="100000"/>
              </a:lnSpc>
              <a:defRPr sz="4000" spc="-40" baseline="0">
                <a:solidFill>
                  <a:schemeClr val="tx1"/>
                </a:solidFill>
              </a:defRPr>
            </a:lvl1pPr>
          </a:lstStyle>
          <a:p>
            <a:r>
              <a:rPr lang="sv-SE"/>
              <a:t>Klicka här för att ändra mall för rubrikformat</a:t>
            </a:r>
            <a:endParaRPr lang="sv-SE" dirty="0"/>
          </a:p>
        </p:txBody>
      </p:sp>
      <p:sp>
        <p:nvSpPr>
          <p:cNvPr id="12" name="Platshållare för text 10" descr="Citattecken">
            <a:extLst>
              <a:ext uri="{FF2B5EF4-FFF2-40B4-BE49-F238E27FC236}">
                <a16:creationId xmlns:a16="http://schemas.microsoft.com/office/drawing/2014/main" id="{A84D938D-EF47-457D-9244-7DB72A4045AD}"/>
              </a:ext>
            </a:extLst>
          </p:cNvPr>
          <p:cNvSpPr>
            <a:spLocks noGrp="1"/>
          </p:cNvSpPr>
          <p:nvPr>
            <p:ph type="body" sz="quarter" idx="20" hasCustomPrompt="1"/>
          </p:nvPr>
        </p:nvSpPr>
        <p:spPr>
          <a:xfrm>
            <a:off x="594201" y="440387"/>
            <a:ext cx="792797" cy="1081722"/>
          </a:xfrm>
        </p:spPr>
        <p:txBody>
          <a:bodyPr/>
          <a:lstStyle>
            <a:lvl1pPr marL="0" indent="0">
              <a:buNone/>
              <a:defRPr sz="7200" b="1">
                <a:solidFill>
                  <a:schemeClr val="tx1"/>
                </a:solidFill>
              </a:defRPr>
            </a:lvl1pPr>
          </a:lstStyle>
          <a:p>
            <a:pPr lvl="0"/>
            <a:r>
              <a:rPr lang="sv-SE" dirty="0"/>
              <a:t>”</a:t>
            </a:r>
          </a:p>
        </p:txBody>
      </p:sp>
      <p:sp>
        <p:nvSpPr>
          <p:cNvPr id="3" name="Platshållare för text 3">
            <a:extLst>
              <a:ext uri="{FF2B5EF4-FFF2-40B4-BE49-F238E27FC236}">
                <a16:creationId xmlns:a16="http://schemas.microsoft.com/office/drawing/2014/main" id="{20AECAA3-CD22-0DFA-19FC-6537263799D1}"/>
              </a:ext>
            </a:extLst>
          </p:cNvPr>
          <p:cNvSpPr>
            <a:spLocks noGrp="1"/>
          </p:cNvSpPr>
          <p:nvPr>
            <p:ph type="body" sz="quarter" idx="16" hasCustomPrompt="1"/>
          </p:nvPr>
        </p:nvSpPr>
        <p:spPr>
          <a:xfrm>
            <a:off x="990602" y="3670743"/>
            <a:ext cx="6004559" cy="1251669"/>
          </a:xfrm>
          <a:prstGeom prst="rect">
            <a:avLst/>
          </a:prstGeom>
        </p:spPr>
        <p:txBody>
          <a:bodyPr lIns="0" anchor="t">
            <a:noAutofit/>
          </a:bodyPr>
          <a:lstStyle>
            <a:lvl1pPr marL="0" indent="0" algn="l">
              <a:lnSpc>
                <a:spcPct val="110000"/>
              </a:lnSpc>
              <a:spcBef>
                <a:spcPts val="1800"/>
              </a:spcBef>
              <a:spcAft>
                <a:spcPts val="0"/>
              </a:spcAft>
              <a:buNone/>
              <a:defRPr sz="2000">
                <a:solidFill>
                  <a:schemeClr val="tx1"/>
                </a:solidFill>
                <a:latin typeface="+mn-lt"/>
                <a:ea typeface="Noto Sans" panose="020B0502040504020204" pitchFamily="34" charset="0"/>
                <a:cs typeface="Noto Sans" panose="020B0502040504020204" pitchFamily="34" charset="0"/>
              </a:defRPr>
            </a:lvl1pPr>
            <a:lvl2pPr marL="457200" indent="0">
              <a:buNone/>
              <a:defRPr>
                <a:latin typeface="Noto Sans" panose="020B0502040504020204" pitchFamily="34" charset="0"/>
                <a:ea typeface="Noto Sans" panose="020B0502040504020204" pitchFamily="34" charset="0"/>
                <a:cs typeface="Noto Sans" panose="020B0502040504020204" pitchFamily="34" charset="0"/>
              </a:defRPr>
            </a:lvl2pPr>
            <a:lvl3pPr marL="914400" indent="0">
              <a:buNone/>
              <a:defRPr>
                <a:latin typeface="Noto Sans" panose="020B0502040504020204" pitchFamily="34" charset="0"/>
                <a:ea typeface="Noto Sans" panose="020B0502040504020204" pitchFamily="34" charset="0"/>
                <a:cs typeface="Noto Sans" panose="020B0502040504020204" pitchFamily="34" charset="0"/>
              </a:defRPr>
            </a:lvl3pPr>
            <a:lvl4pPr marL="1371600" indent="0">
              <a:buNone/>
              <a:defRPr>
                <a:latin typeface="Noto Sans" panose="020B0502040504020204" pitchFamily="34" charset="0"/>
                <a:ea typeface="Noto Sans" panose="020B0502040504020204" pitchFamily="34" charset="0"/>
                <a:cs typeface="Noto Sans" panose="020B0502040504020204" pitchFamily="34" charset="0"/>
              </a:defRPr>
            </a:lvl4pPr>
            <a:lvl5pPr marL="1828800" indent="0">
              <a:buNone/>
              <a:defRPr>
                <a:latin typeface="Noto Sans" panose="020B0502040504020204" pitchFamily="34" charset="0"/>
                <a:ea typeface="Noto Sans" panose="020B0502040504020204" pitchFamily="34" charset="0"/>
                <a:cs typeface="Noto Sans" panose="020B0502040504020204" pitchFamily="34" charset="0"/>
              </a:defRPr>
            </a:lvl5pPr>
          </a:lstStyle>
          <a:p>
            <a:pPr lvl="0"/>
            <a:r>
              <a:rPr lang="sv-SE" dirty="0"/>
              <a:t>Klicka och skriv</a:t>
            </a:r>
          </a:p>
        </p:txBody>
      </p:sp>
      <p:sp>
        <p:nvSpPr>
          <p:cNvPr id="7" name="Platshållare för text 4">
            <a:extLst>
              <a:ext uri="{FF2B5EF4-FFF2-40B4-BE49-F238E27FC236}">
                <a16:creationId xmlns:a16="http://schemas.microsoft.com/office/drawing/2014/main" id="{41B79240-5AF4-B987-6456-E3446E8F249A}"/>
              </a:ext>
            </a:extLst>
          </p:cNvPr>
          <p:cNvSpPr>
            <a:spLocks noGrp="1"/>
          </p:cNvSpPr>
          <p:nvPr>
            <p:ph type="body" sz="quarter" idx="18" hasCustomPrompt="1"/>
          </p:nvPr>
        </p:nvSpPr>
        <p:spPr>
          <a:xfrm>
            <a:off x="990600" y="5072050"/>
            <a:ext cx="6004559" cy="804702"/>
          </a:xfrm>
          <a:prstGeom prst="rect">
            <a:avLst/>
          </a:prstGeom>
        </p:spPr>
        <p:txBody>
          <a:bodyPr lIns="90000" rIns="0">
            <a:normAutofit/>
          </a:bodyPr>
          <a:lstStyle>
            <a:lvl1pPr marL="0" indent="0" algn="r">
              <a:buNone/>
              <a:defRPr sz="2000">
                <a:solidFill>
                  <a:schemeClr val="tx1"/>
                </a:solidFill>
              </a:defRPr>
            </a:lvl1pPr>
          </a:lstStyle>
          <a:p>
            <a:pPr lvl="0"/>
            <a:r>
              <a:rPr lang="sv-SE" dirty="0">
                <a:solidFill>
                  <a:schemeClr val="bg1"/>
                </a:solidFill>
              </a:rPr>
              <a:t>Namn/Källa</a:t>
            </a:r>
            <a:endParaRPr lang="sv-SE" dirty="0"/>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a:lstStyle>
            <a:lvl1pPr>
              <a:defRPr>
                <a:solidFill>
                  <a:schemeClr val="tx1"/>
                </a:solidFill>
              </a:defRPr>
            </a:lvl1pPr>
          </a:lstStyle>
          <a:p>
            <a:r>
              <a:rPr lang="sv-SE"/>
              <a:t>Källa: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42894877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Slutsida 1">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2" name="Rubrik 1">
            <a:extLst>
              <a:ext uri="{FF2B5EF4-FFF2-40B4-BE49-F238E27FC236}">
                <a16:creationId xmlns:a16="http://schemas.microsoft.com/office/drawing/2014/main" id="{E9178D6E-2078-08E5-BAE6-8DC08A62D72D}"/>
              </a:ext>
            </a:extLst>
          </p:cNvPr>
          <p:cNvSpPr>
            <a:spLocks noGrp="1"/>
          </p:cNvSpPr>
          <p:nvPr>
            <p:ph type="ctrTitle"/>
          </p:nvPr>
        </p:nvSpPr>
        <p:spPr>
          <a:xfrm>
            <a:off x="1506000" y="2404800"/>
            <a:ext cx="9180000" cy="1908000"/>
          </a:xfrm>
        </p:spPr>
        <p:txBody>
          <a:bodyPr rIns="0" anchor="ctr" anchorCtr="0"/>
          <a:lstStyle>
            <a:lvl1pPr algn="ctr">
              <a:defRPr sz="4400" spc="-40" baseline="0">
                <a:solidFill>
                  <a:schemeClr val="bg1"/>
                </a:solidFill>
              </a:defRPr>
            </a:lvl1pPr>
          </a:lstStyle>
          <a:p>
            <a:r>
              <a:rPr lang="sv-SE"/>
              <a:t>Klicka här för att ändra mall för rubrikformat</a:t>
            </a:r>
            <a:endParaRPr lang="sv-SE" dirty="0"/>
          </a:p>
        </p:txBody>
      </p:sp>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506000" y="4345200"/>
            <a:ext cx="9180000" cy="1116000"/>
          </a:xfrm>
        </p:spPr>
        <p:txBody>
          <a:bodyPr lIns="0" tIns="72000" rIns="0"/>
          <a:lstStyle>
            <a:lvl1pPr marL="0" indent="0" algn="ctr">
              <a:buNone/>
              <a:defRPr sz="24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6800" y="5710238"/>
            <a:ext cx="2438400" cy="524075"/>
          </a:xfrm>
          <a:prstGeom prst="rect">
            <a:avLst/>
          </a:prstGeom>
        </p:spPr>
      </p:pic>
    </p:spTree>
    <p:extLst>
      <p:ext uri="{BB962C8B-B14F-4D97-AF65-F5344CB8AC3E}">
        <p14:creationId xmlns:p14="http://schemas.microsoft.com/office/powerpoint/2010/main" val="17832067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lutsida 2">
    <p:spTree>
      <p:nvGrpSpPr>
        <p:cNvPr id="1" name=""/>
        <p:cNvGrpSpPr/>
        <p:nvPr/>
      </p:nvGrpSpPr>
      <p:grpSpPr>
        <a:xfrm>
          <a:off x="0" y="0"/>
          <a:ext cx="0" cy="0"/>
          <a:chOff x="0" y="0"/>
          <a:chExt cx="0" cy="0"/>
        </a:xfrm>
      </p:grpSpPr>
      <p:pic>
        <p:nvPicPr>
          <p:cNvPr id="7" name="Bildobjekt 1">
            <a:extLst>
              <a:ext uri="{FF2B5EF4-FFF2-40B4-BE49-F238E27FC236}">
                <a16:creationId xmlns:a16="http://schemas.microsoft.com/office/drawing/2014/main" id="{5DC4C6F0-D240-9B3A-CFE1-283585EF95C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1"/>
            <a:ext cx="12192000" cy="6858001"/>
          </a:xfrm>
          <a:prstGeom prst="rect">
            <a:avLst/>
          </a:prstGeom>
          <a:solidFill>
            <a:schemeClr val="accent1"/>
          </a:solidFill>
        </p:spPr>
      </p:pic>
      <p:sp>
        <p:nvSpPr>
          <p:cNvPr id="3" name="Underrubrik 2">
            <a:extLst>
              <a:ext uri="{FF2B5EF4-FFF2-40B4-BE49-F238E27FC236}">
                <a16:creationId xmlns:a16="http://schemas.microsoft.com/office/drawing/2014/main" id="{EAEAECA3-C0A1-88F4-B211-2BA6D75FC636}"/>
              </a:ext>
            </a:extLst>
          </p:cNvPr>
          <p:cNvSpPr>
            <a:spLocks noGrp="1"/>
          </p:cNvSpPr>
          <p:nvPr>
            <p:ph type="subTitle" idx="1"/>
          </p:nvPr>
        </p:nvSpPr>
        <p:spPr>
          <a:xfrm>
            <a:off x="1621088" y="5506636"/>
            <a:ext cx="9143999" cy="711602"/>
          </a:xfrm>
        </p:spPr>
        <p:txBody>
          <a:bodyPr lIns="0" tIns="72000" rIns="0"/>
          <a:lstStyle>
            <a:lvl1pPr marL="0" indent="0" algn="ctr">
              <a:buNone/>
              <a:defRPr sz="22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pic>
        <p:nvPicPr>
          <p:cNvPr id="8" name="Bild 5" descr="Socialstyrelsen logotyp">
            <a:extLst>
              <a:ext uri="{FF2B5EF4-FFF2-40B4-BE49-F238E27FC236}">
                <a16:creationId xmlns:a16="http://schemas.microsoft.com/office/drawing/2014/main" id="{D3F05040-C74E-1D05-78D9-4CDBCBA6176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40431" y="2678227"/>
            <a:ext cx="4911139" cy="1055530"/>
          </a:xfrm>
          <a:prstGeom prst="rect">
            <a:avLst/>
          </a:prstGeom>
        </p:spPr>
      </p:pic>
    </p:spTree>
    <p:extLst>
      <p:ext uri="{BB962C8B-B14F-4D97-AF65-F5344CB8AC3E}">
        <p14:creationId xmlns:p14="http://schemas.microsoft.com/office/powerpoint/2010/main" val="30415709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oppbild">
    <p:bg>
      <p:bgPr>
        <a:solidFill>
          <a:schemeClr val="bg1">
            <a:lumMod val="85000"/>
          </a:schemeClr>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35895A3-CFBD-2DD7-0C6D-2EC2943D2FD1}"/>
              </a:ext>
            </a:extLst>
          </p:cNvPr>
          <p:cNvPicPr>
            <a:picLocks noChangeAspect="1"/>
          </p:cNvPicPr>
          <p:nvPr userDrawn="1"/>
        </p:nvPicPr>
        <p:blipFill>
          <a:blip r:embed="rId2"/>
          <a:stretch>
            <a:fillRect/>
          </a:stretch>
        </p:blipFill>
        <p:spPr>
          <a:xfrm>
            <a:off x="0" y="0"/>
            <a:ext cx="12192000" cy="6266517"/>
          </a:xfrm>
          <a:prstGeom prst="rect">
            <a:avLst/>
          </a:prstGeom>
        </p:spPr>
      </p:pic>
    </p:spTree>
    <p:extLst>
      <p:ext uri="{BB962C8B-B14F-4D97-AF65-F5344CB8AC3E}">
        <p14:creationId xmlns:p14="http://schemas.microsoft.com/office/powerpoint/2010/main" val="269299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 med bakgrundsbild">
    <p:spTree>
      <p:nvGrpSpPr>
        <p:cNvPr id="1" name=""/>
        <p:cNvGrpSpPr/>
        <p:nvPr/>
      </p:nvGrpSpPr>
      <p:grpSpPr>
        <a:xfrm>
          <a:off x="0" y="0"/>
          <a:ext cx="0" cy="0"/>
          <a:chOff x="0" y="0"/>
          <a:chExt cx="0" cy="0"/>
        </a:xfrm>
      </p:grpSpPr>
      <p:sp>
        <p:nvSpPr>
          <p:cNvPr id="9" name="Platshållare för bild 8">
            <a:extLst>
              <a:ext uri="{FF2B5EF4-FFF2-40B4-BE49-F238E27FC236}">
                <a16:creationId xmlns:a16="http://schemas.microsoft.com/office/drawing/2014/main" id="{E14B9568-7C27-F74D-E439-0E6028288019}"/>
              </a:ext>
            </a:extLst>
          </p:cNvPr>
          <p:cNvSpPr>
            <a:spLocks noGrp="1"/>
          </p:cNvSpPr>
          <p:nvPr>
            <p:ph type="pic" sz="quarter" idx="13" hasCustomPrompt="1"/>
          </p:nvPr>
        </p:nvSpPr>
        <p:spPr>
          <a:xfrm>
            <a:off x="0" y="1"/>
            <a:ext cx="12192000" cy="6857999"/>
          </a:xfrm>
        </p:spPr>
        <p:txBody>
          <a:bodyPr/>
          <a:lstStyle>
            <a:lvl1pPr marL="0" indent="0">
              <a:buNone/>
              <a:defRPr sz="1100">
                <a:solidFill>
                  <a:schemeClr val="accent4"/>
                </a:solidFill>
              </a:defRPr>
            </a:lvl1pPr>
          </a:lstStyle>
          <a:p>
            <a:br>
              <a:rPr lang="sv-SE" dirty="0"/>
            </a:br>
            <a:r>
              <a:rPr lang="sv-SE" dirty="0"/>
              <a:t>	Utfallande bild bakom text – 1) Klicka på vit yta 2) Infoga bild. Kom ihåg att skriva in en alternativtext eller markera som dekorativ.</a:t>
            </a:r>
          </a:p>
        </p:txBody>
      </p:sp>
      <p:sp>
        <p:nvSpPr>
          <p:cNvPr id="2" name="Rubrik 1">
            <a:extLst>
              <a:ext uri="{FF2B5EF4-FFF2-40B4-BE49-F238E27FC236}">
                <a16:creationId xmlns:a16="http://schemas.microsoft.com/office/drawing/2014/main" id="{7C464FFB-21D6-470E-6B8B-7BD5C51BD3CD}"/>
              </a:ext>
            </a:extLst>
          </p:cNvPr>
          <p:cNvSpPr>
            <a:spLocks noGrp="1"/>
          </p:cNvSpPr>
          <p:nvPr>
            <p:ph type="title"/>
          </p:nvPr>
        </p:nvSpPr>
        <p:spPr>
          <a:xfrm>
            <a:off x="637200" y="1691999"/>
            <a:ext cx="8968770" cy="2520000"/>
          </a:xfrm>
        </p:spPr>
        <p:txBody>
          <a:bodyPr rIns="0" anchor="b"/>
          <a:lstStyle>
            <a:lvl1pPr>
              <a:lnSpc>
                <a:spcPct val="100000"/>
              </a:lnSpc>
              <a:defRPr sz="4800" spc="-40" baseline="0">
                <a:solidFill>
                  <a:schemeClr val="tx1"/>
                </a:solidFill>
              </a:defRPr>
            </a:lvl1pPr>
          </a:lstStyle>
          <a:p>
            <a:r>
              <a:rPr lang="sv-SE"/>
              <a:t>Klicka här för att ändra mall för rubrikformat</a:t>
            </a:r>
            <a:endParaRPr lang="sv-SE" dirty="0"/>
          </a:p>
        </p:txBody>
      </p:sp>
      <p:sp>
        <p:nvSpPr>
          <p:cNvPr id="3" name="Platshållare för text 2">
            <a:extLst>
              <a:ext uri="{FF2B5EF4-FFF2-40B4-BE49-F238E27FC236}">
                <a16:creationId xmlns:a16="http://schemas.microsoft.com/office/drawing/2014/main" id="{304384AE-3851-7BF4-93ED-FF5247D13852}"/>
              </a:ext>
            </a:extLst>
          </p:cNvPr>
          <p:cNvSpPr>
            <a:spLocks noGrp="1"/>
          </p:cNvSpPr>
          <p:nvPr>
            <p:ph type="body" idx="1" hasCustomPrompt="1"/>
          </p:nvPr>
        </p:nvSpPr>
        <p:spPr>
          <a:xfrm>
            <a:off x="637200" y="4333988"/>
            <a:ext cx="9000000" cy="1655763"/>
          </a:xfrm>
        </p:spPr>
        <p:txBody>
          <a:bodyPr lIns="0" tIns="72000" rIns="0"/>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dirty="0"/>
              <a:t>Avsnittsundertitel</a:t>
            </a:r>
          </a:p>
        </p:txBody>
      </p:sp>
      <p:sp>
        <p:nvSpPr>
          <p:cNvPr id="5" name="Platshållare för sidfot 4">
            <a:extLst>
              <a:ext uri="{FF2B5EF4-FFF2-40B4-BE49-F238E27FC236}">
                <a16:creationId xmlns:a16="http://schemas.microsoft.com/office/drawing/2014/main" id="{E1FBF1F4-C474-8781-D346-F257EC408BF0}"/>
              </a:ext>
            </a:extLst>
          </p:cNvPr>
          <p:cNvSpPr>
            <a:spLocks noGrp="1"/>
          </p:cNvSpPr>
          <p:nvPr>
            <p:ph type="ftr" sz="quarter" idx="11"/>
          </p:nvPr>
        </p:nvSpPr>
        <p:spPr/>
        <p:txBody>
          <a:bodyPr lIns="90000" tIns="46800"/>
          <a:lstStyle>
            <a:lvl1pPr>
              <a:defRPr>
                <a:solidFill>
                  <a:schemeClr val="tx1"/>
                </a:solidFill>
              </a:defRPr>
            </a:lvl1pPr>
          </a:lstStyle>
          <a:p>
            <a:r>
              <a:rPr lang="sv-SE"/>
              <a:t>Källa: </a:t>
            </a:r>
            <a:endParaRPr lang="sv-SE" dirty="0"/>
          </a:p>
        </p:txBody>
      </p:sp>
      <p:sp>
        <p:nvSpPr>
          <p:cNvPr id="6" name="Platshållare för bildnummer 5">
            <a:extLst>
              <a:ext uri="{FF2B5EF4-FFF2-40B4-BE49-F238E27FC236}">
                <a16:creationId xmlns:a16="http://schemas.microsoft.com/office/drawing/2014/main" id="{97016464-DBE5-F6E9-FE56-B1BD67B0EF8A}"/>
              </a:ext>
            </a:extLst>
          </p:cNvPr>
          <p:cNvSpPr>
            <a:spLocks noGrp="1"/>
          </p:cNvSpPr>
          <p:nvPr>
            <p:ph type="sldNum" sz="quarter" idx="12"/>
          </p:nvPr>
        </p:nvSpPr>
        <p:spPr/>
        <p:txBody>
          <a:bodyPr/>
          <a:lstStyle>
            <a:lvl1pPr>
              <a:defRPr>
                <a:solidFill>
                  <a:schemeClr val="tx1"/>
                </a:solidFill>
              </a:defRPr>
            </a:lvl1pPr>
          </a:lstStyle>
          <a:p>
            <a:fld id="{72E6AD8C-8D45-475A-88F1-A1ABBFDF6A1B}" type="slidenum">
              <a:rPr lang="sv-SE" smtClean="0"/>
              <a:pPr/>
              <a:t>‹#›</a:t>
            </a:fld>
            <a:endParaRPr lang="sv-SE"/>
          </a:p>
        </p:txBody>
      </p:sp>
    </p:spTree>
    <p:extLst>
      <p:ext uri="{BB962C8B-B14F-4D97-AF65-F5344CB8AC3E}">
        <p14:creationId xmlns:p14="http://schemas.microsoft.com/office/powerpoint/2010/main" val="2757708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rIns="0"/>
          <a:lstStyle/>
          <a:p>
            <a:r>
              <a:rPr lang="sv-SE"/>
              <a:t>Klicka här för att ändra mall för rubrikformat</a:t>
            </a:r>
            <a:endParaRPr lang="sv-SE" dirty="0"/>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65751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a:xfrm>
            <a:off x="636889" y="540000"/>
            <a:ext cx="9720000" cy="1080000"/>
          </a:xfrm>
        </p:spPr>
        <p:txBody>
          <a:bodyPr rIns="0"/>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F2BE7BE2-043A-8F86-E133-CBC0667ED849}"/>
              </a:ext>
            </a:extLst>
          </p:cNvPr>
          <p:cNvSpPr>
            <a:spLocks noGrp="1"/>
          </p:cNvSpPr>
          <p:nvPr>
            <p:ph type="body" sz="quarter" idx="13" hasCustomPrompt="1"/>
          </p:nvPr>
        </p:nvSpPr>
        <p:spPr>
          <a:xfrm>
            <a:off x="636044" y="1634399"/>
            <a:ext cx="6840000" cy="4583838"/>
          </a:xfrm>
        </p:spPr>
        <p:txBody>
          <a:bodyPr lIns="0" rIns="0"/>
          <a:lstStyle>
            <a:lvl1pPr marL="0" indent="0">
              <a:spcBef>
                <a:spcPts val="1800"/>
              </a:spcBef>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dirty="0"/>
              <a:t>Klicka här för att ändra format på bakgrundstexten</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352852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nkt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2pPr>
              <a:defRPr sz="2000"/>
            </a:lvl2pPr>
            <a:lvl3pPr>
              <a:defRPr sz="1800"/>
            </a:lvl3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810987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rerad list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D55D55-708A-8FA4-917F-FB99CACD4754}"/>
              </a:ext>
            </a:extLst>
          </p:cNvPr>
          <p:cNvSpPr>
            <a:spLocks noGrp="1"/>
          </p:cNvSpPr>
          <p:nvPr>
            <p:ph type="title"/>
          </p:nvPr>
        </p:nvSpPr>
        <p:spPr/>
        <p:txBody>
          <a:bodyPr/>
          <a:lstStyle/>
          <a:p>
            <a:r>
              <a:rPr lang="sv-SE"/>
              <a:t>Klicka här för att ändra mall för rubrikformat</a:t>
            </a:r>
            <a:endParaRPr lang="sv-SE" dirty="0"/>
          </a:p>
        </p:txBody>
      </p:sp>
      <p:sp>
        <p:nvSpPr>
          <p:cNvPr id="6" name="Platshållare för text 5">
            <a:extLst>
              <a:ext uri="{FF2B5EF4-FFF2-40B4-BE49-F238E27FC236}">
                <a16:creationId xmlns:a16="http://schemas.microsoft.com/office/drawing/2014/main" id="{02D0CF93-B1DD-D6D4-275B-D9885AE1D479}"/>
              </a:ext>
            </a:extLst>
          </p:cNvPr>
          <p:cNvSpPr>
            <a:spLocks noGrp="1"/>
          </p:cNvSpPr>
          <p:nvPr>
            <p:ph type="body" sz="quarter" idx="13" hasCustomPrompt="1"/>
          </p:nvPr>
        </p:nvSpPr>
        <p:spPr>
          <a:xfrm>
            <a:off x="636045" y="1634400"/>
            <a:ext cx="6840000" cy="4583838"/>
          </a:xfrm>
        </p:spPr>
        <p:txBody>
          <a:bodyPr lIns="0" rIns="0"/>
          <a:lstStyle>
            <a:lvl1pPr marL="457200" indent="-457200">
              <a:buFont typeface="+mj-lt"/>
              <a:buAutoNum type="arabicPeriod"/>
              <a:defRPr/>
            </a:lvl1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sidfot 3">
            <a:extLst>
              <a:ext uri="{FF2B5EF4-FFF2-40B4-BE49-F238E27FC236}">
                <a16:creationId xmlns:a16="http://schemas.microsoft.com/office/drawing/2014/main" id="{089ED9DC-A147-02C8-8A8D-ABCBA04E37C5}"/>
              </a:ext>
            </a:extLst>
          </p:cNvPr>
          <p:cNvSpPr>
            <a:spLocks noGrp="1"/>
          </p:cNvSpPr>
          <p:nvPr>
            <p:ph type="ftr" sz="quarter" idx="11"/>
          </p:nvPr>
        </p:nvSpPr>
        <p:spPr/>
        <p:txBody>
          <a:bodyPr/>
          <a:lstStyle/>
          <a:p>
            <a:r>
              <a:rPr lang="sv-SE"/>
              <a:t>Källa: </a:t>
            </a:r>
            <a:endParaRPr lang="sv-SE" dirty="0"/>
          </a:p>
        </p:txBody>
      </p:sp>
      <p:sp>
        <p:nvSpPr>
          <p:cNvPr id="5" name="Platshållare för bildnummer 4">
            <a:extLst>
              <a:ext uri="{FF2B5EF4-FFF2-40B4-BE49-F238E27FC236}">
                <a16:creationId xmlns:a16="http://schemas.microsoft.com/office/drawing/2014/main" id="{B88F5249-30B6-4068-3317-72A80A689D5E}"/>
              </a:ext>
            </a:extLst>
          </p:cNvPr>
          <p:cNvSpPr>
            <a:spLocks noGrp="1"/>
          </p:cNvSpPr>
          <p:nvPr>
            <p:ph type="sldNum" sz="quarter" idx="12"/>
          </p:nvPr>
        </p:nvSpPr>
        <p:spPr/>
        <p:txBody>
          <a:bodyPr/>
          <a:lstStyle/>
          <a:p>
            <a:fld id="{72E6AD8C-8D45-475A-88F1-A1ABBFDF6A1B}" type="slidenum">
              <a:rPr lang="sv-SE" smtClean="0"/>
              <a:t>‹#›</a:t>
            </a:fld>
            <a:endParaRPr lang="sv-SE"/>
          </a:p>
        </p:txBody>
      </p:sp>
    </p:spTree>
    <p:extLst>
      <p:ext uri="{BB962C8B-B14F-4D97-AF65-F5344CB8AC3E}">
        <p14:creationId xmlns:p14="http://schemas.microsoft.com/office/powerpoint/2010/main" val="2096021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image" Target="../media/image1.emf"/><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theme" Target="../theme/theme2.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r>
              <a:rPr lang="sv-SE"/>
              <a:t>Källa: </a:t>
            </a:r>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26"/>
          <a:stretch>
            <a:fillRect/>
          </a:stretch>
        </p:blipFill>
        <p:spPr>
          <a:xfrm>
            <a:off x="10128113"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2469253"/>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79" r:id="rId4"/>
    <p:sldLayoutId id="2147483660" r:id="rId5"/>
    <p:sldLayoutId id="2147483654" r:id="rId6"/>
    <p:sldLayoutId id="2147483661" r:id="rId7"/>
    <p:sldLayoutId id="2147483662" r:id="rId8"/>
    <p:sldLayoutId id="2147483667" r:id="rId9"/>
    <p:sldLayoutId id="2147483665" r:id="rId10"/>
    <p:sldLayoutId id="2147483666" r:id="rId11"/>
    <p:sldLayoutId id="2147483664" r:id="rId12"/>
    <p:sldLayoutId id="2147483668" r:id="rId13"/>
    <p:sldLayoutId id="2147483680" r:id="rId14"/>
    <p:sldLayoutId id="2147483669" r:id="rId15"/>
    <p:sldLayoutId id="2147483682" r:id="rId16"/>
    <p:sldLayoutId id="2147483681" r:id="rId17"/>
    <p:sldLayoutId id="2147483670" r:id="rId18"/>
    <p:sldLayoutId id="2147483671" r:id="rId19"/>
    <p:sldLayoutId id="2147483673" r:id="rId20"/>
    <p:sldLayoutId id="2147483674" r:id="rId21"/>
    <p:sldLayoutId id="2147483675" r:id="rId22"/>
    <p:sldLayoutId id="2147483676" r:id="rId23"/>
    <p:sldLayoutId id="2147483678" r:id="rId24"/>
  </p:sldLayoutIdLst>
  <p:hf sldNum="0" hdr="0" ftr="0" dt="0"/>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659" userDrawn="1">
          <p15:clr>
            <a:srgbClr val="F26B43"/>
          </p15:clr>
        </p15:guide>
        <p15:guide id="3" pos="4021" userDrawn="1">
          <p15:clr>
            <a:srgbClr val="F26B43"/>
          </p15:clr>
        </p15:guide>
        <p15:guide id="4" pos="7287" userDrawn="1">
          <p15:clr>
            <a:srgbClr val="F26B43"/>
          </p15:clr>
        </p15:guide>
        <p15:guide id="5" pos="393" userDrawn="1">
          <p15:clr>
            <a:srgbClr val="F26B43"/>
          </p15:clr>
        </p15:guide>
        <p15:guide id="6" orient="horz" pos="391" userDrawn="1">
          <p15:clr>
            <a:srgbClr val="F26B43"/>
          </p15:clr>
        </p15:guide>
        <p15:guide id="7" orient="horz" pos="39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9EF6AE06-7D0B-679D-DAEF-6C2C1D3AC566}"/>
              </a:ext>
            </a:extLst>
          </p:cNvPr>
          <p:cNvSpPr>
            <a:spLocks noGrp="1"/>
          </p:cNvSpPr>
          <p:nvPr>
            <p:ph type="title"/>
          </p:nvPr>
        </p:nvSpPr>
        <p:spPr>
          <a:xfrm>
            <a:off x="636889" y="540000"/>
            <a:ext cx="9720000" cy="1080000"/>
          </a:xfrm>
          <a:prstGeom prst="rect">
            <a:avLst/>
          </a:prstGeom>
        </p:spPr>
        <p:txBody>
          <a:bodyPr vert="horz" lIns="0" tIns="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A735A071-11A9-B41A-D9FC-FA993004023D}"/>
              </a:ext>
            </a:extLst>
          </p:cNvPr>
          <p:cNvSpPr>
            <a:spLocks noGrp="1"/>
          </p:cNvSpPr>
          <p:nvPr>
            <p:ph type="body" idx="1"/>
          </p:nvPr>
        </p:nvSpPr>
        <p:spPr>
          <a:xfrm>
            <a:off x="636045" y="1634097"/>
            <a:ext cx="7020000" cy="4582800"/>
          </a:xfrm>
          <a:prstGeom prst="rect">
            <a:avLst/>
          </a:prstGeom>
        </p:spPr>
        <p:txBody>
          <a:bodyPr vert="horz" lIns="0" tIns="45720" rIns="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sidfot 4">
            <a:extLst>
              <a:ext uri="{FF2B5EF4-FFF2-40B4-BE49-F238E27FC236}">
                <a16:creationId xmlns:a16="http://schemas.microsoft.com/office/drawing/2014/main" id="{15296B71-03DD-80A4-6205-3713B583AD18}"/>
              </a:ext>
            </a:extLst>
          </p:cNvPr>
          <p:cNvSpPr>
            <a:spLocks noGrp="1"/>
          </p:cNvSpPr>
          <p:nvPr>
            <p:ph type="ftr" sz="quarter" idx="3"/>
          </p:nvPr>
        </p:nvSpPr>
        <p:spPr>
          <a:xfrm>
            <a:off x="636045" y="6356350"/>
            <a:ext cx="4114800" cy="365125"/>
          </a:xfrm>
          <a:prstGeom prst="rect">
            <a:avLst/>
          </a:prstGeom>
        </p:spPr>
        <p:txBody>
          <a:bodyPr vert="horz" lIns="91440" tIns="45720" rIns="91440" bIns="45720" rtlCol="0" anchor="ctr"/>
          <a:lstStyle>
            <a:lvl1pPr algn="l">
              <a:defRPr sz="1200">
                <a:solidFill>
                  <a:schemeClr val="tx1"/>
                </a:solidFill>
              </a:defRPr>
            </a:lvl1pPr>
          </a:lstStyle>
          <a:p>
            <a:r>
              <a:rPr lang="sv-SE"/>
              <a:t>Källa: </a:t>
            </a:r>
            <a:endParaRPr lang="sv-SE" dirty="0"/>
          </a:p>
        </p:txBody>
      </p:sp>
      <p:sp>
        <p:nvSpPr>
          <p:cNvPr id="6" name="Platshållare för bildnummer 5">
            <a:extLst>
              <a:ext uri="{FF2B5EF4-FFF2-40B4-BE49-F238E27FC236}">
                <a16:creationId xmlns:a16="http://schemas.microsoft.com/office/drawing/2014/main" id="{460F0521-EEC8-AA48-6F07-D6B78AAFDFF8}"/>
              </a:ext>
            </a:extLst>
          </p:cNvPr>
          <p:cNvSpPr>
            <a:spLocks noGrp="1"/>
          </p:cNvSpPr>
          <p:nvPr>
            <p:ph type="sldNum" sz="quarter" idx="4"/>
          </p:nvPr>
        </p:nvSpPr>
        <p:spPr>
          <a:xfrm>
            <a:off x="5629258" y="6356350"/>
            <a:ext cx="933484" cy="365125"/>
          </a:xfrm>
          <a:prstGeom prst="rect">
            <a:avLst/>
          </a:prstGeom>
        </p:spPr>
        <p:txBody>
          <a:bodyPr vert="horz" lIns="91440" tIns="45720" rIns="91440" bIns="45720" rtlCol="0" anchor="ctr"/>
          <a:lstStyle>
            <a:lvl1pPr algn="ctr">
              <a:defRPr sz="1200">
                <a:solidFill>
                  <a:schemeClr val="tx1"/>
                </a:solidFill>
              </a:defRPr>
            </a:lvl1pPr>
          </a:lstStyle>
          <a:p>
            <a:fld id="{72E6AD8C-8D45-475A-88F1-A1ABBFDF6A1B}" type="slidenum">
              <a:rPr lang="sv-SE" smtClean="0"/>
              <a:pPr/>
              <a:t>‹#›</a:t>
            </a:fld>
            <a:endParaRPr lang="sv-SE" dirty="0"/>
          </a:p>
        </p:txBody>
      </p:sp>
      <p:pic>
        <p:nvPicPr>
          <p:cNvPr id="7" name="Bildobjekt 6" descr="Logotyp Socialstyrelsen">
            <a:extLst>
              <a:ext uri="{FF2B5EF4-FFF2-40B4-BE49-F238E27FC236}">
                <a16:creationId xmlns:a16="http://schemas.microsoft.com/office/drawing/2014/main" id="{B6600725-C256-4E21-B2CE-967977119CFF}"/>
              </a:ext>
            </a:extLst>
          </p:cNvPr>
          <p:cNvPicPr>
            <a:picLocks noChangeAspect="1"/>
          </p:cNvPicPr>
          <p:nvPr userDrawn="1"/>
        </p:nvPicPr>
        <p:blipFill>
          <a:blip r:embed="rId26"/>
          <a:stretch>
            <a:fillRect/>
          </a:stretch>
        </p:blipFill>
        <p:spPr>
          <a:xfrm>
            <a:off x="10128113" y="6333464"/>
            <a:ext cx="1440000" cy="295715"/>
          </a:xfrm>
          <a:prstGeom prst="rect">
            <a:avLst/>
          </a:prstGeom>
        </p:spPr>
      </p:pic>
      <p:cxnSp>
        <p:nvCxnSpPr>
          <p:cNvPr id="8" name="Rak koppling 7">
            <a:extLst>
              <a:ext uri="{FF2B5EF4-FFF2-40B4-BE49-F238E27FC236}">
                <a16:creationId xmlns:a16="http://schemas.microsoft.com/office/drawing/2014/main" id="{80B3FD74-0299-3550-4E28-5ACB19E12AFC}"/>
              </a:ext>
              <a:ext uri="{C183D7F6-B498-43B3-948B-1728B52AA6E4}">
                <adec:decorative xmlns:adec="http://schemas.microsoft.com/office/drawing/2017/decorative" val="1"/>
              </a:ext>
            </a:extLst>
          </p:cNvPr>
          <p:cNvCxnSpPr/>
          <p:nvPr userDrawn="1"/>
        </p:nvCxnSpPr>
        <p:spPr>
          <a:xfrm>
            <a:off x="626357"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ak koppling 8">
            <a:extLst>
              <a:ext uri="{FF2B5EF4-FFF2-40B4-BE49-F238E27FC236}">
                <a16:creationId xmlns:a16="http://schemas.microsoft.com/office/drawing/2014/main" id="{915831CF-0745-C506-4100-FE148513A3F5}"/>
              </a:ext>
              <a:ext uri="{C183D7F6-B498-43B3-948B-1728B52AA6E4}">
                <adec:decorative xmlns:adec="http://schemas.microsoft.com/office/drawing/2017/decorative" val="1"/>
              </a:ext>
            </a:extLst>
          </p:cNvPr>
          <p:cNvCxnSpPr/>
          <p:nvPr userDrawn="1"/>
        </p:nvCxnSpPr>
        <p:spPr>
          <a:xfrm>
            <a:off x="580866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ak koppling 9">
            <a:extLst>
              <a:ext uri="{FF2B5EF4-FFF2-40B4-BE49-F238E27FC236}">
                <a16:creationId xmlns:a16="http://schemas.microsoft.com/office/drawing/2014/main" id="{D0E0E85A-E94E-02CB-591B-5C472DFA277C}"/>
              </a:ext>
              <a:ext uri="{C183D7F6-B498-43B3-948B-1728B52AA6E4}">
                <adec:decorative xmlns:adec="http://schemas.microsoft.com/office/drawing/2017/decorative" val="1"/>
              </a:ext>
            </a:extLst>
          </p:cNvPr>
          <p:cNvCxnSpPr/>
          <p:nvPr userDrawn="1"/>
        </p:nvCxnSpPr>
        <p:spPr>
          <a:xfrm>
            <a:off x="6383338"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Rak koppling 10">
            <a:extLst>
              <a:ext uri="{FF2B5EF4-FFF2-40B4-BE49-F238E27FC236}">
                <a16:creationId xmlns:a16="http://schemas.microsoft.com/office/drawing/2014/main" id="{C02D0A55-E372-4B7F-403F-2E3DC6E83DDF}"/>
              </a:ext>
              <a:ext uri="{C183D7F6-B498-43B3-948B-1728B52AA6E4}">
                <adec:decorative xmlns:adec="http://schemas.microsoft.com/office/drawing/2017/decorative" val="1"/>
              </a:ext>
            </a:extLst>
          </p:cNvPr>
          <p:cNvCxnSpPr>
            <a:cxnSpLocks/>
          </p:cNvCxnSpPr>
          <p:nvPr userDrawn="1"/>
        </p:nvCxnSpPr>
        <p:spPr>
          <a:xfrm>
            <a:off x="11568113" y="-362857"/>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Rak koppling 11">
            <a:extLst>
              <a:ext uri="{FF2B5EF4-FFF2-40B4-BE49-F238E27FC236}">
                <a16:creationId xmlns:a16="http://schemas.microsoft.com/office/drawing/2014/main" id="{24B18876-DAF9-0CED-0C89-9EA95DA1DD08}"/>
              </a:ext>
              <a:ext uri="{C183D7F6-B498-43B3-948B-1728B52AA6E4}">
                <adec:decorative xmlns:adec="http://schemas.microsoft.com/office/drawing/2017/decorative" val="1"/>
              </a:ext>
            </a:extLst>
          </p:cNvPr>
          <p:cNvCxnSpPr>
            <a:cxnSpLocks/>
          </p:cNvCxnSpPr>
          <p:nvPr userDrawn="1"/>
        </p:nvCxnSpPr>
        <p:spPr>
          <a:xfrm rot="5400000">
            <a:off x="12420684" y="48945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Rak koppling 12">
            <a:extLst>
              <a:ext uri="{FF2B5EF4-FFF2-40B4-BE49-F238E27FC236}">
                <a16:creationId xmlns:a16="http://schemas.microsoft.com/office/drawing/2014/main" id="{5EF01506-B404-7FAC-EF48-44D61E34C78D}"/>
              </a:ext>
              <a:ext uri="{C183D7F6-B498-43B3-948B-1728B52AA6E4}">
                <adec:decorative xmlns:adec="http://schemas.microsoft.com/office/drawing/2017/decorative" val="1"/>
              </a:ext>
            </a:extLst>
          </p:cNvPr>
          <p:cNvCxnSpPr>
            <a:cxnSpLocks/>
          </p:cNvCxnSpPr>
          <p:nvPr userDrawn="1"/>
        </p:nvCxnSpPr>
        <p:spPr>
          <a:xfrm rot="5400000">
            <a:off x="12420684" y="329837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Rak koppling 13">
            <a:extLst>
              <a:ext uri="{FF2B5EF4-FFF2-40B4-BE49-F238E27FC236}">
                <a16:creationId xmlns:a16="http://schemas.microsoft.com/office/drawing/2014/main" id="{0FA766C4-1E08-20C2-C14D-AD4AD7320025}"/>
              </a:ext>
              <a:ext uri="{C183D7F6-B498-43B3-948B-1728B52AA6E4}">
                <adec:decorative xmlns:adec="http://schemas.microsoft.com/office/drawing/2017/decorative" val="1"/>
              </a:ext>
            </a:extLst>
          </p:cNvPr>
          <p:cNvCxnSpPr>
            <a:cxnSpLocks/>
          </p:cNvCxnSpPr>
          <p:nvPr userDrawn="1"/>
        </p:nvCxnSpPr>
        <p:spPr>
          <a:xfrm rot="5400000">
            <a:off x="12420684" y="6106660"/>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Rak koppling 14">
            <a:extLst>
              <a:ext uri="{FF2B5EF4-FFF2-40B4-BE49-F238E27FC236}">
                <a16:creationId xmlns:a16="http://schemas.microsoft.com/office/drawing/2014/main" id="{DC70BE39-AE1C-A008-E5DE-EF68DC6EC0AF}"/>
              </a:ext>
              <a:ext uri="{C183D7F6-B498-43B3-948B-1728B52AA6E4}">
                <adec:decorative xmlns:adec="http://schemas.microsoft.com/office/drawing/2017/decorative" val="1"/>
              </a:ext>
            </a:extLst>
          </p:cNvPr>
          <p:cNvCxnSpPr/>
          <p:nvPr userDrawn="1"/>
        </p:nvCxnSpPr>
        <p:spPr>
          <a:xfrm>
            <a:off x="623887"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2A6D88E5-9D1D-0299-0E23-7792F919E253}"/>
              </a:ext>
              <a:ext uri="{C183D7F6-B498-43B3-948B-1728B52AA6E4}">
                <adec:decorative xmlns:adec="http://schemas.microsoft.com/office/drawing/2017/decorative" val="1"/>
              </a:ext>
            </a:extLst>
          </p:cNvPr>
          <p:cNvCxnSpPr/>
          <p:nvPr userDrawn="1"/>
        </p:nvCxnSpPr>
        <p:spPr>
          <a:xfrm>
            <a:off x="580866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FFB69A4D-C031-4997-2CD8-3735C5CB356C}"/>
              </a:ext>
              <a:ext uri="{C183D7F6-B498-43B3-948B-1728B52AA6E4}">
                <adec:decorative xmlns:adec="http://schemas.microsoft.com/office/drawing/2017/decorative" val="1"/>
              </a:ext>
            </a:extLst>
          </p:cNvPr>
          <p:cNvCxnSpPr/>
          <p:nvPr userDrawn="1"/>
        </p:nvCxnSpPr>
        <p:spPr>
          <a:xfrm>
            <a:off x="6383338"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E98BF6E7-B0B5-A519-1C2F-BDF7C16E622F}"/>
              </a:ext>
              <a:ext uri="{C183D7F6-B498-43B3-948B-1728B52AA6E4}">
                <adec:decorative xmlns:adec="http://schemas.microsoft.com/office/drawing/2017/decorative" val="1"/>
              </a:ext>
            </a:extLst>
          </p:cNvPr>
          <p:cNvCxnSpPr>
            <a:cxnSpLocks/>
          </p:cNvCxnSpPr>
          <p:nvPr userDrawn="1"/>
        </p:nvCxnSpPr>
        <p:spPr>
          <a:xfrm>
            <a:off x="11568113" y="6975492"/>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89EA6B94-E30D-5779-F560-45F2A9F8D505}"/>
              </a:ext>
              <a:ext uri="{C183D7F6-B498-43B3-948B-1728B52AA6E4}">
                <adec:decorative xmlns:adec="http://schemas.microsoft.com/office/drawing/2017/decorative" val="1"/>
              </a:ext>
            </a:extLst>
          </p:cNvPr>
          <p:cNvCxnSpPr>
            <a:cxnSpLocks/>
          </p:cNvCxnSpPr>
          <p:nvPr userDrawn="1"/>
        </p:nvCxnSpPr>
        <p:spPr>
          <a:xfrm rot="5400000">
            <a:off x="-242020" y="48945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608B746F-43F8-0E83-27C2-8B3D79142687}"/>
              </a:ext>
              <a:ext uri="{C183D7F6-B498-43B3-948B-1728B52AA6E4}">
                <adec:decorative xmlns:adec="http://schemas.microsoft.com/office/drawing/2017/decorative" val="1"/>
              </a:ext>
            </a:extLst>
          </p:cNvPr>
          <p:cNvCxnSpPr>
            <a:cxnSpLocks/>
          </p:cNvCxnSpPr>
          <p:nvPr userDrawn="1"/>
        </p:nvCxnSpPr>
        <p:spPr>
          <a:xfrm rot="5400000">
            <a:off x="-242020" y="3298373"/>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Rak koppling 20">
            <a:extLst>
              <a:ext uri="{FF2B5EF4-FFF2-40B4-BE49-F238E27FC236}">
                <a16:creationId xmlns:a16="http://schemas.microsoft.com/office/drawing/2014/main" id="{453CBA76-A7BD-F3F8-69A4-BD6E3B10419C}"/>
              </a:ext>
              <a:ext uri="{C183D7F6-B498-43B3-948B-1728B52AA6E4}">
                <adec:decorative xmlns:adec="http://schemas.microsoft.com/office/drawing/2017/decorative" val="1"/>
              </a:ext>
            </a:extLst>
          </p:cNvPr>
          <p:cNvCxnSpPr>
            <a:cxnSpLocks/>
          </p:cNvCxnSpPr>
          <p:nvPr userDrawn="1"/>
        </p:nvCxnSpPr>
        <p:spPr>
          <a:xfrm rot="5400000">
            <a:off x="-242020" y="6106661"/>
            <a:ext cx="0" cy="26125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01819"/>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Lst>
  <p:hf sldNum="0" hdr="0" ftr="0" dt="0"/>
  <p:txStyles>
    <p:titleStyle>
      <a:lvl1pPr algn="l" defTabSz="914400" rtl="0" eaLnBrk="1" latinLnBrk="0" hangingPunct="1">
        <a:lnSpc>
          <a:spcPct val="11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Noto Sans" panose="020B0502040504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Noto Sans" panose="020B0502040504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Noto Sans" panose="020B0502040504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659">
          <p15:clr>
            <a:srgbClr val="F26B43"/>
          </p15:clr>
        </p15:guide>
        <p15:guide id="3" pos="4021">
          <p15:clr>
            <a:srgbClr val="F26B43"/>
          </p15:clr>
        </p15:guide>
        <p15:guide id="4" pos="7287">
          <p15:clr>
            <a:srgbClr val="F26B43"/>
          </p15:clr>
        </p15:guide>
        <p15:guide id="5" pos="393">
          <p15:clr>
            <a:srgbClr val="F26B43"/>
          </p15:clr>
        </p15:guide>
        <p15:guide id="6" orient="horz" pos="391">
          <p15:clr>
            <a:srgbClr val="F26B43"/>
          </p15:clr>
        </p15:guide>
        <p15:guide id="7" orient="horz" pos="392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6.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hyperlink" Target="https://forum.esv.se/verksamhetsutveckling/samverkan/hur-kan-myndigheter-samverka/" TargetMode="External"/><Relationship Id="rId2" Type="http://schemas.openxmlformats.org/officeDocument/2006/relationships/hyperlink" Target="https://termbank.socialstyrelsen.se/" TargetMode="Externa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7D86E451-2C2E-1361-F5AC-19132117C7D3}"/>
              </a:ext>
            </a:extLst>
          </p:cNvPr>
          <p:cNvSpPr>
            <a:spLocks noGrp="1"/>
          </p:cNvSpPr>
          <p:nvPr>
            <p:ph type="body" sz="quarter" idx="14"/>
          </p:nvPr>
        </p:nvSpPr>
        <p:spPr/>
        <p:txBody>
          <a:bodyPr/>
          <a:lstStyle/>
          <a:p>
            <a:r>
              <a:rPr lang="sv-SE" b="1" dirty="0"/>
              <a:t>Syftet </a:t>
            </a:r>
            <a:r>
              <a:rPr lang="sv-SE" dirty="0"/>
              <a:t>med materialet är att öka kunskapen om samverkan, och att vara ett stöd i att utveckla intern och extern samverkan med andra aktörer som arbetar med personer som utövar våld mot närstående</a:t>
            </a:r>
          </a:p>
          <a:p>
            <a:pPr lvl="1"/>
            <a:endParaRPr lang="sv-SE" dirty="0"/>
          </a:p>
          <a:p>
            <a:r>
              <a:rPr lang="sv-SE" dirty="0"/>
              <a:t>Materialet är tänkt att </a:t>
            </a:r>
            <a:r>
              <a:rPr lang="sv-SE" b="1" dirty="0"/>
              <a:t>användas</a:t>
            </a:r>
            <a:r>
              <a:rPr lang="sv-SE" dirty="0"/>
              <a:t> för genomgång och dialog i arbetsgruppen. Mer information finns i talarmanus. </a:t>
            </a:r>
          </a:p>
        </p:txBody>
      </p:sp>
      <p:sp>
        <p:nvSpPr>
          <p:cNvPr id="5" name="Platshållare för text 4">
            <a:extLst>
              <a:ext uri="{FF2B5EF4-FFF2-40B4-BE49-F238E27FC236}">
                <a16:creationId xmlns:a16="http://schemas.microsoft.com/office/drawing/2014/main" id="{D510D075-50AA-B389-9D11-39E1CF4DFF82}"/>
              </a:ext>
            </a:extLst>
          </p:cNvPr>
          <p:cNvSpPr>
            <a:spLocks noGrp="1"/>
          </p:cNvSpPr>
          <p:nvPr>
            <p:ph type="body" sz="quarter" idx="13"/>
          </p:nvPr>
        </p:nvSpPr>
        <p:spPr/>
        <p:txBody>
          <a:bodyPr/>
          <a:lstStyle/>
          <a:p>
            <a:r>
              <a:rPr lang="sv-SE" b="1" dirty="0"/>
              <a:t>Målgruppen</a:t>
            </a:r>
            <a:r>
              <a:rPr lang="sv-SE" dirty="0"/>
              <a:t> är i första hand socialtjänstverksamheter som arbetar med målgruppen personer som utövar våld mot närstående, men även t ex hälso- och sjukvård kan använda materialet</a:t>
            </a:r>
          </a:p>
          <a:p>
            <a:pPr lvl="1"/>
            <a:r>
              <a:rPr lang="sv-SE" dirty="0"/>
              <a:t>Medarbetare som arbetar direkt med målgruppen</a:t>
            </a:r>
          </a:p>
          <a:p>
            <a:pPr lvl="1"/>
            <a:r>
              <a:rPr lang="sv-SE" dirty="0"/>
              <a:t>Medarbetare på strategisk nivå inom till exempel verksamhetsutveckling</a:t>
            </a:r>
          </a:p>
          <a:p>
            <a:pPr lvl="1"/>
            <a:r>
              <a:rPr lang="sv-SE" dirty="0"/>
              <a:t>Chefer för ovan nämnda verksamheter</a:t>
            </a:r>
          </a:p>
          <a:p>
            <a:endParaRPr lang="sv-SE" dirty="0"/>
          </a:p>
        </p:txBody>
      </p:sp>
      <p:sp>
        <p:nvSpPr>
          <p:cNvPr id="3" name="Rubrik 2">
            <a:extLst>
              <a:ext uri="{FF2B5EF4-FFF2-40B4-BE49-F238E27FC236}">
                <a16:creationId xmlns:a16="http://schemas.microsoft.com/office/drawing/2014/main" id="{C7A26B1A-F547-4B47-BEDC-BB2479F815ED}"/>
              </a:ext>
            </a:extLst>
          </p:cNvPr>
          <p:cNvSpPr>
            <a:spLocks noGrp="1"/>
          </p:cNvSpPr>
          <p:nvPr>
            <p:ph type="title"/>
          </p:nvPr>
        </p:nvSpPr>
        <p:spPr/>
        <p:txBody>
          <a:bodyPr/>
          <a:lstStyle/>
          <a:p>
            <a:r>
              <a:rPr lang="sv-SE" dirty="0"/>
              <a:t>Materialets målgrupp, syfte och användningsområde</a:t>
            </a:r>
          </a:p>
        </p:txBody>
      </p:sp>
    </p:spTree>
    <p:extLst>
      <p:ext uri="{BB962C8B-B14F-4D97-AF65-F5344CB8AC3E}">
        <p14:creationId xmlns:p14="http://schemas.microsoft.com/office/powerpoint/2010/main" val="272103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2" name="textruta 21">
            <a:extLst>
              <a:ext uri="{FF2B5EF4-FFF2-40B4-BE49-F238E27FC236}">
                <a16:creationId xmlns:a16="http://schemas.microsoft.com/office/drawing/2014/main" id="{DFAC8FB6-E7DC-9AC0-9E00-F21C18632E0B}"/>
              </a:ext>
            </a:extLst>
          </p:cNvPr>
          <p:cNvSpPr txBox="1"/>
          <p:nvPr/>
        </p:nvSpPr>
        <p:spPr>
          <a:xfrm>
            <a:off x="9583316" y="2861357"/>
            <a:ext cx="2081829" cy="2246769"/>
          </a:xfrm>
          <a:prstGeom prst="rect">
            <a:avLst/>
          </a:prstGeom>
          <a:noFill/>
        </p:spPr>
        <p:txBody>
          <a:bodyPr wrap="square" rtlCol="0">
            <a:spAutoFit/>
          </a:bodyPr>
          <a:lstStyle/>
          <a:p>
            <a:pPr marL="285750" indent="-285750">
              <a:buFont typeface="Arial" panose="020B0604020202020204" pitchFamily="34" charset="0"/>
              <a:buChar char="•"/>
            </a:pPr>
            <a:r>
              <a:rPr lang="sv-SE" sz="2000" dirty="0"/>
              <a:t>Barn</a:t>
            </a:r>
          </a:p>
          <a:p>
            <a:pPr marL="285750" indent="-285750">
              <a:buFont typeface="Arial" panose="020B0604020202020204" pitchFamily="34" charset="0"/>
              <a:buChar char="•"/>
            </a:pPr>
            <a:r>
              <a:rPr lang="sv-SE" sz="2000" dirty="0"/>
              <a:t>Hotbild</a:t>
            </a:r>
          </a:p>
          <a:p>
            <a:pPr marL="285750" indent="-285750">
              <a:buFont typeface="Arial" panose="020B0604020202020204" pitchFamily="34" charset="0"/>
              <a:buChar char="•"/>
            </a:pPr>
            <a:r>
              <a:rPr lang="sv-SE" sz="2000" dirty="0"/>
              <a:t>Brådskande</a:t>
            </a:r>
          </a:p>
          <a:p>
            <a:pPr marL="285750" indent="-285750">
              <a:buFont typeface="Arial" panose="020B0604020202020204" pitchFamily="34" charset="0"/>
              <a:buChar char="•"/>
            </a:pPr>
            <a:r>
              <a:rPr lang="sv-SE" sz="2000" dirty="0"/>
              <a:t>Polisen</a:t>
            </a:r>
          </a:p>
          <a:p>
            <a:pPr marL="285750" indent="-285750">
              <a:buFont typeface="Arial" panose="020B0604020202020204" pitchFamily="34" charset="0"/>
              <a:buChar char="•"/>
            </a:pPr>
            <a:r>
              <a:rPr lang="sv-SE" sz="2000" dirty="0"/>
              <a:t>Anstalt</a:t>
            </a:r>
          </a:p>
          <a:p>
            <a:pPr marL="285750" indent="-285750">
              <a:buFont typeface="Arial" panose="020B0604020202020204" pitchFamily="34" charset="0"/>
              <a:buChar char="•"/>
            </a:pPr>
            <a:r>
              <a:rPr lang="sv-SE" sz="2000" dirty="0"/>
              <a:t>Psykiatrin</a:t>
            </a:r>
          </a:p>
          <a:p>
            <a:pPr marL="285750" indent="-285750">
              <a:buFont typeface="Arial" panose="020B0604020202020204" pitchFamily="34" charset="0"/>
              <a:buChar char="•"/>
            </a:pPr>
            <a:endParaRPr lang="sv-SE" sz="2000" dirty="0"/>
          </a:p>
        </p:txBody>
      </p:sp>
      <p:pic>
        <p:nvPicPr>
          <p:cNvPr id="6" name="Bildobjekt 5" descr="Ikon - pratbubbla">
            <a:extLst>
              <a:ext uri="{FF2B5EF4-FFF2-40B4-BE49-F238E27FC236}">
                <a16:creationId xmlns:a16="http://schemas.microsoft.com/office/drawing/2014/main" id="{45791ECD-5CC1-152E-025C-154689B76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56019">
            <a:off x="8884334" y="377157"/>
            <a:ext cx="3072820" cy="3112215"/>
          </a:xfrm>
          <a:prstGeom prst="rect">
            <a:avLst/>
          </a:prstGeom>
        </p:spPr>
      </p:pic>
      <p:sp>
        <p:nvSpPr>
          <p:cNvPr id="4" name="Platshållare för text 3">
            <a:extLst>
              <a:ext uri="{FF2B5EF4-FFF2-40B4-BE49-F238E27FC236}">
                <a16:creationId xmlns:a16="http://schemas.microsoft.com/office/drawing/2014/main" id="{CED747F5-C248-4726-90B5-EEAEDFAB695B}"/>
              </a:ext>
            </a:extLst>
          </p:cNvPr>
          <p:cNvSpPr>
            <a:spLocks noGrp="1"/>
          </p:cNvSpPr>
          <p:nvPr>
            <p:ph type="body" sz="quarter" idx="13"/>
          </p:nvPr>
        </p:nvSpPr>
        <p:spPr>
          <a:xfrm>
            <a:off x="3935554" y="2131555"/>
            <a:ext cx="4546992" cy="3635575"/>
          </a:xfrm>
        </p:spPr>
        <p:txBody>
          <a:bodyPr>
            <a:noAutofit/>
          </a:bodyPr>
          <a:lstStyle/>
          <a:p>
            <a:pPr marL="342900" lvl="0" indent="-342900">
              <a:buFont typeface="Arial" panose="020B0604020202020204" pitchFamily="34" charset="0"/>
              <a:buChar char="•"/>
            </a:pPr>
            <a:r>
              <a:rPr lang="sv-SE" dirty="0">
                <a:solidFill>
                  <a:srgbClr val="000000"/>
                </a:solidFill>
              </a:rPr>
              <a:t>I vilka situationer kan vi behöva samverka med andra kring personer som utövar våld mot närstående?</a:t>
            </a:r>
          </a:p>
          <a:p>
            <a:pPr marL="342900" lvl="0" indent="-342900">
              <a:buFont typeface="Arial" panose="020B0604020202020204" pitchFamily="34" charset="0"/>
              <a:buChar char="•"/>
            </a:pPr>
            <a:r>
              <a:rPr lang="sv-SE" dirty="0">
                <a:solidFill>
                  <a:srgbClr val="000000"/>
                </a:solidFill>
              </a:rPr>
              <a:t>Vilka verksamheter är viktiga för oss att samverka med, internt och externt?</a:t>
            </a:r>
          </a:p>
        </p:txBody>
      </p:sp>
      <p:sp>
        <p:nvSpPr>
          <p:cNvPr id="3" name="Rubrik 2">
            <a:extLst>
              <a:ext uri="{FF2B5EF4-FFF2-40B4-BE49-F238E27FC236}">
                <a16:creationId xmlns:a16="http://schemas.microsoft.com/office/drawing/2014/main" id="{91ECD308-4F54-4831-85E4-390150535AC5}"/>
              </a:ext>
            </a:extLst>
          </p:cNvPr>
          <p:cNvSpPr>
            <a:spLocks noGrp="1"/>
          </p:cNvSpPr>
          <p:nvPr>
            <p:ph type="title"/>
          </p:nvPr>
        </p:nvSpPr>
        <p:spPr>
          <a:xfrm>
            <a:off x="993422" y="4041312"/>
            <a:ext cx="2465547" cy="1080000"/>
          </a:xfrm>
        </p:spPr>
        <p:txBody>
          <a:bodyPr/>
          <a:lstStyle/>
          <a:p>
            <a:r>
              <a:rPr lang="sv-SE" altLang="sv-SE" sz="3600" dirty="0"/>
              <a:t>Reflektion</a:t>
            </a:r>
            <a:endParaRPr lang="sv-SE" dirty="0"/>
          </a:p>
        </p:txBody>
      </p:sp>
      <p:grpSp>
        <p:nvGrpSpPr>
          <p:cNvPr id="10" name="Bild 8">
            <a:extLst>
              <a:ext uri="{FF2B5EF4-FFF2-40B4-BE49-F238E27FC236}">
                <a16:creationId xmlns:a16="http://schemas.microsoft.com/office/drawing/2014/main" id="{D1405A1E-6F86-472F-B1F8-1B37EFDA4DCA}"/>
              </a:ext>
              <a:ext uri="{C183D7F6-B498-43B3-948B-1728B52AA6E4}">
                <adec:decorative xmlns:adec="http://schemas.microsoft.com/office/drawing/2017/decorative" val="1"/>
              </a:ext>
            </a:extLst>
          </p:cNvPr>
          <p:cNvGrpSpPr/>
          <p:nvPr/>
        </p:nvGrpSpPr>
        <p:grpSpPr>
          <a:xfrm>
            <a:off x="1077779" y="1920666"/>
            <a:ext cx="2266950" cy="1962150"/>
            <a:chOff x="8400669" y="2442960"/>
            <a:chExt cx="2266950" cy="1962150"/>
          </a:xfrm>
        </p:grpSpPr>
        <p:sp>
          <p:nvSpPr>
            <p:cNvPr id="11" name="Frihandsfigur: Form 10">
              <a:extLst>
                <a:ext uri="{FF2B5EF4-FFF2-40B4-BE49-F238E27FC236}">
                  <a16:creationId xmlns:a16="http://schemas.microsoft.com/office/drawing/2014/main" id="{3E663FC3-A6C2-4EDB-98AE-A35889729663}"/>
                </a:ext>
                <a:ext uri="{C183D7F6-B498-43B3-948B-1728B52AA6E4}">
                  <adec:decorative xmlns:adec="http://schemas.microsoft.com/office/drawing/2017/decorative" val="1"/>
                </a:ext>
              </a:extLst>
            </p:cNvPr>
            <p:cNvSpPr/>
            <p:nvPr/>
          </p:nvSpPr>
          <p:spPr>
            <a:xfrm>
              <a:off x="8589997"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09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6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090" y="133636"/>
                    <a:pt x="571090" y="289112"/>
                  </a:cubicBezTo>
                  <a:cubicBezTo>
                    <a:pt x="571090" y="444589"/>
                    <a:pt x="44459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65" y="418338"/>
                    <a:pt x="523465" y="289112"/>
                  </a:cubicBezTo>
                  <a:cubicBezTo>
                    <a:pt x="523465" y="159887"/>
                    <a:pt x="418338" y="54769"/>
                    <a:pt x="289122" y="54769"/>
                  </a:cubicBezTo>
                  <a:close/>
                </a:path>
              </a:pathLst>
            </a:custGeom>
            <a:solidFill>
              <a:srgbClr val="002B45"/>
            </a:solidFill>
            <a:ln w="9525"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61462D90-9561-4AA5-81FF-823F49AFD762}"/>
                </a:ext>
                <a:ext uri="{C183D7F6-B498-43B3-948B-1728B52AA6E4}">
                  <adec:decorative xmlns:adec="http://schemas.microsoft.com/office/drawing/2017/decorative" val="1"/>
                </a:ext>
              </a:extLst>
            </p:cNvPr>
            <p:cNvSpPr/>
            <p:nvPr/>
          </p:nvSpPr>
          <p:spPr>
            <a:xfrm>
              <a:off x="9882711"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10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7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100" y="133636"/>
                    <a:pt x="571100" y="289112"/>
                  </a:cubicBezTo>
                  <a:cubicBezTo>
                    <a:pt x="571100" y="444589"/>
                    <a:pt x="44460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75" y="418338"/>
                    <a:pt x="523475" y="289112"/>
                  </a:cubicBezTo>
                  <a:cubicBezTo>
                    <a:pt x="523475" y="159887"/>
                    <a:pt x="418348" y="54769"/>
                    <a:pt x="289122" y="54769"/>
                  </a:cubicBezTo>
                  <a:close/>
                </a:path>
              </a:pathLst>
            </a:custGeom>
            <a:solidFill>
              <a:srgbClr val="017CC1"/>
            </a:solidFill>
            <a:ln w="9525"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414CA11A-70DF-4582-AF82-13ED82981B2C}"/>
                </a:ext>
                <a:ext uri="{C183D7F6-B498-43B3-948B-1728B52AA6E4}">
                  <adec:decorative xmlns:adec="http://schemas.microsoft.com/office/drawing/2017/decorative" val="1"/>
                </a:ext>
              </a:extLst>
            </p:cNvPr>
            <p:cNvSpPr/>
            <p:nvPr/>
          </p:nvSpPr>
          <p:spPr>
            <a:xfrm>
              <a:off x="9237069" y="3035120"/>
              <a:ext cx="571500" cy="571500"/>
            </a:xfrm>
            <a:custGeom>
              <a:avLst/>
              <a:gdLst>
                <a:gd name="connsiteX0" fmla="*/ 289112 w 571500"/>
                <a:gd name="connsiteY0" fmla="*/ 571090 h 571500"/>
                <a:gd name="connsiteX1" fmla="*/ 7144 w 571500"/>
                <a:gd name="connsiteY1" fmla="*/ 289122 h 571500"/>
                <a:gd name="connsiteX2" fmla="*/ 289112 w 571500"/>
                <a:gd name="connsiteY2" fmla="*/ 7144 h 571500"/>
                <a:gd name="connsiteX3" fmla="*/ 571091 w 571500"/>
                <a:gd name="connsiteY3" fmla="*/ 289122 h 571500"/>
                <a:gd name="connsiteX4" fmla="*/ 289112 w 571500"/>
                <a:gd name="connsiteY4" fmla="*/ 571090 h 571500"/>
                <a:gd name="connsiteX5" fmla="*/ 289112 w 571500"/>
                <a:gd name="connsiteY5" fmla="*/ 54778 h 571500"/>
                <a:gd name="connsiteX6" fmla="*/ 54769 w 571500"/>
                <a:gd name="connsiteY6" fmla="*/ 289131 h 571500"/>
                <a:gd name="connsiteX7" fmla="*/ 289112 w 571500"/>
                <a:gd name="connsiteY7" fmla="*/ 523475 h 571500"/>
                <a:gd name="connsiteX8" fmla="*/ 523466 w 571500"/>
                <a:gd name="connsiteY8" fmla="*/ 289131 h 571500"/>
                <a:gd name="connsiteX9" fmla="*/ 289112 w 571500"/>
                <a:gd name="connsiteY9" fmla="*/ 54778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12" y="571090"/>
                  </a:moveTo>
                  <a:cubicBezTo>
                    <a:pt x="133636" y="571090"/>
                    <a:pt x="7144" y="444608"/>
                    <a:pt x="7144" y="289122"/>
                  </a:cubicBezTo>
                  <a:cubicBezTo>
                    <a:pt x="7144" y="133636"/>
                    <a:pt x="133636" y="7144"/>
                    <a:pt x="289112" y="7144"/>
                  </a:cubicBezTo>
                  <a:cubicBezTo>
                    <a:pt x="444589" y="7144"/>
                    <a:pt x="571091" y="133636"/>
                    <a:pt x="571091" y="289122"/>
                  </a:cubicBezTo>
                  <a:cubicBezTo>
                    <a:pt x="571091" y="444608"/>
                    <a:pt x="444599" y="571090"/>
                    <a:pt x="289112" y="571090"/>
                  </a:cubicBezTo>
                  <a:close/>
                  <a:moveTo>
                    <a:pt x="289112" y="54778"/>
                  </a:moveTo>
                  <a:cubicBezTo>
                    <a:pt x="159896" y="54778"/>
                    <a:pt x="54769" y="159906"/>
                    <a:pt x="54769" y="289131"/>
                  </a:cubicBezTo>
                  <a:cubicBezTo>
                    <a:pt x="54769" y="418357"/>
                    <a:pt x="159896" y="523475"/>
                    <a:pt x="289112" y="523475"/>
                  </a:cubicBezTo>
                  <a:cubicBezTo>
                    <a:pt x="418328" y="523475"/>
                    <a:pt x="523466" y="418348"/>
                    <a:pt x="523466" y="289131"/>
                  </a:cubicBezTo>
                  <a:cubicBezTo>
                    <a:pt x="523466" y="159915"/>
                    <a:pt x="418338" y="54778"/>
                    <a:pt x="289112" y="54778"/>
                  </a:cubicBezTo>
                  <a:close/>
                </a:path>
              </a:pathLst>
            </a:custGeom>
            <a:solidFill>
              <a:srgbClr val="1B2F46"/>
            </a:solidFill>
            <a:ln w="9525"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FBBFC3AA-D042-4E7B-AA51-3E870AB13BF9}"/>
                </a:ext>
                <a:ext uri="{C183D7F6-B498-43B3-948B-1728B52AA6E4}">
                  <adec:decorative xmlns:adec="http://schemas.microsoft.com/office/drawing/2017/decorative" val="1"/>
                </a:ext>
              </a:extLst>
            </p:cNvPr>
            <p:cNvSpPr/>
            <p:nvPr/>
          </p:nvSpPr>
          <p:spPr>
            <a:xfrm>
              <a:off x="8463505" y="3853231"/>
              <a:ext cx="628650" cy="552450"/>
            </a:xfrm>
            <a:custGeom>
              <a:avLst/>
              <a:gdLst>
                <a:gd name="connsiteX0" fmla="*/ 583549 w 628650"/>
                <a:gd name="connsiteY0" fmla="*/ 551602 h 552450"/>
                <a:gd name="connsiteX1" fmla="*/ 536048 w 628650"/>
                <a:gd name="connsiteY1" fmla="*/ 548202 h 552450"/>
                <a:gd name="connsiteX2" fmla="*/ 563518 w 628650"/>
                <a:gd name="connsiteY2" fmla="*/ 163878 h 552450"/>
                <a:gd name="connsiteX3" fmla="*/ 570090 w 628650"/>
                <a:gd name="connsiteY3" fmla="*/ 88202 h 552450"/>
                <a:gd name="connsiteX4" fmla="*/ 422072 w 628650"/>
                <a:gd name="connsiteY4" fmla="*/ 54759 h 552450"/>
                <a:gd name="connsiteX5" fmla="*/ 409127 w 628650"/>
                <a:gd name="connsiteY5" fmla="*/ 54759 h 552450"/>
                <a:gd name="connsiteX6" fmla="*/ 65532 w 628650"/>
                <a:gd name="connsiteY6" fmla="*/ 398355 h 552450"/>
                <a:gd name="connsiteX7" fmla="*/ 65475 w 628650"/>
                <a:gd name="connsiteY7" fmla="*/ 400060 h 552450"/>
                <a:gd name="connsiteX8" fmla="*/ 54645 w 628650"/>
                <a:gd name="connsiteY8" fmla="*/ 551602 h 552450"/>
                <a:gd name="connsiteX9" fmla="*/ 7144 w 628650"/>
                <a:gd name="connsiteY9" fmla="*/ 548202 h 552450"/>
                <a:gd name="connsiteX10" fmla="*/ 17917 w 628650"/>
                <a:gd name="connsiteY10" fmla="*/ 397497 h 552450"/>
                <a:gd name="connsiteX11" fmla="*/ 409137 w 628650"/>
                <a:gd name="connsiteY11" fmla="*/ 7144 h 552450"/>
                <a:gd name="connsiteX12" fmla="*/ 422081 w 628650"/>
                <a:gd name="connsiteY12" fmla="*/ 7144 h 552450"/>
                <a:gd name="connsiteX13" fmla="*/ 608066 w 628650"/>
                <a:gd name="connsiteY13" fmla="*/ 54121 h 552450"/>
                <a:gd name="connsiteX14" fmla="*/ 623573 w 628650"/>
                <a:gd name="connsiteY14" fmla="*/ 62522 h 552450"/>
                <a:gd name="connsiteX15" fmla="*/ 620058 w 628650"/>
                <a:gd name="connsiteY15" fmla="*/ 79801 h 552450"/>
                <a:gd name="connsiteX16" fmla="*/ 611134 w 628650"/>
                <a:gd name="connsiteY16" fmla="*/ 165040 h 552450"/>
                <a:gd name="connsiteX17" fmla="*/ 611076 w 628650"/>
                <a:gd name="connsiteY17" fmla="*/ 166545 h 552450"/>
                <a:gd name="connsiteX18" fmla="*/ 583549 w 628650"/>
                <a:gd name="connsiteY18" fmla="*/ 551612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650" h="552450">
                  <a:moveTo>
                    <a:pt x="583549" y="551602"/>
                  </a:moveTo>
                  <a:lnTo>
                    <a:pt x="536048" y="548202"/>
                  </a:lnTo>
                  <a:lnTo>
                    <a:pt x="563518" y="163878"/>
                  </a:lnTo>
                  <a:cubicBezTo>
                    <a:pt x="563756" y="138579"/>
                    <a:pt x="565966" y="113205"/>
                    <a:pt x="570090" y="88202"/>
                  </a:cubicBezTo>
                  <a:cubicBezTo>
                    <a:pt x="524161" y="66284"/>
                    <a:pt x="473345" y="54759"/>
                    <a:pt x="422072" y="54759"/>
                  </a:cubicBezTo>
                  <a:lnTo>
                    <a:pt x="409127" y="54759"/>
                  </a:lnTo>
                  <a:cubicBezTo>
                    <a:pt x="219666" y="54759"/>
                    <a:pt x="65532" y="208902"/>
                    <a:pt x="65532" y="398355"/>
                  </a:cubicBezTo>
                  <a:lnTo>
                    <a:pt x="65475" y="400060"/>
                  </a:lnTo>
                  <a:lnTo>
                    <a:pt x="54645" y="551602"/>
                  </a:lnTo>
                  <a:lnTo>
                    <a:pt x="7144" y="548202"/>
                  </a:lnTo>
                  <a:lnTo>
                    <a:pt x="17917" y="397497"/>
                  </a:lnTo>
                  <a:cubicBezTo>
                    <a:pt x="18383" y="182185"/>
                    <a:pt x="193710" y="7144"/>
                    <a:pt x="409137" y="7144"/>
                  </a:cubicBezTo>
                  <a:lnTo>
                    <a:pt x="422081" y="7144"/>
                  </a:lnTo>
                  <a:cubicBezTo>
                    <a:pt x="487004" y="7144"/>
                    <a:pt x="551317" y="23384"/>
                    <a:pt x="608066" y="54121"/>
                  </a:cubicBezTo>
                  <a:lnTo>
                    <a:pt x="623573" y="62522"/>
                  </a:lnTo>
                  <a:lnTo>
                    <a:pt x="620058" y="79801"/>
                  </a:lnTo>
                  <a:cubicBezTo>
                    <a:pt x="614363" y="107794"/>
                    <a:pt x="611362" y="136474"/>
                    <a:pt x="611134" y="165040"/>
                  </a:cubicBezTo>
                  <a:lnTo>
                    <a:pt x="611076" y="166545"/>
                  </a:lnTo>
                  <a:lnTo>
                    <a:pt x="583549" y="551612"/>
                  </a:lnTo>
                  <a:close/>
                </a:path>
              </a:pathLst>
            </a:custGeom>
            <a:solidFill>
              <a:srgbClr val="1B2F46"/>
            </a:solidFill>
            <a:ln w="9525"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4A106386-F94C-4228-B3AF-CC6AA4BBE53D}"/>
                </a:ext>
                <a:ext uri="{C183D7F6-B498-43B3-948B-1728B52AA6E4}">
                  <adec:decorative xmlns:adec="http://schemas.microsoft.com/office/drawing/2017/decorative" val="1"/>
                </a:ext>
              </a:extLst>
            </p:cNvPr>
            <p:cNvSpPr/>
            <p:nvPr/>
          </p:nvSpPr>
          <p:spPr>
            <a:xfrm>
              <a:off x="9957959" y="3853231"/>
              <a:ext cx="628650" cy="552450"/>
            </a:xfrm>
            <a:custGeom>
              <a:avLst/>
              <a:gdLst>
                <a:gd name="connsiteX0" fmla="*/ 48711 w 628650"/>
                <a:gd name="connsiteY0" fmla="*/ 551679 h 552450"/>
                <a:gd name="connsiteX1" fmla="*/ 19755 w 628650"/>
                <a:gd name="connsiteY1" fmla="*/ 164849 h 552450"/>
                <a:gd name="connsiteX2" fmla="*/ 10706 w 628650"/>
                <a:gd name="connsiteY2" fmla="*/ 79172 h 552450"/>
                <a:gd name="connsiteX3" fmla="*/ 7144 w 628650"/>
                <a:gd name="connsiteY3" fmla="*/ 61789 h 552450"/>
                <a:gd name="connsiteX4" fmla="*/ 22784 w 628650"/>
                <a:gd name="connsiteY4" fmla="*/ 53407 h 552450"/>
                <a:gd name="connsiteX5" fmla="*/ 207407 w 628650"/>
                <a:gd name="connsiteY5" fmla="*/ 7144 h 552450"/>
                <a:gd name="connsiteX6" fmla="*/ 220351 w 628650"/>
                <a:gd name="connsiteY6" fmla="*/ 7144 h 552450"/>
                <a:gd name="connsiteX7" fmla="*/ 611572 w 628650"/>
                <a:gd name="connsiteY7" fmla="*/ 397469 h 552450"/>
                <a:gd name="connsiteX8" fmla="*/ 622868 w 628650"/>
                <a:gd name="connsiteY8" fmla="*/ 548135 h 552450"/>
                <a:gd name="connsiteX9" fmla="*/ 575377 w 628650"/>
                <a:gd name="connsiteY9" fmla="*/ 551688 h 552450"/>
                <a:gd name="connsiteX10" fmla="*/ 563956 w 628650"/>
                <a:gd name="connsiteY10" fmla="*/ 398364 h 552450"/>
                <a:gd name="connsiteX11" fmla="*/ 220361 w 628650"/>
                <a:gd name="connsiteY11" fmla="*/ 54769 h 552450"/>
                <a:gd name="connsiteX12" fmla="*/ 207416 w 628650"/>
                <a:gd name="connsiteY12" fmla="*/ 54769 h 552450"/>
                <a:gd name="connsiteX13" fmla="*/ 60722 w 628650"/>
                <a:gd name="connsiteY13" fmla="*/ 87621 h 552450"/>
                <a:gd name="connsiteX14" fmla="*/ 67389 w 628650"/>
                <a:gd name="connsiteY14" fmla="*/ 163640 h 552450"/>
                <a:gd name="connsiteX15" fmla="*/ 96222 w 628650"/>
                <a:gd name="connsiteY15" fmla="*/ 548126 h 552450"/>
                <a:gd name="connsiteX16" fmla="*/ 48730 w 628650"/>
                <a:gd name="connsiteY16" fmla="*/ 551679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8650" h="552450">
                  <a:moveTo>
                    <a:pt x="48711" y="551679"/>
                  </a:moveTo>
                  <a:lnTo>
                    <a:pt x="19755" y="164849"/>
                  </a:lnTo>
                  <a:cubicBezTo>
                    <a:pt x="19517" y="136131"/>
                    <a:pt x="16469" y="107309"/>
                    <a:pt x="10706" y="79172"/>
                  </a:cubicBezTo>
                  <a:lnTo>
                    <a:pt x="7144" y="61789"/>
                  </a:lnTo>
                  <a:lnTo>
                    <a:pt x="22784" y="53407"/>
                  </a:lnTo>
                  <a:cubicBezTo>
                    <a:pt x="79248" y="23136"/>
                    <a:pt x="143085" y="7144"/>
                    <a:pt x="207407" y="7144"/>
                  </a:cubicBezTo>
                  <a:lnTo>
                    <a:pt x="220351" y="7144"/>
                  </a:lnTo>
                  <a:cubicBezTo>
                    <a:pt x="435769" y="7144"/>
                    <a:pt x="611076" y="182156"/>
                    <a:pt x="611572" y="397469"/>
                  </a:cubicBezTo>
                  <a:lnTo>
                    <a:pt x="622868" y="548135"/>
                  </a:lnTo>
                  <a:lnTo>
                    <a:pt x="575377" y="551688"/>
                  </a:lnTo>
                  <a:lnTo>
                    <a:pt x="563956" y="398364"/>
                  </a:lnTo>
                  <a:cubicBezTo>
                    <a:pt x="563956" y="208902"/>
                    <a:pt x="409813" y="54769"/>
                    <a:pt x="220361" y="54769"/>
                  </a:cubicBezTo>
                  <a:lnTo>
                    <a:pt x="207416" y="54769"/>
                  </a:lnTo>
                  <a:cubicBezTo>
                    <a:pt x="156705" y="54769"/>
                    <a:pt x="106347" y="66084"/>
                    <a:pt x="60722" y="87621"/>
                  </a:cubicBezTo>
                  <a:cubicBezTo>
                    <a:pt x="64894" y="112738"/>
                    <a:pt x="67142" y="138217"/>
                    <a:pt x="67389" y="163640"/>
                  </a:cubicBezTo>
                  <a:lnTo>
                    <a:pt x="96222" y="548126"/>
                  </a:lnTo>
                  <a:lnTo>
                    <a:pt x="48730" y="551679"/>
                  </a:lnTo>
                  <a:close/>
                </a:path>
              </a:pathLst>
            </a:custGeom>
            <a:solidFill>
              <a:srgbClr val="017CC1"/>
            </a:solidFill>
            <a:ln w="9525"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CDA01FF4-D3F1-46B0-9F8B-2CA0694AD805}"/>
                </a:ext>
                <a:ext uri="{C183D7F6-B498-43B3-948B-1728B52AA6E4}">
                  <adec:decorative xmlns:adec="http://schemas.microsoft.com/office/drawing/2017/decorative" val="1"/>
                </a:ext>
              </a:extLst>
            </p:cNvPr>
            <p:cNvSpPr/>
            <p:nvPr/>
          </p:nvSpPr>
          <p:spPr>
            <a:xfrm>
              <a:off x="9094146" y="3623546"/>
              <a:ext cx="857250" cy="781050"/>
            </a:xfrm>
            <a:custGeom>
              <a:avLst/>
              <a:gdLst>
                <a:gd name="connsiteX0" fmla="*/ 810749 w 857250"/>
                <a:gd name="connsiteY0" fmla="*/ 781364 h 781050"/>
                <a:gd name="connsiteX1" fmla="*/ 782098 w 857250"/>
                <a:gd name="connsiteY1" fmla="*/ 398364 h 781050"/>
                <a:gd name="connsiteX2" fmla="*/ 438493 w 857250"/>
                <a:gd name="connsiteY2" fmla="*/ 54769 h 781050"/>
                <a:gd name="connsiteX3" fmla="*/ 425548 w 857250"/>
                <a:gd name="connsiteY3" fmla="*/ 54769 h 781050"/>
                <a:gd name="connsiteX4" fmla="*/ 81953 w 857250"/>
                <a:gd name="connsiteY4" fmla="*/ 398364 h 781050"/>
                <a:gd name="connsiteX5" fmla="*/ 81896 w 857250"/>
                <a:gd name="connsiteY5" fmla="*/ 400069 h 781050"/>
                <a:gd name="connsiteX6" fmla="*/ 54645 w 857250"/>
                <a:gd name="connsiteY6" fmla="*/ 781288 h 781050"/>
                <a:gd name="connsiteX7" fmla="*/ 7144 w 857250"/>
                <a:gd name="connsiteY7" fmla="*/ 777888 h 781050"/>
                <a:gd name="connsiteX8" fmla="*/ 34328 w 857250"/>
                <a:gd name="connsiteY8" fmla="*/ 397497 h 781050"/>
                <a:gd name="connsiteX9" fmla="*/ 425548 w 857250"/>
                <a:gd name="connsiteY9" fmla="*/ 7144 h 781050"/>
                <a:gd name="connsiteX10" fmla="*/ 438493 w 857250"/>
                <a:gd name="connsiteY10" fmla="*/ 7144 h 781050"/>
                <a:gd name="connsiteX11" fmla="*/ 829723 w 857250"/>
                <a:gd name="connsiteY11" fmla="*/ 397469 h 781050"/>
                <a:gd name="connsiteX12" fmla="*/ 858241 w 857250"/>
                <a:gd name="connsiteY12" fmla="*/ 777821 h 781050"/>
                <a:gd name="connsiteX13" fmla="*/ 810749 w 857250"/>
                <a:gd name="connsiteY13" fmla="*/ 7813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0" h="781050">
                  <a:moveTo>
                    <a:pt x="810749" y="781364"/>
                  </a:moveTo>
                  <a:lnTo>
                    <a:pt x="782098" y="398364"/>
                  </a:lnTo>
                  <a:cubicBezTo>
                    <a:pt x="782098" y="208902"/>
                    <a:pt x="627955" y="54769"/>
                    <a:pt x="438493" y="54769"/>
                  </a:cubicBezTo>
                  <a:lnTo>
                    <a:pt x="425548" y="54769"/>
                  </a:lnTo>
                  <a:cubicBezTo>
                    <a:pt x="236087" y="54769"/>
                    <a:pt x="81953" y="208912"/>
                    <a:pt x="81953" y="398364"/>
                  </a:cubicBezTo>
                  <a:lnTo>
                    <a:pt x="81896" y="400069"/>
                  </a:lnTo>
                  <a:lnTo>
                    <a:pt x="54645" y="781288"/>
                  </a:lnTo>
                  <a:lnTo>
                    <a:pt x="7144" y="777888"/>
                  </a:lnTo>
                  <a:lnTo>
                    <a:pt x="34328" y="397497"/>
                  </a:lnTo>
                  <a:cubicBezTo>
                    <a:pt x="34795" y="182185"/>
                    <a:pt x="210121" y="7144"/>
                    <a:pt x="425548" y="7144"/>
                  </a:cubicBezTo>
                  <a:lnTo>
                    <a:pt x="438493" y="7144"/>
                  </a:lnTo>
                  <a:cubicBezTo>
                    <a:pt x="653920" y="7144"/>
                    <a:pt x="829227" y="182156"/>
                    <a:pt x="829723" y="397469"/>
                  </a:cubicBezTo>
                  <a:lnTo>
                    <a:pt x="858241" y="777821"/>
                  </a:lnTo>
                  <a:lnTo>
                    <a:pt x="810749" y="781374"/>
                  </a:lnTo>
                  <a:close/>
                </a:path>
              </a:pathLst>
            </a:custGeom>
            <a:solidFill>
              <a:srgbClr val="1B2F46"/>
            </a:solidFill>
            <a:ln w="9525"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D956B9E8-E1EE-41DF-BFCE-004CE299AD90}"/>
                </a:ext>
                <a:ext uri="{C183D7F6-B498-43B3-948B-1728B52AA6E4}">
                  <adec:decorative xmlns:adec="http://schemas.microsoft.com/office/drawing/2017/decorative" val="1"/>
                </a:ext>
              </a:extLst>
            </p:cNvPr>
            <p:cNvSpPr/>
            <p:nvPr/>
          </p:nvSpPr>
          <p:spPr>
            <a:xfrm>
              <a:off x="8393526" y="2435813"/>
              <a:ext cx="895350" cy="771525"/>
            </a:xfrm>
            <a:custGeom>
              <a:avLst/>
              <a:gdLst>
                <a:gd name="connsiteX0" fmla="*/ 98688 w 895350"/>
                <a:gd name="connsiteY0" fmla="*/ 104502 h 771525"/>
                <a:gd name="connsiteX1" fmla="*/ 706649 w 895350"/>
                <a:gd name="connsiteY1" fmla="*/ 8490 h 771525"/>
                <a:gd name="connsiteX2" fmla="*/ 829179 w 895350"/>
                <a:gd name="connsiteY2" fmla="*/ 96025 h 771525"/>
                <a:gd name="connsiteX3" fmla="*/ 893082 w 895350"/>
                <a:gd name="connsiteY3" fmla="*/ 500704 h 771525"/>
                <a:gd name="connsiteX4" fmla="*/ 803490 w 895350"/>
                <a:gd name="connsiteY4" fmla="*/ 621738 h 771525"/>
                <a:gd name="connsiteX5" fmla="*/ 750912 w 895350"/>
                <a:gd name="connsiteY5" fmla="*/ 630044 h 771525"/>
                <a:gd name="connsiteX6" fmla="*/ 769353 w 895350"/>
                <a:gd name="connsiteY6" fmla="*/ 746840 h 771525"/>
                <a:gd name="connsiteX7" fmla="*/ 740406 w 895350"/>
                <a:gd name="connsiteY7" fmla="*/ 766042 h 771525"/>
                <a:gd name="connsiteX8" fmla="*/ 562812 w 895350"/>
                <a:gd name="connsiteY8" fmla="*/ 659791 h 771525"/>
                <a:gd name="connsiteX9" fmla="*/ 194652 w 895350"/>
                <a:gd name="connsiteY9" fmla="*/ 717931 h 771525"/>
                <a:gd name="connsiteX10" fmla="*/ 72122 w 895350"/>
                <a:gd name="connsiteY10" fmla="*/ 630396 h 771525"/>
                <a:gd name="connsiteX11" fmla="*/ 8191 w 895350"/>
                <a:gd name="connsiteY11" fmla="*/ 225689 h 771525"/>
                <a:gd name="connsiteX12" fmla="*/ 98688 w 895350"/>
                <a:gd name="connsiteY12" fmla="*/ 104512 h 771525"/>
                <a:gd name="connsiteX13" fmla="*/ 98688 w 895350"/>
                <a:gd name="connsiteY13" fmla="*/ 104512 h 771525"/>
                <a:gd name="connsiteX14" fmla="*/ 650080 w 895350"/>
                <a:gd name="connsiteY14" fmla="*/ 225174 h 771525"/>
                <a:gd name="connsiteX15" fmla="*/ 597883 w 895350"/>
                <a:gd name="connsiteY15" fmla="*/ 187246 h 771525"/>
                <a:gd name="connsiteX16" fmla="*/ 256250 w 895350"/>
                <a:gd name="connsiteY16" fmla="*/ 241357 h 771525"/>
                <a:gd name="connsiteX17" fmla="*/ 218331 w 895350"/>
                <a:gd name="connsiteY17" fmla="*/ 293554 h 771525"/>
                <a:gd name="connsiteX18" fmla="*/ 270528 w 895350"/>
                <a:gd name="connsiteY18" fmla="*/ 331483 h 771525"/>
                <a:gd name="connsiteX19" fmla="*/ 612161 w 895350"/>
                <a:gd name="connsiteY19" fmla="*/ 277371 h 771525"/>
                <a:gd name="connsiteX20" fmla="*/ 650080 w 895350"/>
                <a:gd name="connsiteY20" fmla="*/ 225174 h 771525"/>
                <a:gd name="connsiteX21" fmla="*/ 608028 w 895350"/>
                <a:gd name="connsiteY21" fmla="*/ 445735 h 771525"/>
                <a:gd name="connsiteX22" fmla="*/ 555831 w 895350"/>
                <a:gd name="connsiteY22" fmla="*/ 407807 h 771525"/>
                <a:gd name="connsiteX23" fmla="*/ 289302 w 895350"/>
                <a:gd name="connsiteY23" fmla="*/ 450022 h 771525"/>
                <a:gd name="connsiteX24" fmla="*/ 251383 w 895350"/>
                <a:gd name="connsiteY24" fmla="*/ 502219 h 771525"/>
                <a:gd name="connsiteX25" fmla="*/ 303580 w 895350"/>
                <a:gd name="connsiteY25" fmla="*/ 540147 h 771525"/>
                <a:gd name="connsiteX26" fmla="*/ 570109 w 895350"/>
                <a:gd name="connsiteY26" fmla="*/ 497932 h 771525"/>
                <a:gd name="connsiteX27" fmla="*/ 608028 w 895350"/>
                <a:gd name="connsiteY27" fmla="*/ 44573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771525">
                  <a:moveTo>
                    <a:pt x="98688" y="104502"/>
                  </a:moveTo>
                  <a:lnTo>
                    <a:pt x="706649" y="8490"/>
                  </a:lnTo>
                  <a:cubicBezTo>
                    <a:pt x="765457" y="-797"/>
                    <a:pt x="820168" y="38989"/>
                    <a:pt x="829179" y="96025"/>
                  </a:cubicBezTo>
                  <a:lnTo>
                    <a:pt x="893082" y="500704"/>
                  </a:lnTo>
                  <a:cubicBezTo>
                    <a:pt x="902093" y="557740"/>
                    <a:pt x="862297" y="612451"/>
                    <a:pt x="803490" y="621738"/>
                  </a:cubicBezTo>
                  <a:lnTo>
                    <a:pt x="750912" y="630044"/>
                  </a:lnTo>
                  <a:lnTo>
                    <a:pt x="769353" y="746840"/>
                  </a:lnTo>
                  <a:cubicBezTo>
                    <a:pt x="771886" y="762889"/>
                    <a:pt x="754417" y="773862"/>
                    <a:pt x="740406" y="766042"/>
                  </a:cubicBezTo>
                  <a:lnTo>
                    <a:pt x="562812" y="659791"/>
                  </a:lnTo>
                  <a:lnTo>
                    <a:pt x="194652" y="717931"/>
                  </a:lnTo>
                  <a:cubicBezTo>
                    <a:pt x="136712" y="727085"/>
                    <a:pt x="81133" y="687432"/>
                    <a:pt x="72122" y="630396"/>
                  </a:cubicBezTo>
                  <a:lnTo>
                    <a:pt x="8191" y="225689"/>
                  </a:lnTo>
                  <a:cubicBezTo>
                    <a:pt x="85" y="168510"/>
                    <a:pt x="39880" y="113799"/>
                    <a:pt x="98688" y="104512"/>
                  </a:cubicBezTo>
                  <a:lnTo>
                    <a:pt x="98688" y="104512"/>
                  </a:lnTo>
                  <a:close/>
                  <a:moveTo>
                    <a:pt x="650080" y="225174"/>
                  </a:moveTo>
                  <a:cubicBezTo>
                    <a:pt x="646137" y="200286"/>
                    <a:pt x="622772" y="183312"/>
                    <a:pt x="597883" y="187246"/>
                  </a:cubicBezTo>
                  <a:lnTo>
                    <a:pt x="256250" y="241357"/>
                  </a:lnTo>
                  <a:cubicBezTo>
                    <a:pt x="231361" y="245301"/>
                    <a:pt x="214388" y="268666"/>
                    <a:pt x="218331" y="293554"/>
                  </a:cubicBezTo>
                  <a:cubicBezTo>
                    <a:pt x="222275" y="318443"/>
                    <a:pt x="245639" y="335417"/>
                    <a:pt x="270528" y="331483"/>
                  </a:cubicBezTo>
                  <a:lnTo>
                    <a:pt x="612161" y="277371"/>
                  </a:lnTo>
                  <a:cubicBezTo>
                    <a:pt x="637050" y="273428"/>
                    <a:pt x="654024" y="250063"/>
                    <a:pt x="650080" y="225174"/>
                  </a:cubicBezTo>
                  <a:close/>
                  <a:moveTo>
                    <a:pt x="608028" y="445735"/>
                  </a:moveTo>
                  <a:cubicBezTo>
                    <a:pt x="604084" y="420846"/>
                    <a:pt x="580719" y="403873"/>
                    <a:pt x="555831" y="407807"/>
                  </a:cubicBezTo>
                  <a:lnTo>
                    <a:pt x="289302" y="450022"/>
                  </a:lnTo>
                  <a:cubicBezTo>
                    <a:pt x="264413" y="453965"/>
                    <a:pt x="247440" y="477330"/>
                    <a:pt x="251383" y="502219"/>
                  </a:cubicBezTo>
                  <a:cubicBezTo>
                    <a:pt x="255326" y="527107"/>
                    <a:pt x="278691" y="544081"/>
                    <a:pt x="303580" y="540147"/>
                  </a:cubicBezTo>
                  <a:lnTo>
                    <a:pt x="570109" y="497932"/>
                  </a:lnTo>
                  <a:cubicBezTo>
                    <a:pt x="594997" y="493989"/>
                    <a:pt x="611971" y="470624"/>
                    <a:pt x="608028" y="445735"/>
                  </a:cubicBezTo>
                  <a:close/>
                </a:path>
              </a:pathLst>
            </a:custGeom>
            <a:solidFill>
              <a:srgbClr val="017CC1"/>
            </a:solidFill>
            <a:ln w="9525"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CEC96AA1-3079-497C-8F55-DCC5A2CB7D7F}"/>
                </a:ext>
                <a:ext uri="{C183D7F6-B498-43B3-948B-1728B52AA6E4}">
                  <adec:decorative xmlns:adec="http://schemas.microsoft.com/office/drawing/2017/decorative" val="1"/>
                </a:ext>
              </a:extLst>
            </p:cNvPr>
            <p:cNvSpPr/>
            <p:nvPr/>
          </p:nvSpPr>
          <p:spPr>
            <a:xfrm>
              <a:off x="9776512" y="2451862"/>
              <a:ext cx="895350" cy="809625"/>
            </a:xfrm>
            <a:custGeom>
              <a:avLst/>
              <a:gdLst>
                <a:gd name="connsiteX0" fmla="*/ 893317 w 895350"/>
                <a:gd name="connsiteY0" fmla="*/ 225679 h 809625"/>
                <a:gd name="connsiteX1" fmla="*/ 802820 w 895350"/>
                <a:gd name="connsiteY1" fmla="*/ 104502 h 809625"/>
                <a:gd name="connsiteX2" fmla="*/ 802820 w 895350"/>
                <a:gd name="connsiteY2" fmla="*/ 104502 h 809625"/>
                <a:gd name="connsiteX3" fmla="*/ 194849 w 895350"/>
                <a:gd name="connsiteY3" fmla="*/ 8490 h 809625"/>
                <a:gd name="connsiteX4" fmla="*/ 72319 w 895350"/>
                <a:gd name="connsiteY4" fmla="*/ 96025 h 809625"/>
                <a:gd name="connsiteX5" fmla="*/ 8416 w 895350"/>
                <a:gd name="connsiteY5" fmla="*/ 500704 h 809625"/>
                <a:gd name="connsiteX6" fmla="*/ 98008 w 895350"/>
                <a:gd name="connsiteY6" fmla="*/ 621738 h 809625"/>
                <a:gd name="connsiteX7" fmla="*/ 208774 w 895350"/>
                <a:gd name="connsiteY7" fmla="*/ 639198 h 809625"/>
                <a:gd name="connsiteX8" fmla="*/ 222005 w 895350"/>
                <a:gd name="connsiteY8" fmla="*/ 641303 h 809625"/>
                <a:gd name="connsiteX9" fmla="*/ 358079 w 895350"/>
                <a:gd name="connsiteY9" fmla="*/ 797227 h 809625"/>
                <a:gd name="connsiteX10" fmla="*/ 391540 w 895350"/>
                <a:gd name="connsiteY10" fmla="*/ 787911 h 809625"/>
                <a:gd name="connsiteX11" fmla="*/ 410085 w 895350"/>
                <a:gd name="connsiteY11" fmla="*/ 671135 h 809625"/>
                <a:gd name="connsiteX12" fmla="*/ 706798 w 895350"/>
                <a:gd name="connsiteY12" fmla="*/ 718150 h 809625"/>
                <a:gd name="connsiteX13" fmla="*/ 706817 w 895350"/>
                <a:gd name="connsiteY13" fmla="*/ 718036 h 809625"/>
                <a:gd name="connsiteX14" fmla="*/ 706837 w 895350"/>
                <a:gd name="connsiteY14" fmla="*/ 717922 h 809625"/>
                <a:gd name="connsiteX15" fmla="*/ 829366 w 895350"/>
                <a:gd name="connsiteY15" fmla="*/ 630387 h 809625"/>
                <a:gd name="connsiteX16" fmla="*/ 893308 w 895350"/>
                <a:gd name="connsiteY16" fmla="*/ 225679 h 809625"/>
                <a:gd name="connsiteX17" fmla="*/ 501325 w 895350"/>
                <a:gd name="connsiteY17" fmla="*/ 524831 h 809625"/>
                <a:gd name="connsiteX18" fmla="*/ 256285 w 895350"/>
                <a:gd name="connsiteY18" fmla="*/ 486017 h 809625"/>
                <a:gd name="connsiteX19" fmla="*/ 218366 w 895350"/>
                <a:gd name="connsiteY19" fmla="*/ 433829 h 809625"/>
                <a:gd name="connsiteX20" fmla="*/ 270554 w 895350"/>
                <a:gd name="connsiteY20" fmla="*/ 395910 h 809625"/>
                <a:gd name="connsiteX21" fmla="*/ 515594 w 895350"/>
                <a:gd name="connsiteY21" fmla="*/ 434724 h 809625"/>
                <a:gd name="connsiteX22" fmla="*/ 553513 w 895350"/>
                <a:gd name="connsiteY22" fmla="*/ 486912 h 809625"/>
                <a:gd name="connsiteX23" fmla="*/ 501325 w 895350"/>
                <a:gd name="connsiteY23" fmla="*/ 524831 h 809625"/>
                <a:gd name="connsiteX24" fmla="*/ 630970 w 895350"/>
                <a:gd name="connsiteY24" fmla="*/ 331473 h 809625"/>
                <a:gd name="connsiteX25" fmla="*/ 289337 w 895350"/>
                <a:gd name="connsiteY25" fmla="*/ 277362 h 809625"/>
                <a:gd name="connsiteX26" fmla="*/ 251418 w 895350"/>
                <a:gd name="connsiteY26" fmla="*/ 225165 h 809625"/>
                <a:gd name="connsiteX27" fmla="*/ 303615 w 895350"/>
                <a:gd name="connsiteY27" fmla="*/ 187236 h 809625"/>
                <a:gd name="connsiteX28" fmla="*/ 645248 w 895350"/>
                <a:gd name="connsiteY28" fmla="*/ 241348 h 809625"/>
                <a:gd name="connsiteX29" fmla="*/ 683167 w 895350"/>
                <a:gd name="connsiteY29" fmla="*/ 293545 h 809625"/>
                <a:gd name="connsiteX30" fmla="*/ 630970 w 895350"/>
                <a:gd name="connsiteY30" fmla="*/ 331473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5350" h="809625">
                  <a:moveTo>
                    <a:pt x="893317" y="225679"/>
                  </a:moveTo>
                  <a:cubicBezTo>
                    <a:pt x="901423" y="168501"/>
                    <a:pt x="861627" y="113789"/>
                    <a:pt x="802820" y="104502"/>
                  </a:cubicBezTo>
                  <a:lnTo>
                    <a:pt x="802820" y="104502"/>
                  </a:lnTo>
                  <a:cubicBezTo>
                    <a:pt x="802820" y="104502"/>
                    <a:pt x="194849" y="8490"/>
                    <a:pt x="194849" y="8490"/>
                  </a:cubicBezTo>
                  <a:cubicBezTo>
                    <a:pt x="136041" y="-797"/>
                    <a:pt x="81330" y="38989"/>
                    <a:pt x="72319" y="96025"/>
                  </a:cubicBezTo>
                  <a:lnTo>
                    <a:pt x="8416" y="500704"/>
                  </a:lnTo>
                  <a:cubicBezTo>
                    <a:pt x="-595" y="557740"/>
                    <a:pt x="39201" y="612451"/>
                    <a:pt x="98008" y="621738"/>
                  </a:cubicBezTo>
                  <a:lnTo>
                    <a:pt x="208774" y="639198"/>
                  </a:lnTo>
                  <a:lnTo>
                    <a:pt x="222005" y="641303"/>
                  </a:lnTo>
                  <a:lnTo>
                    <a:pt x="358079" y="797227"/>
                  </a:lnTo>
                  <a:cubicBezTo>
                    <a:pt x="368985" y="808990"/>
                    <a:pt x="388987" y="803961"/>
                    <a:pt x="391540" y="787911"/>
                  </a:cubicBezTo>
                  <a:lnTo>
                    <a:pt x="410085" y="671135"/>
                  </a:lnTo>
                  <a:lnTo>
                    <a:pt x="706798" y="718150"/>
                  </a:lnTo>
                  <a:lnTo>
                    <a:pt x="706817" y="718036"/>
                  </a:lnTo>
                  <a:lnTo>
                    <a:pt x="706837" y="717922"/>
                  </a:lnTo>
                  <a:cubicBezTo>
                    <a:pt x="764777" y="727075"/>
                    <a:pt x="820356" y="687423"/>
                    <a:pt x="829366" y="630387"/>
                  </a:cubicBezTo>
                  <a:lnTo>
                    <a:pt x="893308" y="225679"/>
                  </a:lnTo>
                  <a:close/>
                  <a:moveTo>
                    <a:pt x="501325" y="524831"/>
                  </a:moveTo>
                  <a:lnTo>
                    <a:pt x="256285" y="486017"/>
                  </a:lnTo>
                  <a:cubicBezTo>
                    <a:pt x="231396" y="482073"/>
                    <a:pt x="214423" y="458708"/>
                    <a:pt x="218366" y="433829"/>
                  </a:cubicBezTo>
                  <a:cubicBezTo>
                    <a:pt x="222309" y="408950"/>
                    <a:pt x="245674" y="391967"/>
                    <a:pt x="270554" y="395910"/>
                  </a:cubicBezTo>
                  <a:lnTo>
                    <a:pt x="515594" y="434724"/>
                  </a:lnTo>
                  <a:cubicBezTo>
                    <a:pt x="540482" y="438668"/>
                    <a:pt x="557456" y="462033"/>
                    <a:pt x="553513" y="486912"/>
                  </a:cubicBezTo>
                  <a:cubicBezTo>
                    <a:pt x="549569" y="511791"/>
                    <a:pt x="526205" y="528774"/>
                    <a:pt x="501325" y="524831"/>
                  </a:cubicBezTo>
                  <a:close/>
                  <a:moveTo>
                    <a:pt x="630970" y="331473"/>
                  </a:moveTo>
                  <a:lnTo>
                    <a:pt x="289337" y="277362"/>
                  </a:lnTo>
                  <a:cubicBezTo>
                    <a:pt x="264448" y="273419"/>
                    <a:pt x="247474" y="250054"/>
                    <a:pt x="251418" y="225165"/>
                  </a:cubicBezTo>
                  <a:cubicBezTo>
                    <a:pt x="255361" y="200276"/>
                    <a:pt x="278726" y="183303"/>
                    <a:pt x="303615" y="187236"/>
                  </a:cubicBezTo>
                  <a:lnTo>
                    <a:pt x="645248" y="241348"/>
                  </a:lnTo>
                  <a:cubicBezTo>
                    <a:pt x="670137" y="245291"/>
                    <a:pt x="687110" y="268656"/>
                    <a:pt x="683167" y="293545"/>
                  </a:cubicBezTo>
                  <a:cubicBezTo>
                    <a:pt x="679224" y="318434"/>
                    <a:pt x="655859" y="335407"/>
                    <a:pt x="630970" y="331473"/>
                  </a:cubicBezTo>
                  <a:close/>
                </a:path>
              </a:pathLst>
            </a:custGeom>
            <a:solidFill>
              <a:srgbClr val="1B2F46"/>
            </a:solidFill>
            <a:ln w="9525" cap="flat">
              <a:noFill/>
              <a:prstDash val="solid"/>
              <a:miter/>
            </a:ln>
          </p:spPr>
          <p:txBody>
            <a:bodyPr rtlCol="0" anchor="ctr"/>
            <a:lstStyle/>
            <a:p>
              <a:endParaRPr lang="sv-SE"/>
            </a:p>
          </p:txBody>
        </p:sp>
      </p:grpSp>
    </p:spTree>
    <p:extLst>
      <p:ext uri="{BB962C8B-B14F-4D97-AF65-F5344CB8AC3E}">
        <p14:creationId xmlns:p14="http://schemas.microsoft.com/office/powerpoint/2010/main" val="1862585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220DEE-FB04-AAFB-8419-5EDFE3D8A70B}"/>
            </a:ext>
          </a:extLst>
        </p:cNvPr>
        <p:cNvGrpSpPr/>
        <p:nvPr/>
      </p:nvGrpSpPr>
      <p:grpSpPr>
        <a:xfrm>
          <a:off x="0" y="0"/>
          <a:ext cx="0" cy="0"/>
          <a:chOff x="0" y="0"/>
          <a:chExt cx="0" cy="0"/>
        </a:xfrm>
      </p:grpSpPr>
      <p:pic>
        <p:nvPicPr>
          <p:cNvPr id="3080" name="Picture 8">
            <a:extLst>
              <a:ext uri="{FF2B5EF4-FFF2-40B4-BE49-F238E27FC236}">
                <a16:creationId xmlns:a16="http://schemas.microsoft.com/office/drawing/2014/main" id="{D55AAA62-2A33-B6B8-005F-6DD312D885C1}"/>
              </a:ext>
              <a:ext uri="{C183D7F6-B498-43B3-948B-1728B52AA6E4}">
                <adec:decorative xmlns:adec="http://schemas.microsoft.com/office/drawing/2017/decorative" val="1"/>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9986" r="29986"/>
          <a:stretch/>
        </p:blipFill>
        <p:spPr bwMode="auto">
          <a:prstGeom prst="rect">
            <a:avLst/>
          </a:prstGeom>
          <a:noFill/>
        </p:spPr>
      </p:pic>
      <p:sp>
        <p:nvSpPr>
          <p:cNvPr id="4" name="Platshållare för text 3">
            <a:extLst>
              <a:ext uri="{FF2B5EF4-FFF2-40B4-BE49-F238E27FC236}">
                <a16:creationId xmlns:a16="http://schemas.microsoft.com/office/drawing/2014/main" id="{AE8A62F8-803B-C6B5-793C-C536D5159CD7}"/>
              </a:ext>
            </a:extLst>
          </p:cNvPr>
          <p:cNvSpPr>
            <a:spLocks noGrp="1"/>
          </p:cNvSpPr>
          <p:nvPr>
            <p:ph type="body" sz="quarter" idx="13"/>
          </p:nvPr>
        </p:nvSpPr>
        <p:spPr/>
        <p:txBody>
          <a:bodyPr anchor="t">
            <a:normAutofit/>
          </a:bodyPr>
          <a:lstStyle/>
          <a:p>
            <a:pPr marL="0" indent="-342900">
              <a:buFont typeface="Arial" panose="020B0604020202020204" pitchFamily="34" charset="0"/>
              <a:buChar char="•"/>
            </a:pPr>
            <a:endParaRPr lang="en-US" kern="1200" dirty="0"/>
          </a:p>
          <a:p>
            <a:pPr marL="342900" indent="-342900">
              <a:buFont typeface="Arial" panose="020B0604020202020204" pitchFamily="34" charset="0"/>
              <a:buChar char="•"/>
            </a:pPr>
            <a:r>
              <a:rPr lang="en-US" kern="1200" dirty="0"/>
              <a:t>Samordning  </a:t>
            </a:r>
            <a:r>
              <a:rPr lang="en-US" kern="1200" dirty="0" err="1"/>
              <a:t>mellan</a:t>
            </a:r>
            <a:r>
              <a:rPr lang="en-US" kern="1200" dirty="0"/>
              <a:t> </a:t>
            </a:r>
            <a:r>
              <a:rPr lang="en-US" kern="1200" dirty="0" err="1"/>
              <a:t>enheter</a:t>
            </a:r>
            <a:r>
              <a:rPr lang="en-US" kern="1200" dirty="0"/>
              <a:t> </a:t>
            </a:r>
            <a:r>
              <a:rPr lang="en-US" kern="1200" dirty="0" err="1"/>
              <a:t>som</a:t>
            </a:r>
            <a:r>
              <a:rPr lang="en-US" kern="1200" dirty="0"/>
              <a:t> </a:t>
            </a:r>
            <a:r>
              <a:rPr lang="en-US" kern="1200" dirty="0" err="1"/>
              <a:t>arbetar</a:t>
            </a:r>
            <a:r>
              <a:rPr lang="en-US" kern="1200" dirty="0"/>
              <a:t> med </a:t>
            </a:r>
            <a:r>
              <a:rPr lang="en-US" kern="1200" dirty="0" err="1"/>
              <a:t>vuxna</a:t>
            </a:r>
            <a:r>
              <a:rPr lang="en-US" kern="1200" dirty="0"/>
              <a:t>, barn och </a:t>
            </a:r>
            <a:r>
              <a:rPr lang="en-US" kern="1200" dirty="0" err="1"/>
              <a:t>unga</a:t>
            </a:r>
            <a:r>
              <a:rPr lang="en-US" dirty="0"/>
              <a:t> </a:t>
            </a:r>
            <a:r>
              <a:rPr lang="en-US" dirty="0" err="1"/>
              <a:t>samt</a:t>
            </a:r>
            <a:r>
              <a:rPr lang="en-US" kern="1200" dirty="0"/>
              <a:t> </a:t>
            </a:r>
            <a:r>
              <a:rPr lang="en-US" kern="1200" dirty="0" err="1"/>
              <a:t>skadligt</a:t>
            </a:r>
            <a:r>
              <a:rPr lang="en-US" kern="1200" dirty="0"/>
              <a:t> bruk och </a:t>
            </a:r>
            <a:r>
              <a:rPr lang="en-US" kern="1200" dirty="0" err="1"/>
              <a:t>beroende</a:t>
            </a:r>
            <a:r>
              <a:rPr lang="en-US" kern="1200" dirty="0"/>
              <a:t> </a:t>
            </a:r>
            <a:r>
              <a:rPr lang="en-US" kern="1200" dirty="0" err="1"/>
              <a:t>när</a:t>
            </a:r>
            <a:r>
              <a:rPr lang="en-US" kern="1200" dirty="0"/>
              <a:t> </a:t>
            </a:r>
            <a:r>
              <a:rPr lang="en-US" kern="1200" dirty="0" err="1"/>
              <a:t>våldsutövaren</a:t>
            </a:r>
            <a:r>
              <a:rPr lang="en-US" kern="1200" dirty="0"/>
              <a:t> </a:t>
            </a:r>
            <a:r>
              <a:rPr lang="en-US" kern="1200" dirty="0" err="1"/>
              <a:t>har</a:t>
            </a:r>
            <a:r>
              <a:rPr lang="en-US" kern="1200" dirty="0"/>
              <a:t> barn </a:t>
            </a:r>
            <a:r>
              <a:rPr lang="en-US" kern="1200" dirty="0" err="1"/>
              <a:t>eller</a:t>
            </a:r>
            <a:r>
              <a:rPr lang="en-US" kern="1200" dirty="0"/>
              <a:t> </a:t>
            </a:r>
            <a:r>
              <a:rPr lang="en-US" kern="1200" dirty="0" err="1"/>
              <a:t>beroendeproblematik</a:t>
            </a:r>
            <a:r>
              <a:rPr lang="en-US" kern="1200" dirty="0"/>
              <a:t>.</a:t>
            </a:r>
          </a:p>
          <a:p>
            <a:pPr marL="342900" indent="-342900">
              <a:buFont typeface="Arial" panose="020B0604020202020204" pitchFamily="34" charset="0"/>
              <a:buChar char="•"/>
            </a:pPr>
            <a:r>
              <a:rPr lang="en-US" kern="1200" dirty="0" err="1"/>
              <a:t>Parallella</a:t>
            </a:r>
            <a:r>
              <a:rPr lang="en-US" kern="1200" dirty="0"/>
              <a:t> </a:t>
            </a:r>
            <a:r>
              <a:rPr lang="en-US" kern="1200" dirty="0" err="1"/>
              <a:t>utredningar</a:t>
            </a:r>
            <a:r>
              <a:rPr lang="en-US" kern="1200" dirty="0"/>
              <a:t> </a:t>
            </a:r>
            <a:r>
              <a:rPr lang="en-US" kern="1200" dirty="0" err="1"/>
              <a:t>och</a:t>
            </a:r>
            <a:r>
              <a:rPr lang="en-US" kern="1200" dirty="0"/>
              <a:t> </a:t>
            </a:r>
            <a:r>
              <a:rPr lang="en-US" kern="1200" dirty="0" err="1"/>
              <a:t>insatser</a:t>
            </a:r>
            <a:r>
              <a:rPr lang="en-US" kern="1200" dirty="0"/>
              <a:t> till </a:t>
            </a:r>
            <a:r>
              <a:rPr lang="en-US" kern="1200" dirty="0" err="1"/>
              <a:t>våldsutövare</a:t>
            </a:r>
            <a:r>
              <a:rPr lang="en-US" kern="1200" dirty="0"/>
              <a:t>, </a:t>
            </a:r>
            <a:r>
              <a:rPr lang="en-US" kern="1200" dirty="0" err="1"/>
              <a:t>våldsutsatt</a:t>
            </a:r>
            <a:r>
              <a:rPr lang="en-US" kern="1200" dirty="0"/>
              <a:t> </a:t>
            </a:r>
            <a:r>
              <a:rPr lang="en-US" kern="1200" dirty="0" err="1"/>
              <a:t>och</a:t>
            </a:r>
            <a:r>
              <a:rPr lang="en-US" kern="1200" dirty="0"/>
              <a:t> </a:t>
            </a:r>
            <a:r>
              <a:rPr lang="en-US" kern="1200" dirty="0" err="1"/>
              <a:t>eventuella</a:t>
            </a:r>
            <a:r>
              <a:rPr lang="en-US" kern="1200" dirty="0"/>
              <a:t> barn </a:t>
            </a:r>
            <a:r>
              <a:rPr lang="en-US" kern="1200" dirty="0" err="1"/>
              <a:t>samordnas</a:t>
            </a:r>
            <a:r>
              <a:rPr lang="en-US" kern="1200" dirty="0"/>
              <a:t> för </a:t>
            </a:r>
            <a:r>
              <a:rPr lang="en-US" kern="1200" dirty="0" err="1"/>
              <a:t>att</a:t>
            </a:r>
            <a:r>
              <a:rPr lang="en-US" kern="1200" dirty="0"/>
              <a:t> </a:t>
            </a:r>
            <a:r>
              <a:rPr lang="en-US" kern="1200" dirty="0" err="1"/>
              <a:t>inte</a:t>
            </a:r>
            <a:r>
              <a:rPr lang="en-US" kern="1200" dirty="0"/>
              <a:t> </a:t>
            </a:r>
            <a:r>
              <a:rPr lang="en-US" kern="1200" dirty="0" err="1"/>
              <a:t>motverka</a:t>
            </a:r>
            <a:r>
              <a:rPr lang="en-US" kern="1200" dirty="0"/>
              <a:t> </a:t>
            </a:r>
            <a:r>
              <a:rPr lang="en-US" kern="1200" dirty="0" err="1"/>
              <a:t>varandra</a:t>
            </a:r>
            <a:r>
              <a:rPr lang="en-US" kern="1200" dirty="0"/>
              <a:t> </a:t>
            </a:r>
            <a:r>
              <a:rPr lang="sv-SE" dirty="0"/>
              <a:t>[4]. </a:t>
            </a:r>
            <a:endParaRPr lang="en-US" kern="1200" dirty="0"/>
          </a:p>
          <a:p>
            <a:pPr marL="0" indent="-342900">
              <a:buFont typeface="Arial" panose="020B0604020202020204" pitchFamily="34" charset="0"/>
              <a:buChar char="•"/>
            </a:pPr>
            <a:endParaRPr lang="en-US" kern="1200" dirty="0"/>
          </a:p>
          <a:p>
            <a:pPr marL="342900" indent="-342900">
              <a:buFont typeface="Arial" panose="020B0604020202020204" pitchFamily="34" charset="0"/>
              <a:buChar char="•"/>
            </a:pPr>
            <a:endParaRPr lang="en-US" kern="1200" dirty="0"/>
          </a:p>
        </p:txBody>
      </p:sp>
      <p:sp>
        <p:nvSpPr>
          <p:cNvPr id="3" name="Rubrik 2">
            <a:extLst>
              <a:ext uri="{FF2B5EF4-FFF2-40B4-BE49-F238E27FC236}">
                <a16:creationId xmlns:a16="http://schemas.microsoft.com/office/drawing/2014/main" id="{9DBEFA1A-7889-A70F-A022-CD73FA270A3D}"/>
              </a:ext>
            </a:extLst>
          </p:cNvPr>
          <p:cNvSpPr>
            <a:spLocks noGrp="1"/>
          </p:cNvSpPr>
          <p:nvPr>
            <p:ph type="title"/>
          </p:nvPr>
        </p:nvSpPr>
        <p:spPr/>
        <p:txBody>
          <a:bodyPr anchor="ctr">
            <a:normAutofit/>
          </a:bodyPr>
          <a:lstStyle/>
          <a:p>
            <a:r>
              <a:rPr lang="sv-SE" b="0" i="1" dirty="0"/>
              <a:t>Exempel</a:t>
            </a:r>
            <a:br>
              <a:rPr lang="sv-SE" dirty="0"/>
            </a:br>
            <a:r>
              <a:rPr lang="sv-SE" dirty="0"/>
              <a:t>Intern samverkan: socialtjänsten</a:t>
            </a:r>
          </a:p>
        </p:txBody>
      </p:sp>
    </p:spTree>
    <p:extLst>
      <p:ext uri="{BB962C8B-B14F-4D97-AF65-F5344CB8AC3E}">
        <p14:creationId xmlns:p14="http://schemas.microsoft.com/office/powerpoint/2010/main" val="3252778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AD6814-7EDE-EE30-D0D3-053D37B0E83D}"/>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E1A75CC4-CB10-99B9-3BAD-7E61B7F5BC83}"/>
              </a:ext>
              <a:ext uri="{C183D7F6-B498-43B3-948B-1728B52AA6E4}">
                <adec:decorative xmlns:adec="http://schemas.microsoft.com/office/drawing/2017/decorative" val="1"/>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9986" r="2998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text 3">
            <a:extLst>
              <a:ext uri="{FF2B5EF4-FFF2-40B4-BE49-F238E27FC236}">
                <a16:creationId xmlns:a16="http://schemas.microsoft.com/office/drawing/2014/main" id="{E047C6A2-015C-2F9E-A4F4-CAC5C8843018}"/>
              </a:ext>
            </a:extLst>
          </p:cNvPr>
          <p:cNvSpPr>
            <a:spLocks noGrp="1"/>
          </p:cNvSpPr>
          <p:nvPr>
            <p:ph type="body" sz="quarter" idx="13"/>
          </p:nvPr>
        </p:nvSpPr>
        <p:spPr>
          <a:xfrm>
            <a:off x="637200" y="2122714"/>
            <a:ext cx="7020000" cy="4094486"/>
          </a:xfrm>
        </p:spPr>
        <p:txBody>
          <a:bodyPr/>
          <a:lstStyle/>
          <a:p>
            <a:pPr marL="342900" indent="-342900">
              <a:buFont typeface="Arial" panose="020B0604020202020204" pitchFamily="34" charset="0"/>
              <a:buChar char="•"/>
            </a:pPr>
            <a:r>
              <a:rPr lang="sv-SE" dirty="0"/>
              <a:t>Gemensam risk- och behovsbedömning, särskilt vid psykisk ohälsa eller skadligt bruk och beroende.</a:t>
            </a:r>
          </a:p>
          <a:p>
            <a:pPr marL="342900" indent="-342900">
              <a:buFont typeface="Arial" panose="020B0604020202020204" pitchFamily="34" charset="0"/>
              <a:buChar char="•"/>
            </a:pPr>
            <a:r>
              <a:rPr lang="sv-SE" dirty="0"/>
              <a:t>Upprättande av SIP (samordnad individuell plan) när insatser behövs från båda huvudmän </a:t>
            </a:r>
            <a:r>
              <a:rPr lang="sv-SE" sz="2000" dirty="0"/>
              <a:t>[4].</a:t>
            </a:r>
            <a:endParaRPr lang="sv-SE" dirty="0"/>
          </a:p>
          <a:p>
            <a:endParaRPr lang="sv-SE" dirty="0"/>
          </a:p>
        </p:txBody>
      </p:sp>
      <p:sp>
        <p:nvSpPr>
          <p:cNvPr id="3" name="Rubrik 2">
            <a:extLst>
              <a:ext uri="{FF2B5EF4-FFF2-40B4-BE49-F238E27FC236}">
                <a16:creationId xmlns:a16="http://schemas.microsoft.com/office/drawing/2014/main" id="{485A117F-6AA1-14A7-B4A4-C41ABA1DF25E}"/>
              </a:ext>
            </a:extLst>
          </p:cNvPr>
          <p:cNvSpPr>
            <a:spLocks noGrp="1"/>
          </p:cNvSpPr>
          <p:nvPr>
            <p:ph type="title"/>
          </p:nvPr>
        </p:nvSpPr>
        <p:spPr/>
        <p:txBody>
          <a:bodyPr/>
          <a:lstStyle/>
          <a:p>
            <a:r>
              <a:rPr lang="sv-SE" sz="2300" b="0" i="1" dirty="0"/>
              <a:t>Exempel</a:t>
            </a:r>
            <a:br>
              <a:rPr lang="sv-SE" sz="2300" dirty="0"/>
            </a:br>
            <a:r>
              <a:rPr lang="sv-SE" sz="2300" dirty="0"/>
              <a:t>Extern samverkan: socialtjänst – hälso- och sjukvård</a:t>
            </a:r>
            <a:br>
              <a:rPr lang="sv-SE" sz="2300" dirty="0"/>
            </a:br>
            <a:br>
              <a:rPr lang="sv-SE" sz="2300" dirty="0"/>
            </a:br>
            <a:br>
              <a:rPr lang="sv-SE" sz="2300" dirty="0"/>
            </a:br>
            <a:endParaRPr lang="sv-SE" sz="2300" dirty="0"/>
          </a:p>
        </p:txBody>
      </p:sp>
    </p:spTree>
    <p:extLst>
      <p:ext uri="{BB962C8B-B14F-4D97-AF65-F5344CB8AC3E}">
        <p14:creationId xmlns:p14="http://schemas.microsoft.com/office/powerpoint/2010/main" val="535219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CEDF3AD-7C66-7DBE-8CB6-0B9F568B57B6}"/>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EE86A887-0FA4-84B1-12A8-680A99608F99}"/>
              </a:ext>
              <a:ext uri="{C183D7F6-B498-43B3-948B-1728B52AA6E4}">
                <adec:decorative xmlns:adec="http://schemas.microsoft.com/office/drawing/2017/decorative" val="1"/>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l="29986" r="29986"/>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Platshållare för text 3">
            <a:extLst>
              <a:ext uri="{FF2B5EF4-FFF2-40B4-BE49-F238E27FC236}">
                <a16:creationId xmlns:a16="http://schemas.microsoft.com/office/drawing/2014/main" id="{5816A4C2-DE38-61AF-E66C-63284F27FD02}"/>
              </a:ext>
            </a:extLst>
          </p:cNvPr>
          <p:cNvSpPr>
            <a:spLocks noGrp="1"/>
          </p:cNvSpPr>
          <p:nvPr>
            <p:ph type="body" sz="quarter" idx="13"/>
          </p:nvPr>
        </p:nvSpPr>
        <p:spPr/>
        <p:txBody>
          <a:bodyPr/>
          <a:lstStyle/>
          <a:p>
            <a:pPr marL="342900" indent="-342900">
              <a:buFont typeface="Arial" panose="020B0604020202020204" pitchFamily="34" charset="0"/>
              <a:buChar char="•"/>
            </a:pPr>
            <a:r>
              <a:rPr lang="sv-SE" dirty="0"/>
              <a:t>Informationsutbyte om risk för fortsatt våld, kontaktförbud, brottsförebyggande åtgärder.</a:t>
            </a:r>
          </a:p>
          <a:p>
            <a:pPr marL="342900" indent="-342900">
              <a:buFont typeface="Arial" panose="020B0604020202020204" pitchFamily="34" charset="0"/>
              <a:buChar char="•"/>
            </a:pPr>
            <a:r>
              <a:rPr lang="sv-SE" dirty="0"/>
              <a:t>Gemensam planering kring säkerhet för närstående, särskilt vid hot om allvarligt våld.</a:t>
            </a:r>
          </a:p>
          <a:p>
            <a:pPr marL="342900" indent="-342900">
              <a:buFont typeface="Arial" panose="020B0604020202020204" pitchFamily="34" charset="0"/>
              <a:buChar char="•"/>
            </a:pPr>
            <a:r>
              <a:rPr lang="sv-SE" dirty="0"/>
              <a:t>Gemensam uppföljning av insatser och riskbedömningar </a:t>
            </a:r>
            <a:r>
              <a:rPr lang="sv-SE" sz="2000" dirty="0"/>
              <a:t>[4]. </a:t>
            </a:r>
          </a:p>
          <a:p>
            <a:pPr marL="342900" indent="-342900">
              <a:buFont typeface="Arial" panose="020B0604020202020204" pitchFamily="34" charset="0"/>
              <a:buChar char="•"/>
            </a:pPr>
            <a:endParaRPr lang="sv-SE" sz="2000" dirty="0"/>
          </a:p>
          <a:p>
            <a:endParaRPr lang="sv-SE" dirty="0"/>
          </a:p>
        </p:txBody>
      </p:sp>
      <p:sp>
        <p:nvSpPr>
          <p:cNvPr id="3" name="Rubrik 2">
            <a:extLst>
              <a:ext uri="{FF2B5EF4-FFF2-40B4-BE49-F238E27FC236}">
                <a16:creationId xmlns:a16="http://schemas.microsoft.com/office/drawing/2014/main" id="{9F6A913E-85F3-C1DE-A910-D64256D2CE24}"/>
              </a:ext>
            </a:extLst>
          </p:cNvPr>
          <p:cNvSpPr>
            <a:spLocks noGrp="1"/>
          </p:cNvSpPr>
          <p:nvPr>
            <p:ph type="title"/>
          </p:nvPr>
        </p:nvSpPr>
        <p:spPr/>
        <p:txBody>
          <a:bodyPr/>
          <a:lstStyle/>
          <a:p>
            <a:r>
              <a:rPr lang="sv-SE" sz="2300" b="0" i="1" dirty="0"/>
              <a:t>Exempel</a:t>
            </a:r>
            <a:br>
              <a:rPr lang="sv-SE" sz="2300" dirty="0"/>
            </a:br>
            <a:r>
              <a:rPr lang="sv-SE" sz="2300" dirty="0"/>
              <a:t>Extern samverkan: socialtjänst – polis</a:t>
            </a:r>
          </a:p>
        </p:txBody>
      </p:sp>
    </p:spTree>
    <p:extLst>
      <p:ext uri="{BB962C8B-B14F-4D97-AF65-F5344CB8AC3E}">
        <p14:creationId xmlns:p14="http://schemas.microsoft.com/office/powerpoint/2010/main" val="48830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bok, text, inomhus">
            <a:extLst>
              <a:ext uri="{FF2B5EF4-FFF2-40B4-BE49-F238E27FC236}">
                <a16:creationId xmlns:a16="http://schemas.microsoft.com/office/drawing/2014/main" id="{6AED48AF-E907-7660-0F33-22BC7B17071C}"/>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29986" r="29986"/>
          <a:stretch/>
        </p:blipFill>
        <p:spPr/>
      </p:pic>
      <p:sp>
        <p:nvSpPr>
          <p:cNvPr id="4" name="Platshållare för text 3">
            <a:extLst>
              <a:ext uri="{FF2B5EF4-FFF2-40B4-BE49-F238E27FC236}">
                <a16:creationId xmlns:a16="http://schemas.microsoft.com/office/drawing/2014/main" id="{DC8CDE63-0521-3580-619B-8FBDFA896C32}"/>
              </a:ext>
            </a:extLst>
          </p:cNvPr>
          <p:cNvSpPr>
            <a:spLocks noGrp="1"/>
          </p:cNvSpPr>
          <p:nvPr>
            <p:ph type="body" sz="quarter" idx="13"/>
          </p:nvPr>
        </p:nvSpPr>
        <p:spPr/>
        <p:txBody>
          <a:bodyPr/>
          <a:lstStyle/>
          <a:p>
            <a:pPr marL="342900" indent="-342900">
              <a:buFont typeface="Arial" panose="020B0604020202020204" pitchFamily="34" charset="0"/>
              <a:buChar char="•"/>
            </a:pPr>
            <a:r>
              <a:rPr lang="sv-SE" dirty="0"/>
              <a:t>Planering av stöd och behandling inför och efter frigivning, villkorlig frigivning eller samhällspåföljd.</a:t>
            </a:r>
          </a:p>
          <a:p>
            <a:pPr marL="342900" indent="-342900">
              <a:buFont typeface="Arial" panose="020B0604020202020204" pitchFamily="34" charset="0"/>
              <a:buChar char="•"/>
            </a:pPr>
            <a:r>
              <a:rPr lang="sv-SE" dirty="0"/>
              <a:t>Gemensam uppföljning av insatser och riskbedömningar </a:t>
            </a:r>
            <a:r>
              <a:rPr lang="sv-SE" sz="2000" dirty="0"/>
              <a:t>[4]. </a:t>
            </a:r>
            <a:endParaRPr lang="sv-SE" dirty="0"/>
          </a:p>
          <a:p>
            <a:endParaRPr lang="sv-SE" dirty="0"/>
          </a:p>
        </p:txBody>
      </p:sp>
      <p:sp>
        <p:nvSpPr>
          <p:cNvPr id="3" name="Rubrik 2">
            <a:extLst>
              <a:ext uri="{FF2B5EF4-FFF2-40B4-BE49-F238E27FC236}">
                <a16:creationId xmlns:a16="http://schemas.microsoft.com/office/drawing/2014/main" id="{68FAAA6E-9F05-AF08-E10F-1793870D45B6}"/>
              </a:ext>
            </a:extLst>
          </p:cNvPr>
          <p:cNvSpPr>
            <a:spLocks noGrp="1"/>
          </p:cNvSpPr>
          <p:nvPr>
            <p:ph type="title"/>
          </p:nvPr>
        </p:nvSpPr>
        <p:spPr/>
        <p:txBody>
          <a:bodyPr/>
          <a:lstStyle/>
          <a:p>
            <a:r>
              <a:rPr lang="sv-SE" sz="2300" b="0" i="1" dirty="0"/>
              <a:t>Exempel</a:t>
            </a:r>
            <a:br>
              <a:rPr lang="sv-SE" sz="2300" dirty="0"/>
            </a:br>
            <a:r>
              <a:rPr lang="sv-SE" sz="2300" dirty="0"/>
              <a:t>Samverkan: socialtjänst – kriminalvård</a:t>
            </a:r>
          </a:p>
        </p:txBody>
      </p:sp>
    </p:spTree>
    <p:extLst>
      <p:ext uri="{BB962C8B-B14F-4D97-AF65-F5344CB8AC3E}">
        <p14:creationId xmlns:p14="http://schemas.microsoft.com/office/powerpoint/2010/main" val="1996047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2ABC252F-E6E4-A648-D490-B8C0B111847D}"/>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4188" r="25783"/>
          <a:stretch>
            <a:fillRect/>
          </a:stretch>
        </p:blipFill>
        <p:spPr>
          <a:xfrm>
            <a:off x="8077200" y="0"/>
            <a:ext cx="4114800" cy="6858000"/>
          </a:xfrm>
        </p:spPr>
      </p:pic>
      <p:sp>
        <p:nvSpPr>
          <p:cNvPr id="4" name="Platshållare för text 3">
            <a:extLst>
              <a:ext uri="{FF2B5EF4-FFF2-40B4-BE49-F238E27FC236}">
                <a16:creationId xmlns:a16="http://schemas.microsoft.com/office/drawing/2014/main" id="{FF09F887-6D17-7C76-4BAB-931257210DB6}"/>
              </a:ext>
            </a:extLst>
          </p:cNvPr>
          <p:cNvSpPr>
            <a:spLocks noGrp="1"/>
          </p:cNvSpPr>
          <p:nvPr>
            <p:ph type="body" sz="quarter" idx="13"/>
          </p:nvPr>
        </p:nvSpPr>
        <p:spPr/>
        <p:txBody>
          <a:bodyPr/>
          <a:lstStyle/>
          <a:p>
            <a:pPr marL="342900" indent="-342900">
              <a:buFont typeface="Arial" panose="020B0604020202020204" pitchFamily="34" charset="0"/>
              <a:buChar char="•"/>
            </a:pPr>
            <a:r>
              <a:rPr lang="sv-SE" dirty="0"/>
              <a:t>Hänvisning till eller samarbete med behandlingsprogram för våldsutövare. </a:t>
            </a:r>
          </a:p>
          <a:p>
            <a:pPr marL="342900" indent="-342900">
              <a:buFont typeface="Arial" panose="020B0604020202020204" pitchFamily="34" charset="0"/>
              <a:buChar char="•"/>
            </a:pPr>
            <a:r>
              <a:rPr lang="sv-SE" dirty="0"/>
              <a:t>Stöd till närstående parallellt med insatser till våldsutövaren </a:t>
            </a:r>
            <a:r>
              <a:rPr lang="sv-SE" sz="2000" dirty="0"/>
              <a:t>[4].</a:t>
            </a:r>
            <a:endParaRPr lang="sv-SE" dirty="0"/>
          </a:p>
          <a:p>
            <a:endParaRPr lang="sv-SE" dirty="0"/>
          </a:p>
        </p:txBody>
      </p:sp>
      <p:sp>
        <p:nvSpPr>
          <p:cNvPr id="3" name="Rubrik 2">
            <a:extLst>
              <a:ext uri="{FF2B5EF4-FFF2-40B4-BE49-F238E27FC236}">
                <a16:creationId xmlns:a16="http://schemas.microsoft.com/office/drawing/2014/main" id="{B6F996B3-542E-B4CC-FB8F-0C274FE4C7F8}"/>
              </a:ext>
            </a:extLst>
          </p:cNvPr>
          <p:cNvSpPr>
            <a:spLocks noGrp="1"/>
          </p:cNvSpPr>
          <p:nvPr>
            <p:ph type="title"/>
          </p:nvPr>
        </p:nvSpPr>
        <p:spPr/>
        <p:txBody>
          <a:bodyPr/>
          <a:lstStyle/>
          <a:p>
            <a:r>
              <a:rPr lang="sv-SE" sz="2300" b="0" i="1" dirty="0"/>
              <a:t>Exempel</a:t>
            </a:r>
            <a:r>
              <a:rPr lang="sv-SE" sz="2300" dirty="0"/>
              <a:t> </a:t>
            </a:r>
            <a:br>
              <a:rPr lang="sv-SE" sz="2300" dirty="0"/>
            </a:br>
            <a:r>
              <a:rPr lang="sv-SE" sz="2300" dirty="0"/>
              <a:t>Samverkan: socialtjänst – civilsamhället</a:t>
            </a:r>
          </a:p>
        </p:txBody>
      </p:sp>
    </p:spTree>
    <p:extLst>
      <p:ext uri="{BB962C8B-B14F-4D97-AF65-F5344CB8AC3E}">
        <p14:creationId xmlns:p14="http://schemas.microsoft.com/office/powerpoint/2010/main" val="1040729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365515D9-C996-FA2F-8381-1E8C7BB177C1}"/>
              </a:ext>
            </a:extLst>
          </p:cNvPr>
          <p:cNvSpPr>
            <a:spLocks noGrp="1"/>
          </p:cNvSpPr>
          <p:nvPr>
            <p:ph type="body" idx="1"/>
          </p:nvPr>
        </p:nvSpPr>
        <p:spPr/>
        <p:txBody>
          <a:bodyPr/>
          <a:lstStyle/>
          <a:p>
            <a:r>
              <a:rPr lang="sv-SE" dirty="0"/>
              <a:t>2</a:t>
            </a:r>
          </a:p>
        </p:txBody>
      </p:sp>
      <p:sp>
        <p:nvSpPr>
          <p:cNvPr id="2" name="Rubrik 1">
            <a:extLst>
              <a:ext uri="{FF2B5EF4-FFF2-40B4-BE49-F238E27FC236}">
                <a16:creationId xmlns:a16="http://schemas.microsoft.com/office/drawing/2014/main" id="{71262694-5150-7AC4-7075-FEA94123393A}"/>
              </a:ext>
            </a:extLst>
          </p:cNvPr>
          <p:cNvSpPr>
            <a:spLocks noGrp="1"/>
          </p:cNvSpPr>
          <p:nvPr>
            <p:ph type="title"/>
          </p:nvPr>
        </p:nvSpPr>
        <p:spPr/>
        <p:txBody>
          <a:bodyPr/>
          <a:lstStyle/>
          <a:p>
            <a:r>
              <a:rPr lang="sv-SE" dirty="0"/>
              <a:t>Varför samverka?</a:t>
            </a:r>
          </a:p>
        </p:txBody>
      </p:sp>
    </p:spTree>
    <p:extLst>
      <p:ext uri="{BB962C8B-B14F-4D97-AF65-F5344CB8AC3E}">
        <p14:creationId xmlns:p14="http://schemas.microsoft.com/office/powerpoint/2010/main" val="38455996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EE7C0D-FB71-8D18-DCAF-D354D58DDB42}"/>
            </a:ext>
          </a:extLst>
        </p:cNvPr>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4118F1E1-0E05-D995-B2A4-328D84B7AAEA}"/>
              </a:ext>
            </a:extLst>
          </p:cNvPr>
          <p:cNvSpPr>
            <a:spLocks noGrp="1"/>
          </p:cNvSpPr>
          <p:nvPr>
            <p:ph type="body" sz="quarter" idx="18"/>
          </p:nvPr>
        </p:nvSpPr>
        <p:spPr/>
        <p:txBody>
          <a:bodyPr/>
          <a:lstStyle/>
          <a:p>
            <a:r>
              <a:rPr lang="sv-SE" dirty="0"/>
              <a:t>Enhetschef vid ett Kriscentrum</a:t>
            </a:r>
          </a:p>
        </p:txBody>
      </p:sp>
      <p:sp>
        <p:nvSpPr>
          <p:cNvPr id="2" name="Rubrik 1">
            <a:extLst>
              <a:ext uri="{FF2B5EF4-FFF2-40B4-BE49-F238E27FC236}">
                <a16:creationId xmlns:a16="http://schemas.microsoft.com/office/drawing/2014/main" id="{32DD7859-926D-E3C4-17D5-4BFEF4865698}"/>
              </a:ext>
            </a:extLst>
          </p:cNvPr>
          <p:cNvSpPr>
            <a:spLocks noGrp="1"/>
          </p:cNvSpPr>
          <p:nvPr>
            <p:ph type="title"/>
          </p:nvPr>
        </p:nvSpPr>
        <p:spPr/>
        <p:txBody>
          <a:bodyPr/>
          <a:lstStyle/>
          <a:p>
            <a:pPr lvl="0"/>
            <a:r>
              <a:rPr lang="sv-SE" dirty="0"/>
              <a:t>Samverkan ger kraft och engagemang hos de professionella och jag känner mig inte ensam i mitt uppdrag. Vi är fler som kan bidra till förändring framåt. </a:t>
            </a:r>
          </a:p>
        </p:txBody>
      </p:sp>
      <p:sp>
        <p:nvSpPr>
          <p:cNvPr id="3" name="Platshållare för text 2">
            <a:extLst>
              <a:ext uri="{FF2B5EF4-FFF2-40B4-BE49-F238E27FC236}">
                <a16:creationId xmlns:a16="http://schemas.microsoft.com/office/drawing/2014/main" id="{F410AEE4-E18B-88BF-9E41-8040C6F4C252}"/>
              </a:ext>
            </a:extLst>
          </p:cNvPr>
          <p:cNvSpPr>
            <a:spLocks noGrp="1"/>
          </p:cNvSpPr>
          <p:nvPr>
            <p:ph type="body" sz="quarter" idx="19"/>
          </p:nvPr>
        </p:nvSpPr>
        <p:spPr/>
        <p:txBody>
          <a:bodyPr/>
          <a:lstStyle/>
          <a:p>
            <a:endParaRPr lang="sv-SE"/>
          </a:p>
        </p:txBody>
      </p:sp>
    </p:spTree>
    <p:extLst>
      <p:ext uri="{BB962C8B-B14F-4D97-AF65-F5344CB8AC3E}">
        <p14:creationId xmlns:p14="http://schemas.microsoft.com/office/powerpoint/2010/main" val="340428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Man + kvinna + barn">
            <a:extLst>
              <a:ext uri="{FF2B5EF4-FFF2-40B4-BE49-F238E27FC236}">
                <a16:creationId xmlns:a16="http://schemas.microsoft.com/office/drawing/2014/main" id="{1C5F8475-C466-421C-62D3-FD7E6CB1FA9E}"/>
              </a:ext>
              <a:ext uri="{C183D7F6-B498-43B3-948B-1728B52AA6E4}">
                <adec:decorative xmlns:adec="http://schemas.microsoft.com/office/drawing/2017/decorative" val="1"/>
              </a:ext>
            </a:extLst>
          </p:cNvPr>
          <p:cNvGrpSpPr/>
          <p:nvPr/>
        </p:nvGrpSpPr>
        <p:grpSpPr>
          <a:xfrm>
            <a:off x="8240400" y="2070163"/>
            <a:ext cx="2976240" cy="2717674"/>
            <a:chOff x="8239125" y="5387975"/>
            <a:chExt cx="746126" cy="666751"/>
          </a:xfrm>
          <a:solidFill>
            <a:srgbClr val="00385C"/>
          </a:solidFill>
        </p:grpSpPr>
        <p:sp>
          <p:nvSpPr>
            <p:cNvPr id="6" name="Freeform 66">
              <a:extLst>
                <a:ext uri="{FF2B5EF4-FFF2-40B4-BE49-F238E27FC236}">
                  <a16:creationId xmlns:a16="http://schemas.microsoft.com/office/drawing/2014/main" id="{80555573-F386-82FC-B7B7-2CA6C895C2AD}"/>
                </a:ext>
                <a:ext uri="{C183D7F6-B498-43B3-948B-1728B52AA6E4}">
                  <adec:decorative xmlns:adec="http://schemas.microsoft.com/office/drawing/2017/decorative" val="1"/>
                </a:ext>
              </a:extLst>
            </p:cNvPr>
            <p:cNvSpPr>
              <a:spLocks/>
            </p:cNvSpPr>
            <p:nvPr/>
          </p:nvSpPr>
          <p:spPr bwMode="auto">
            <a:xfrm>
              <a:off x="8583613" y="5554663"/>
              <a:ext cx="217488" cy="500063"/>
            </a:xfrm>
            <a:custGeom>
              <a:avLst/>
              <a:gdLst>
                <a:gd name="T0" fmla="*/ 141 w 141"/>
                <a:gd name="T1" fmla="*/ 63 h 324"/>
                <a:gd name="T2" fmla="*/ 141 w 141"/>
                <a:gd name="T3" fmla="*/ 184 h 324"/>
                <a:gd name="T4" fmla="*/ 126 w 141"/>
                <a:gd name="T5" fmla="*/ 199 h 324"/>
                <a:gd name="T6" fmla="*/ 106 w 141"/>
                <a:gd name="T7" fmla="*/ 199 h 324"/>
                <a:gd name="T8" fmla="*/ 95 w 141"/>
                <a:gd name="T9" fmla="*/ 314 h 324"/>
                <a:gd name="T10" fmla="*/ 84 w 141"/>
                <a:gd name="T11" fmla="*/ 324 h 324"/>
                <a:gd name="T12" fmla="*/ 57 w 141"/>
                <a:gd name="T13" fmla="*/ 324 h 324"/>
                <a:gd name="T14" fmla="*/ 46 w 141"/>
                <a:gd name="T15" fmla="*/ 314 h 324"/>
                <a:gd name="T16" fmla="*/ 35 w 141"/>
                <a:gd name="T17" fmla="*/ 199 h 324"/>
                <a:gd name="T18" fmla="*/ 16 w 141"/>
                <a:gd name="T19" fmla="*/ 199 h 324"/>
                <a:gd name="T20" fmla="*/ 0 w 141"/>
                <a:gd name="T21" fmla="*/ 184 h 324"/>
                <a:gd name="T22" fmla="*/ 0 w 141"/>
                <a:gd name="T23" fmla="*/ 63 h 324"/>
                <a:gd name="T24" fmla="*/ 63 w 141"/>
                <a:gd name="T25" fmla="*/ 0 h 324"/>
                <a:gd name="T26" fmla="*/ 78 w 141"/>
                <a:gd name="T27" fmla="*/ 0 h 324"/>
                <a:gd name="T28" fmla="*/ 141 w 141"/>
                <a:gd name="T29" fmla="*/ 63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1" h="324">
                  <a:moveTo>
                    <a:pt x="141" y="63"/>
                  </a:moveTo>
                  <a:cubicBezTo>
                    <a:pt x="141" y="184"/>
                    <a:pt x="141" y="184"/>
                    <a:pt x="141" y="184"/>
                  </a:cubicBezTo>
                  <a:cubicBezTo>
                    <a:pt x="141" y="192"/>
                    <a:pt x="134" y="199"/>
                    <a:pt x="126" y="199"/>
                  </a:cubicBezTo>
                  <a:cubicBezTo>
                    <a:pt x="106" y="199"/>
                    <a:pt x="106" y="199"/>
                    <a:pt x="106" y="199"/>
                  </a:cubicBezTo>
                  <a:cubicBezTo>
                    <a:pt x="95" y="314"/>
                    <a:pt x="95" y="314"/>
                    <a:pt x="95" y="314"/>
                  </a:cubicBezTo>
                  <a:cubicBezTo>
                    <a:pt x="95" y="320"/>
                    <a:pt x="90" y="324"/>
                    <a:pt x="84" y="324"/>
                  </a:cubicBezTo>
                  <a:cubicBezTo>
                    <a:pt x="57" y="324"/>
                    <a:pt x="57" y="324"/>
                    <a:pt x="57" y="324"/>
                  </a:cubicBezTo>
                  <a:cubicBezTo>
                    <a:pt x="51" y="324"/>
                    <a:pt x="46" y="320"/>
                    <a:pt x="46" y="314"/>
                  </a:cubicBezTo>
                  <a:cubicBezTo>
                    <a:pt x="35" y="199"/>
                    <a:pt x="35" y="199"/>
                    <a:pt x="35" y="199"/>
                  </a:cubicBezTo>
                  <a:cubicBezTo>
                    <a:pt x="16" y="199"/>
                    <a:pt x="16" y="199"/>
                    <a:pt x="16" y="199"/>
                  </a:cubicBezTo>
                  <a:cubicBezTo>
                    <a:pt x="7" y="199"/>
                    <a:pt x="0" y="192"/>
                    <a:pt x="0" y="184"/>
                  </a:cubicBezTo>
                  <a:cubicBezTo>
                    <a:pt x="0" y="63"/>
                    <a:pt x="0" y="63"/>
                    <a:pt x="0" y="63"/>
                  </a:cubicBezTo>
                  <a:cubicBezTo>
                    <a:pt x="0" y="28"/>
                    <a:pt x="28" y="0"/>
                    <a:pt x="63" y="0"/>
                  </a:cubicBezTo>
                  <a:cubicBezTo>
                    <a:pt x="78" y="0"/>
                    <a:pt x="78" y="0"/>
                    <a:pt x="78" y="0"/>
                  </a:cubicBezTo>
                  <a:cubicBezTo>
                    <a:pt x="113" y="0"/>
                    <a:pt x="141" y="28"/>
                    <a:pt x="14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7" name="Oval 67">
              <a:extLst>
                <a:ext uri="{FF2B5EF4-FFF2-40B4-BE49-F238E27FC236}">
                  <a16:creationId xmlns:a16="http://schemas.microsoft.com/office/drawing/2014/main" id="{39721CFF-E962-DBB5-D5A9-9AC4DF66DF28}"/>
                </a:ext>
                <a:ext uri="{C183D7F6-B498-43B3-948B-1728B52AA6E4}">
                  <adec:decorative xmlns:adec="http://schemas.microsoft.com/office/drawing/2017/decorative" val="1"/>
                </a:ext>
              </a:extLst>
            </p:cNvPr>
            <p:cNvSpPr>
              <a:spLocks noChangeArrowheads="1"/>
            </p:cNvSpPr>
            <p:nvPr/>
          </p:nvSpPr>
          <p:spPr bwMode="auto">
            <a:xfrm>
              <a:off x="8616950" y="5387975"/>
              <a:ext cx="152400" cy="150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8" name="Freeform 68">
              <a:extLst>
                <a:ext uri="{FF2B5EF4-FFF2-40B4-BE49-F238E27FC236}">
                  <a16:creationId xmlns:a16="http://schemas.microsoft.com/office/drawing/2014/main" id="{A0B9EAF5-82F3-17BA-988E-6C6F2D4DE509}"/>
                </a:ext>
                <a:ext uri="{C183D7F6-B498-43B3-948B-1728B52AA6E4}">
                  <adec:decorative xmlns:adec="http://schemas.microsoft.com/office/drawing/2017/decorative" val="1"/>
                </a:ext>
              </a:extLst>
            </p:cNvPr>
            <p:cNvSpPr>
              <a:spLocks/>
            </p:cNvSpPr>
            <p:nvPr/>
          </p:nvSpPr>
          <p:spPr bwMode="auto">
            <a:xfrm>
              <a:off x="8239125" y="5554663"/>
              <a:ext cx="306388" cy="500063"/>
            </a:xfrm>
            <a:custGeom>
              <a:avLst/>
              <a:gdLst>
                <a:gd name="T0" fmla="*/ 189 w 198"/>
                <a:gd name="T1" fmla="*/ 199 h 324"/>
                <a:gd name="T2" fmla="*/ 134 w 198"/>
                <a:gd name="T3" fmla="*/ 199 h 324"/>
                <a:gd name="T4" fmla="*/ 124 w 198"/>
                <a:gd name="T5" fmla="*/ 314 h 324"/>
                <a:gd name="T6" fmla="*/ 113 w 198"/>
                <a:gd name="T7" fmla="*/ 324 h 324"/>
                <a:gd name="T8" fmla="*/ 85 w 198"/>
                <a:gd name="T9" fmla="*/ 324 h 324"/>
                <a:gd name="T10" fmla="*/ 75 w 198"/>
                <a:gd name="T11" fmla="*/ 314 h 324"/>
                <a:gd name="T12" fmla="*/ 64 w 198"/>
                <a:gd name="T13" fmla="*/ 199 h 324"/>
                <a:gd name="T14" fmla="*/ 10 w 198"/>
                <a:gd name="T15" fmla="*/ 199 h 324"/>
                <a:gd name="T16" fmla="*/ 2 w 198"/>
                <a:gd name="T17" fmla="*/ 188 h 324"/>
                <a:gd name="T18" fmla="*/ 41 w 198"/>
                <a:gd name="T19" fmla="*/ 37 h 324"/>
                <a:gd name="T20" fmla="*/ 89 w 198"/>
                <a:gd name="T21" fmla="*/ 0 h 324"/>
                <a:gd name="T22" fmla="*/ 110 w 198"/>
                <a:gd name="T23" fmla="*/ 0 h 324"/>
                <a:gd name="T24" fmla="*/ 157 w 198"/>
                <a:gd name="T25" fmla="*/ 37 h 324"/>
                <a:gd name="T26" fmla="*/ 197 w 198"/>
                <a:gd name="T27" fmla="*/ 188 h 324"/>
                <a:gd name="T28" fmla="*/ 189 w 198"/>
                <a:gd name="T29" fmla="*/ 19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8" h="324">
                  <a:moveTo>
                    <a:pt x="189" y="199"/>
                  </a:moveTo>
                  <a:cubicBezTo>
                    <a:pt x="134" y="199"/>
                    <a:pt x="134" y="199"/>
                    <a:pt x="134" y="199"/>
                  </a:cubicBezTo>
                  <a:cubicBezTo>
                    <a:pt x="124" y="314"/>
                    <a:pt x="124" y="314"/>
                    <a:pt x="124" y="314"/>
                  </a:cubicBezTo>
                  <a:cubicBezTo>
                    <a:pt x="123" y="320"/>
                    <a:pt x="119" y="324"/>
                    <a:pt x="113" y="324"/>
                  </a:cubicBezTo>
                  <a:cubicBezTo>
                    <a:pt x="85" y="324"/>
                    <a:pt x="85" y="324"/>
                    <a:pt x="85" y="324"/>
                  </a:cubicBezTo>
                  <a:cubicBezTo>
                    <a:pt x="80" y="324"/>
                    <a:pt x="75" y="320"/>
                    <a:pt x="75" y="314"/>
                  </a:cubicBezTo>
                  <a:cubicBezTo>
                    <a:pt x="64" y="199"/>
                    <a:pt x="64" y="199"/>
                    <a:pt x="64" y="199"/>
                  </a:cubicBezTo>
                  <a:cubicBezTo>
                    <a:pt x="10" y="199"/>
                    <a:pt x="10" y="199"/>
                    <a:pt x="10" y="199"/>
                  </a:cubicBezTo>
                  <a:cubicBezTo>
                    <a:pt x="4" y="199"/>
                    <a:pt x="0" y="194"/>
                    <a:pt x="2" y="188"/>
                  </a:cubicBezTo>
                  <a:cubicBezTo>
                    <a:pt x="41" y="37"/>
                    <a:pt x="41" y="37"/>
                    <a:pt x="41" y="37"/>
                  </a:cubicBezTo>
                  <a:cubicBezTo>
                    <a:pt x="48" y="15"/>
                    <a:pt x="59" y="0"/>
                    <a:pt x="89" y="0"/>
                  </a:cubicBezTo>
                  <a:cubicBezTo>
                    <a:pt x="110" y="0"/>
                    <a:pt x="110" y="0"/>
                    <a:pt x="110" y="0"/>
                  </a:cubicBezTo>
                  <a:cubicBezTo>
                    <a:pt x="137" y="0"/>
                    <a:pt x="151" y="15"/>
                    <a:pt x="157" y="37"/>
                  </a:cubicBezTo>
                  <a:cubicBezTo>
                    <a:pt x="197" y="188"/>
                    <a:pt x="197" y="188"/>
                    <a:pt x="197" y="188"/>
                  </a:cubicBezTo>
                  <a:cubicBezTo>
                    <a:pt x="198" y="194"/>
                    <a:pt x="194" y="199"/>
                    <a:pt x="189" y="1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Oval 69">
              <a:extLst>
                <a:ext uri="{FF2B5EF4-FFF2-40B4-BE49-F238E27FC236}">
                  <a16:creationId xmlns:a16="http://schemas.microsoft.com/office/drawing/2014/main" id="{2182330D-FC03-9597-E644-18F98F5687A8}"/>
                </a:ext>
                <a:ext uri="{C183D7F6-B498-43B3-948B-1728B52AA6E4}">
                  <adec:decorative xmlns:adec="http://schemas.microsoft.com/office/drawing/2017/decorative" val="1"/>
                </a:ext>
              </a:extLst>
            </p:cNvPr>
            <p:cNvSpPr>
              <a:spLocks noChangeArrowheads="1"/>
            </p:cNvSpPr>
            <p:nvPr/>
          </p:nvSpPr>
          <p:spPr bwMode="auto">
            <a:xfrm>
              <a:off x="8316913" y="5387975"/>
              <a:ext cx="150813" cy="15081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Freeform 70">
              <a:extLst>
                <a:ext uri="{FF2B5EF4-FFF2-40B4-BE49-F238E27FC236}">
                  <a16:creationId xmlns:a16="http://schemas.microsoft.com/office/drawing/2014/main" id="{FC3C7453-B461-5BED-7DF4-8CD55833B1B1}"/>
                </a:ext>
                <a:ext uri="{C183D7F6-B498-43B3-948B-1728B52AA6E4}">
                  <adec:decorative xmlns:adec="http://schemas.microsoft.com/office/drawing/2017/decorative" val="1"/>
                </a:ext>
              </a:extLst>
            </p:cNvPr>
            <p:cNvSpPr>
              <a:spLocks/>
            </p:cNvSpPr>
            <p:nvPr/>
          </p:nvSpPr>
          <p:spPr bwMode="auto">
            <a:xfrm>
              <a:off x="8840788" y="5732463"/>
              <a:ext cx="144463" cy="322263"/>
            </a:xfrm>
            <a:custGeom>
              <a:avLst/>
              <a:gdLst>
                <a:gd name="T0" fmla="*/ 49 w 93"/>
                <a:gd name="T1" fmla="*/ 0 h 209"/>
                <a:gd name="T2" fmla="*/ 43 w 93"/>
                <a:gd name="T3" fmla="*/ 0 h 209"/>
                <a:gd name="T4" fmla="*/ 3 w 93"/>
                <a:gd name="T5" fmla="*/ 45 h 209"/>
                <a:gd name="T6" fmla="*/ 0 w 93"/>
                <a:gd name="T7" fmla="*/ 132 h 209"/>
                <a:gd name="T8" fmla="*/ 9 w 93"/>
                <a:gd name="T9" fmla="*/ 141 h 209"/>
                <a:gd name="T10" fmla="*/ 25 w 93"/>
                <a:gd name="T11" fmla="*/ 141 h 209"/>
                <a:gd name="T12" fmla="*/ 30 w 93"/>
                <a:gd name="T13" fmla="*/ 199 h 209"/>
                <a:gd name="T14" fmla="*/ 41 w 93"/>
                <a:gd name="T15" fmla="*/ 209 h 209"/>
                <a:gd name="T16" fmla="*/ 51 w 93"/>
                <a:gd name="T17" fmla="*/ 209 h 209"/>
                <a:gd name="T18" fmla="*/ 62 w 93"/>
                <a:gd name="T19" fmla="*/ 199 h 209"/>
                <a:gd name="T20" fmla="*/ 68 w 93"/>
                <a:gd name="T21" fmla="*/ 141 h 209"/>
                <a:gd name="T22" fmla="*/ 83 w 93"/>
                <a:gd name="T23" fmla="*/ 141 h 209"/>
                <a:gd name="T24" fmla="*/ 93 w 93"/>
                <a:gd name="T25" fmla="*/ 132 h 209"/>
                <a:gd name="T26" fmla="*/ 89 w 93"/>
                <a:gd name="T27" fmla="*/ 45 h 209"/>
                <a:gd name="T28" fmla="*/ 49 w 93"/>
                <a:gd name="T29" fmla="*/ 0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 h="209">
                  <a:moveTo>
                    <a:pt x="49" y="0"/>
                  </a:moveTo>
                  <a:cubicBezTo>
                    <a:pt x="43" y="0"/>
                    <a:pt x="43" y="0"/>
                    <a:pt x="43" y="0"/>
                  </a:cubicBezTo>
                  <a:cubicBezTo>
                    <a:pt x="18" y="0"/>
                    <a:pt x="3" y="20"/>
                    <a:pt x="3" y="45"/>
                  </a:cubicBezTo>
                  <a:cubicBezTo>
                    <a:pt x="0" y="132"/>
                    <a:pt x="0" y="132"/>
                    <a:pt x="0" y="132"/>
                  </a:cubicBezTo>
                  <a:cubicBezTo>
                    <a:pt x="0" y="137"/>
                    <a:pt x="4" y="141"/>
                    <a:pt x="9" y="141"/>
                  </a:cubicBezTo>
                  <a:cubicBezTo>
                    <a:pt x="25" y="141"/>
                    <a:pt x="25" y="141"/>
                    <a:pt x="25" y="141"/>
                  </a:cubicBezTo>
                  <a:cubicBezTo>
                    <a:pt x="30" y="199"/>
                    <a:pt x="30" y="199"/>
                    <a:pt x="30" y="199"/>
                  </a:cubicBezTo>
                  <a:cubicBezTo>
                    <a:pt x="31" y="205"/>
                    <a:pt x="35" y="209"/>
                    <a:pt x="41" y="209"/>
                  </a:cubicBezTo>
                  <a:cubicBezTo>
                    <a:pt x="51" y="209"/>
                    <a:pt x="51" y="209"/>
                    <a:pt x="51" y="209"/>
                  </a:cubicBezTo>
                  <a:cubicBezTo>
                    <a:pt x="57" y="209"/>
                    <a:pt x="62" y="205"/>
                    <a:pt x="62" y="199"/>
                  </a:cubicBezTo>
                  <a:cubicBezTo>
                    <a:pt x="68" y="141"/>
                    <a:pt x="68" y="141"/>
                    <a:pt x="68" y="141"/>
                  </a:cubicBezTo>
                  <a:cubicBezTo>
                    <a:pt x="83" y="141"/>
                    <a:pt x="83" y="141"/>
                    <a:pt x="83" y="141"/>
                  </a:cubicBezTo>
                  <a:cubicBezTo>
                    <a:pt x="88" y="141"/>
                    <a:pt x="93" y="137"/>
                    <a:pt x="93" y="132"/>
                  </a:cubicBezTo>
                  <a:cubicBezTo>
                    <a:pt x="89" y="45"/>
                    <a:pt x="89" y="45"/>
                    <a:pt x="89" y="45"/>
                  </a:cubicBezTo>
                  <a:cubicBezTo>
                    <a:pt x="89" y="20"/>
                    <a:pt x="74" y="0"/>
                    <a:pt x="4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Oval 71">
              <a:extLst>
                <a:ext uri="{FF2B5EF4-FFF2-40B4-BE49-F238E27FC236}">
                  <a16:creationId xmlns:a16="http://schemas.microsoft.com/office/drawing/2014/main" id="{0875E978-C805-B867-8CFA-568BB708B7CD}"/>
                </a:ext>
                <a:ext uri="{C183D7F6-B498-43B3-948B-1728B52AA6E4}">
                  <adec:decorative xmlns:adec="http://schemas.microsoft.com/office/drawing/2017/decorative" val="1"/>
                </a:ext>
              </a:extLst>
            </p:cNvPr>
            <p:cNvSpPr>
              <a:spLocks noChangeArrowheads="1"/>
            </p:cNvSpPr>
            <p:nvPr/>
          </p:nvSpPr>
          <p:spPr bwMode="auto">
            <a:xfrm>
              <a:off x="8853488" y="5603875"/>
              <a:ext cx="119063" cy="1206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 name="Platshållare för text 2">
            <a:extLst>
              <a:ext uri="{FF2B5EF4-FFF2-40B4-BE49-F238E27FC236}">
                <a16:creationId xmlns:a16="http://schemas.microsoft.com/office/drawing/2014/main" id="{E56E61FF-35B1-D31C-3756-02F8D68A2603}"/>
              </a:ext>
            </a:extLst>
          </p:cNvPr>
          <p:cNvSpPr>
            <a:spLocks noGrp="1"/>
          </p:cNvSpPr>
          <p:nvPr>
            <p:ph type="body" sz="quarter" idx="13"/>
          </p:nvPr>
        </p:nvSpPr>
        <p:spPr/>
        <p:txBody>
          <a:bodyPr/>
          <a:lstStyle/>
          <a:p>
            <a:pPr marL="0" indent="0">
              <a:buNone/>
            </a:pPr>
            <a:r>
              <a:rPr lang="sv-SE" b="1" dirty="0"/>
              <a:t>Nytta för den enskilde</a:t>
            </a:r>
          </a:p>
          <a:p>
            <a:r>
              <a:rPr lang="sv-SE" dirty="0"/>
              <a:t>Öka möjligheten för att den enskilde får rätt stöd från rätt aktör i rätt tid.</a:t>
            </a:r>
          </a:p>
          <a:p>
            <a:r>
              <a:rPr lang="sv-SE" dirty="0"/>
              <a:t>Säkerställa att inte insatser till personer i samma familj motverkar varandra. </a:t>
            </a:r>
          </a:p>
          <a:p>
            <a:r>
              <a:rPr lang="sv-SE" dirty="0"/>
              <a:t>Säkerställa säkerheten för våldsutsatta och barn till exempel när våldsutövare lämnar Kriminalvården.</a:t>
            </a:r>
          </a:p>
          <a:p>
            <a:r>
              <a:rPr lang="sv-SE" dirty="0"/>
              <a:t>Risken för att någon ”faller mellan stolarna” minskar [4].</a:t>
            </a:r>
          </a:p>
        </p:txBody>
      </p:sp>
      <p:sp>
        <p:nvSpPr>
          <p:cNvPr id="2" name="Rubrik 1">
            <a:extLst>
              <a:ext uri="{FF2B5EF4-FFF2-40B4-BE49-F238E27FC236}">
                <a16:creationId xmlns:a16="http://schemas.microsoft.com/office/drawing/2014/main" id="{C3E85A80-9311-C10C-6EB2-AA73BA8169FC}"/>
              </a:ext>
            </a:extLst>
          </p:cNvPr>
          <p:cNvSpPr>
            <a:spLocks noGrp="1"/>
          </p:cNvSpPr>
          <p:nvPr>
            <p:ph type="title"/>
          </p:nvPr>
        </p:nvSpPr>
        <p:spPr/>
        <p:txBody>
          <a:bodyPr/>
          <a:lstStyle/>
          <a:p>
            <a:r>
              <a:rPr lang="sv-SE" dirty="0"/>
              <a:t>Varför ska vi samverka? </a:t>
            </a:r>
          </a:p>
        </p:txBody>
      </p:sp>
    </p:spTree>
    <p:extLst>
      <p:ext uri="{BB962C8B-B14F-4D97-AF65-F5344CB8AC3E}">
        <p14:creationId xmlns:p14="http://schemas.microsoft.com/office/powerpoint/2010/main" val="1090126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A04A0A00-D236-4642-5A85-CAB403327BAE}"/>
              </a:ext>
            </a:extLst>
          </p:cNvPr>
          <p:cNvSpPr>
            <a:spLocks noGrp="1"/>
          </p:cNvSpPr>
          <p:nvPr>
            <p:ph type="body" sz="quarter" idx="18"/>
          </p:nvPr>
        </p:nvSpPr>
        <p:spPr/>
        <p:txBody>
          <a:bodyPr>
            <a:normAutofit fontScale="92500"/>
          </a:bodyPr>
          <a:lstStyle/>
          <a:p>
            <a:r>
              <a:rPr lang="sv-SE" dirty="0"/>
              <a:t>Biträdande enhetschef vid samtalsmottagning för våldsutövare och våldsutsatta</a:t>
            </a:r>
          </a:p>
        </p:txBody>
      </p:sp>
      <p:sp>
        <p:nvSpPr>
          <p:cNvPr id="2" name="Rubrik 1">
            <a:extLst>
              <a:ext uri="{FF2B5EF4-FFF2-40B4-BE49-F238E27FC236}">
                <a16:creationId xmlns:a16="http://schemas.microsoft.com/office/drawing/2014/main" id="{3AF4ED1D-DAF2-D74F-CB01-1D0AB5583508}"/>
              </a:ext>
            </a:extLst>
          </p:cNvPr>
          <p:cNvSpPr>
            <a:spLocks noGrp="1"/>
          </p:cNvSpPr>
          <p:nvPr>
            <p:ph type="title"/>
          </p:nvPr>
        </p:nvSpPr>
        <p:spPr/>
        <p:txBody>
          <a:bodyPr/>
          <a:lstStyle/>
          <a:p>
            <a:r>
              <a:rPr lang="sv-SE" dirty="0"/>
              <a:t>Genom att samverka med andra aktörer gör vi oss mer synliga, visar att det finns hjälp att få och sänker trösklarna för att söka stöd och hjälp</a:t>
            </a:r>
          </a:p>
        </p:txBody>
      </p:sp>
      <p:sp>
        <p:nvSpPr>
          <p:cNvPr id="3" name="Platshållare för text 2">
            <a:extLst>
              <a:ext uri="{FF2B5EF4-FFF2-40B4-BE49-F238E27FC236}">
                <a16:creationId xmlns:a16="http://schemas.microsoft.com/office/drawing/2014/main" id="{F9137D89-4495-6450-0006-1FE79951DE14}"/>
              </a:ext>
            </a:extLst>
          </p:cNvPr>
          <p:cNvSpPr>
            <a:spLocks noGrp="1"/>
          </p:cNvSpPr>
          <p:nvPr>
            <p:ph type="body" sz="quarter" idx="19"/>
          </p:nvPr>
        </p:nvSpPr>
        <p:spPr/>
        <p:txBody>
          <a:bodyPr/>
          <a:lstStyle/>
          <a:p>
            <a:endParaRPr lang="sv-SE"/>
          </a:p>
        </p:txBody>
      </p:sp>
    </p:spTree>
    <p:extLst>
      <p:ext uri="{BB962C8B-B14F-4D97-AF65-F5344CB8AC3E}">
        <p14:creationId xmlns:p14="http://schemas.microsoft.com/office/powerpoint/2010/main" val="742465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FBDAFCE9-1C71-4F6D-BA1E-5E9F3544C1F8}"/>
              </a:ext>
            </a:extLst>
          </p:cNvPr>
          <p:cNvSpPr>
            <a:spLocks noGrp="1"/>
          </p:cNvSpPr>
          <p:nvPr>
            <p:ph type="subTitle" idx="1"/>
          </p:nvPr>
        </p:nvSpPr>
        <p:spPr/>
        <p:txBody>
          <a:bodyPr/>
          <a:lstStyle/>
          <a:p>
            <a:r>
              <a:rPr lang="sv-SE" dirty="0"/>
              <a:t>Stödmaterial </a:t>
            </a:r>
          </a:p>
        </p:txBody>
      </p:sp>
      <p:sp>
        <p:nvSpPr>
          <p:cNvPr id="2" name="Rubrik 1">
            <a:extLst>
              <a:ext uri="{FF2B5EF4-FFF2-40B4-BE49-F238E27FC236}">
                <a16:creationId xmlns:a16="http://schemas.microsoft.com/office/drawing/2014/main" id="{036C1D0D-B5BF-34CE-8115-D7DA2DE65693}"/>
              </a:ext>
            </a:extLst>
          </p:cNvPr>
          <p:cNvSpPr>
            <a:spLocks noGrp="1"/>
          </p:cNvSpPr>
          <p:nvPr>
            <p:ph type="ctrTitle"/>
          </p:nvPr>
        </p:nvSpPr>
        <p:spPr/>
        <p:txBody>
          <a:bodyPr/>
          <a:lstStyle/>
          <a:p>
            <a:r>
              <a:rPr lang="sv-SE" dirty="0"/>
              <a:t>Samverkan kring personer som utövar våld mot närstående</a:t>
            </a:r>
          </a:p>
        </p:txBody>
      </p:sp>
      <p:sp>
        <p:nvSpPr>
          <p:cNvPr id="4" name="Platshållare för text 3">
            <a:extLst>
              <a:ext uri="{FF2B5EF4-FFF2-40B4-BE49-F238E27FC236}">
                <a16:creationId xmlns:a16="http://schemas.microsoft.com/office/drawing/2014/main" id="{C5B73339-3AE0-0D2A-399F-8F804669F070}"/>
              </a:ext>
            </a:extLst>
          </p:cNvPr>
          <p:cNvSpPr>
            <a:spLocks noGrp="1"/>
          </p:cNvSpPr>
          <p:nvPr>
            <p:ph type="body" sz="quarter" idx="10"/>
          </p:nvPr>
        </p:nvSpPr>
        <p:spPr/>
        <p:txBody>
          <a:bodyPr/>
          <a:lstStyle/>
          <a:p>
            <a:r>
              <a:rPr lang="sv-SE" dirty="0"/>
              <a:t>2025</a:t>
            </a:r>
          </a:p>
        </p:txBody>
      </p:sp>
    </p:spTree>
    <p:extLst>
      <p:ext uri="{BB962C8B-B14F-4D97-AF65-F5344CB8AC3E}">
        <p14:creationId xmlns:p14="http://schemas.microsoft.com/office/powerpoint/2010/main" val="32827004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Ikon - Person i hus">
            <a:extLst>
              <a:ext uri="{FF2B5EF4-FFF2-40B4-BE49-F238E27FC236}">
                <a16:creationId xmlns:a16="http://schemas.microsoft.com/office/drawing/2014/main" id="{194812FE-0127-DDEF-BE35-2561B15524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6889" y="1396776"/>
            <a:ext cx="4064448" cy="4064448"/>
          </a:xfrm>
          <a:prstGeom prst="rect">
            <a:avLst/>
          </a:prstGeom>
        </p:spPr>
      </p:pic>
      <p:sp>
        <p:nvSpPr>
          <p:cNvPr id="3" name="Platshållare för text 2">
            <a:extLst>
              <a:ext uri="{FF2B5EF4-FFF2-40B4-BE49-F238E27FC236}">
                <a16:creationId xmlns:a16="http://schemas.microsoft.com/office/drawing/2014/main" id="{B8E0A3DB-581A-AB05-1908-9488D957B2F3}"/>
              </a:ext>
            </a:extLst>
          </p:cNvPr>
          <p:cNvSpPr>
            <a:spLocks noGrp="1"/>
          </p:cNvSpPr>
          <p:nvPr>
            <p:ph type="body" sz="quarter" idx="13"/>
          </p:nvPr>
        </p:nvSpPr>
        <p:spPr>
          <a:xfrm>
            <a:off x="605228" y="1620000"/>
            <a:ext cx="6840000" cy="4583838"/>
          </a:xfrm>
        </p:spPr>
        <p:txBody>
          <a:bodyPr/>
          <a:lstStyle/>
          <a:p>
            <a:pPr marR="0" lvl="0" algn="l" defTabSz="914400" rtl="0" eaLnBrk="1" fontAlgn="auto" latinLnBrk="0" hangingPunct="1">
              <a:lnSpc>
                <a:spcPct val="110000"/>
              </a:lnSpc>
              <a:spcBef>
                <a:spcPts val="1000"/>
              </a:spcBef>
              <a:spcAft>
                <a:spcPts val="0"/>
              </a:spcAft>
              <a:buClrTx/>
              <a:buSzTx/>
              <a:tabLst/>
              <a:defRPr/>
            </a:pPr>
            <a:r>
              <a:rPr kumimoji="0" lang="sv-SE" sz="2200" b="1" i="0" u="none" strike="noStrike" kern="1200" cap="none" spc="0" normalizeH="0" baseline="0" noProof="0" dirty="0">
                <a:ln>
                  <a:noFill/>
                </a:ln>
                <a:solidFill>
                  <a:srgbClr val="000000"/>
                </a:solidFill>
                <a:effectLst/>
                <a:uLnTx/>
                <a:uFillTx/>
                <a:ea typeface="+mn-ea"/>
                <a:cs typeface="+mn-cs"/>
              </a:rPr>
              <a:t>Nytta för verksamheten</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ea typeface="+mn-ea"/>
                <a:cs typeface="+mn-cs"/>
              </a:rPr>
              <a:t>Vi skapar och upprätthåller en samsyn på problemet.</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ea typeface="+mn-ea"/>
                <a:cs typeface="+mn-cs"/>
              </a:rPr>
              <a:t>Vi kan göra bättre riskbedömningar tillsammans.</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ea typeface="+mn-ea"/>
                <a:cs typeface="+mn-cs"/>
              </a:rPr>
              <a:t>Insatserna motverkar inte varandra.</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ea typeface="+mn-ea"/>
                <a:cs typeface="+mn-cs"/>
              </a:rPr>
              <a:t>Vi lär av </a:t>
            </a:r>
            <a:r>
              <a:rPr lang="sv-SE" dirty="0"/>
              <a:t>varandras</a:t>
            </a:r>
            <a:r>
              <a:rPr kumimoji="0" lang="sv-SE" sz="2200" b="0" i="0" u="none" strike="noStrike" kern="1200" cap="none" spc="0" normalizeH="0" baseline="0" noProof="0" dirty="0">
                <a:ln>
                  <a:noFill/>
                </a:ln>
                <a:solidFill>
                  <a:srgbClr val="000000"/>
                </a:solidFill>
                <a:effectLst/>
                <a:uLnTx/>
                <a:uFillTx/>
                <a:ea typeface="+mn-ea"/>
                <a:cs typeface="+mn-cs"/>
              </a:rPr>
              <a:t> kompetens och erfarenhet.</a:t>
            </a:r>
          </a:p>
          <a:p>
            <a:pPr marL="228600" lvl="0" indent="-228600">
              <a:spcBef>
                <a:spcPts val="1000"/>
              </a:spcBef>
              <a:buFont typeface="Arial" panose="020B0604020202020204" pitchFamily="34" charset="0"/>
              <a:buChar char="•"/>
              <a:defRPr/>
            </a:pPr>
            <a:r>
              <a:rPr lang="sv-SE" dirty="0"/>
              <a:t>Socialtjänsten kan i vissa fall lämna uppgifter till polisen, som kan bidra till att polisen kan bedöma vilka förebyggande eller stödjande åtgärder som är aktuella att vidta [4], [5], [7].</a:t>
            </a:r>
            <a:endParaRPr kumimoji="0" lang="sv-SE" sz="2200" b="0" i="0" u="none" strike="noStrike" kern="1200" cap="none" spc="0" normalizeH="0" baseline="0" noProof="0" dirty="0">
              <a:ln>
                <a:noFill/>
              </a:ln>
              <a:solidFill>
                <a:srgbClr val="000000"/>
              </a:solidFill>
              <a:effectLst/>
              <a:uLnTx/>
              <a:uFillTx/>
              <a:ea typeface="+mn-ea"/>
              <a:cs typeface="+mn-cs"/>
            </a:endParaRPr>
          </a:p>
        </p:txBody>
      </p:sp>
      <p:sp>
        <p:nvSpPr>
          <p:cNvPr id="2" name="Rubrik 1">
            <a:extLst>
              <a:ext uri="{FF2B5EF4-FFF2-40B4-BE49-F238E27FC236}">
                <a16:creationId xmlns:a16="http://schemas.microsoft.com/office/drawing/2014/main" id="{2B0A8EDA-A3DC-6615-C86D-524508828130}"/>
              </a:ext>
            </a:extLst>
          </p:cNvPr>
          <p:cNvSpPr>
            <a:spLocks noGrp="1"/>
          </p:cNvSpPr>
          <p:nvPr>
            <p:ph type="title"/>
          </p:nvPr>
        </p:nvSpPr>
        <p:spPr/>
        <p:txBody>
          <a:bodyPr/>
          <a:lstStyle/>
          <a:p>
            <a:r>
              <a:rPr lang="sv-SE" dirty="0"/>
              <a:t>Varför ska vi samverka?</a:t>
            </a:r>
          </a:p>
        </p:txBody>
      </p:sp>
    </p:spTree>
    <p:extLst>
      <p:ext uri="{BB962C8B-B14F-4D97-AF65-F5344CB8AC3E}">
        <p14:creationId xmlns:p14="http://schemas.microsoft.com/office/powerpoint/2010/main" val="3212365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A82C9-8E4A-3179-959E-9C53CB582FEF}"/>
            </a:ext>
          </a:extLst>
        </p:cNvPr>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21EFE2FC-1F28-3651-BE71-9E64FC02D6D1}"/>
              </a:ext>
            </a:extLst>
          </p:cNvPr>
          <p:cNvSpPr>
            <a:spLocks noGrp="1"/>
          </p:cNvSpPr>
          <p:nvPr>
            <p:ph type="body" sz="quarter" idx="18"/>
          </p:nvPr>
        </p:nvSpPr>
        <p:spPr/>
        <p:txBody>
          <a:bodyPr/>
          <a:lstStyle/>
          <a:p>
            <a:r>
              <a:rPr lang="sv-SE" dirty="0"/>
              <a:t>Enhetschef, individ- och familjeomsorgen i en kommun</a:t>
            </a:r>
          </a:p>
        </p:txBody>
      </p:sp>
      <p:sp>
        <p:nvSpPr>
          <p:cNvPr id="2" name="Rubrik 1">
            <a:extLst>
              <a:ext uri="{FF2B5EF4-FFF2-40B4-BE49-F238E27FC236}">
                <a16:creationId xmlns:a16="http://schemas.microsoft.com/office/drawing/2014/main" id="{D3577D5C-95A0-5173-6E8C-58C9981D71FD}"/>
              </a:ext>
            </a:extLst>
          </p:cNvPr>
          <p:cNvSpPr>
            <a:spLocks noGrp="1"/>
          </p:cNvSpPr>
          <p:nvPr>
            <p:ph type="title"/>
          </p:nvPr>
        </p:nvSpPr>
        <p:spPr/>
        <p:txBody>
          <a:bodyPr/>
          <a:lstStyle/>
          <a:p>
            <a:pPr lvl="0"/>
            <a:r>
              <a:rPr lang="sv-SE" dirty="0"/>
              <a:t>Snabba kontaktvägar, enkel kommunikation och en tydlighet i vem som gör vad ger rätt hjälp för den enskilde samt förenklar handläggningen.</a:t>
            </a:r>
          </a:p>
        </p:txBody>
      </p:sp>
      <p:sp>
        <p:nvSpPr>
          <p:cNvPr id="3" name="Platshållare för text 2">
            <a:extLst>
              <a:ext uri="{FF2B5EF4-FFF2-40B4-BE49-F238E27FC236}">
                <a16:creationId xmlns:a16="http://schemas.microsoft.com/office/drawing/2014/main" id="{33EC9EDB-3E68-9494-B0C9-8E63792E4B4B}"/>
              </a:ext>
            </a:extLst>
          </p:cNvPr>
          <p:cNvSpPr>
            <a:spLocks noGrp="1"/>
          </p:cNvSpPr>
          <p:nvPr>
            <p:ph type="body" sz="quarter" idx="19"/>
          </p:nvPr>
        </p:nvSpPr>
        <p:spPr/>
        <p:txBody>
          <a:bodyPr/>
          <a:lstStyle/>
          <a:p>
            <a:endParaRPr lang="sv-SE"/>
          </a:p>
        </p:txBody>
      </p:sp>
    </p:spTree>
    <p:extLst>
      <p:ext uri="{BB962C8B-B14F-4D97-AF65-F5344CB8AC3E}">
        <p14:creationId xmlns:p14="http://schemas.microsoft.com/office/powerpoint/2010/main" val="2500322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1D4DA-3E39-31E6-3948-6B89662B2097}"/>
            </a:ext>
          </a:extLst>
        </p:cNvPr>
        <p:cNvGrpSpPr/>
        <p:nvPr/>
      </p:nvGrpSpPr>
      <p:grpSpPr>
        <a:xfrm>
          <a:off x="0" y="0"/>
          <a:ext cx="0" cy="0"/>
          <a:chOff x="0" y="0"/>
          <a:chExt cx="0" cy="0"/>
        </a:xfrm>
      </p:grpSpPr>
      <p:pic>
        <p:nvPicPr>
          <p:cNvPr id="8" name="Platshållare för bild 5" descr="En bild som visar text, bok, Publikation, Bokomslag">
            <a:extLst>
              <a:ext uri="{FF2B5EF4-FFF2-40B4-BE49-F238E27FC236}">
                <a16:creationId xmlns:a16="http://schemas.microsoft.com/office/drawing/2014/main" id="{8A5DB8B5-6CEE-5E0D-D69D-E4EABC5FA823}"/>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5032" r="5032"/>
          <a:stretch/>
        </p:blipFill>
        <p:spPr/>
      </p:pic>
      <p:sp>
        <p:nvSpPr>
          <p:cNvPr id="3" name="Platshållare för text 2">
            <a:extLst>
              <a:ext uri="{FF2B5EF4-FFF2-40B4-BE49-F238E27FC236}">
                <a16:creationId xmlns:a16="http://schemas.microsoft.com/office/drawing/2014/main" id="{EE4D82E5-5759-8CCF-6839-970523587352}"/>
              </a:ext>
            </a:extLst>
          </p:cNvPr>
          <p:cNvSpPr>
            <a:spLocks noGrp="1"/>
          </p:cNvSpPr>
          <p:nvPr>
            <p:ph type="body" sz="quarter" idx="13"/>
          </p:nvPr>
        </p:nvSpPr>
        <p:spPr/>
        <p:txBody>
          <a:bodyPr/>
          <a:lstStyle/>
          <a:p>
            <a:pPr marL="0" indent="0">
              <a:buNone/>
            </a:pPr>
            <a:r>
              <a:rPr lang="sv-SE" b="1" dirty="0"/>
              <a:t>Lagstadgat ansvar </a:t>
            </a:r>
          </a:p>
          <a:p>
            <a:pPr marL="342900" indent="-342900">
              <a:buFont typeface="Arial" panose="020B0604020202020204" pitchFamily="34" charset="0"/>
              <a:buChar char="•"/>
            </a:pPr>
            <a:r>
              <a:rPr lang="sv-SE" dirty="0"/>
              <a:t>Myndigheter ska samverka. </a:t>
            </a:r>
            <a:br>
              <a:rPr lang="sv-SE" dirty="0"/>
            </a:br>
            <a:r>
              <a:rPr lang="sv-SE" i="1" dirty="0"/>
              <a:t>8 § förvaltningslagen</a:t>
            </a:r>
          </a:p>
          <a:p>
            <a:pPr marL="342900" indent="-342900">
              <a:buFont typeface="Arial" panose="020B0604020202020204" pitchFamily="34" charset="0"/>
              <a:buChar char="•"/>
            </a:pPr>
            <a:r>
              <a:rPr lang="sv-SE" dirty="0"/>
              <a:t>Kommunen ska planera sina insatser för enskilda och då samverka med regionen och andra relevanta aktörer. </a:t>
            </a:r>
            <a:br>
              <a:rPr lang="sv-SE" dirty="0"/>
            </a:br>
            <a:r>
              <a:rPr lang="sv-SE" i="1" dirty="0"/>
              <a:t>7 kap. 1 § socialtjänstlagen</a:t>
            </a:r>
          </a:p>
          <a:p>
            <a:pPr marL="342900" indent="-342900">
              <a:buFont typeface="Arial" panose="020B0604020202020204" pitchFamily="34" charset="0"/>
              <a:buChar char="•"/>
            </a:pPr>
            <a:r>
              <a:rPr lang="sv-SE" dirty="0"/>
              <a:t>Socialtjänst och hälso- och sjukvård ska vid behov och om samtycke finns ta fram en samordnad individuell plan (SIP). </a:t>
            </a:r>
            <a:br>
              <a:rPr lang="sv-SE" dirty="0"/>
            </a:br>
            <a:r>
              <a:rPr lang="sv-SE" i="1" dirty="0"/>
              <a:t>10 kap. 8 § socialtjänstlagen</a:t>
            </a:r>
          </a:p>
        </p:txBody>
      </p:sp>
      <p:sp>
        <p:nvSpPr>
          <p:cNvPr id="2" name="Rubrik 1">
            <a:extLst>
              <a:ext uri="{FF2B5EF4-FFF2-40B4-BE49-F238E27FC236}">
                <a16:creationId xmlns:a16="http://schemas.microsoft.com/office/drawing/2014/main" id="{C7154784-923E-0A4B-4730-AA955639125E}"/>
              </a:ext>
            </a:extLst>
          </p:cNvPr>
          <p:cNvSpPr>
            <a:spLocks noGrp="1"/>
          </p:cNvSpPr>
          <p:nvPr>
            <p:ph type="title"/>
          </p:nvPr>
        </p:nvSpPr>
        <p:spPr/>
        <p:txBody>
          <a:bodyPr/>
          <a:lstStyle/>
          <a:p>
            <a:r>
              <a:rPr lang="sv-SE" dirty="0"/>
              <a:t>Varför ska vi samverka? </a:t>
            </a:r>
          </a:p>
        </p:txBody>
      </p:sp>
    </p:spTree>
    <p:extLst>
      <p:ext uri="{BB962C8B-B14F-4D97-AF65-F5344CB8AC3E}">
        <p14:creationId xmlns:p14="http://schemas.microsoft.com/office/powerpoint/2010/main" val="2910237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E32F567D-B384-8DE6-F95C-B2F67CE98738}"/>
              </a:ext>
            </a:extLst>
          </p:cNvPr>
          <p:cNvSpPr>
            <a:spLocks noGrp="1"/>
          </p:cNvSpPr>
          <p:nvPr>
            <p:ph type="body" sz="quarter" idx="13"/>
          </p:nvPr>
        </p:nvSpPr>
        <p:spPr/>
        <p:txBody>
          <a:bodyPr/>
          <a:lstStyle/>
          <a:p>
            <a:r>
              <a:rPr lang="sv-SE" dirty="0"/>
              <a:t>Insatser ska utformas och genomföras tillsammans med den enskilde och vid behov i samverkan med andra aktörer. </a:t>
            </a:r>
            <a:br>
              <a:rPr lang="sv-SE" dirty="0"/>
            </a:br>
            <a:r>
              <a:rPr lang="sv-SE" i="1" dirty="0"/>
              <a:t>10 kap. 3 § socialtjänstlagen</a:t>
            </a:r>
          </a:p>
          <a:p>
            <a:r>
              <a:rPr lang="sv-SE" dirty="0"/>
              <a:t>Socialnämnden ska, i frågor som rör barn som far illa eller riskerar att fara illa, samverka med andra som berörs. Nämnden ska ta initiativ till att samverkan kommer till stånd. </a:t>
            </a:r>
            <a:br>
              <a:rPr lang="sv-SE" dirty="0"/>
            </a:br>
            <a:r>
              <a:rPr lang="sv-SE" i="1" dirty="0"/>
              <a:t>18 kap. 6 § socialtjänstlagen</a:t>
            </a:r>
            <a:endParaRPr lang="sv-SE" dirty="0"/>
          </a:p>
        </p:txBody>
      </p:sp>
      <p:sp>
        <p:nvSpPr>
          <p:cNvPr id="5" name="Rubrik 4">
            <a:extLst>
              <a:ext uri="{FF2B5EF4-FFF2-40B4-BE49-F238E27FC236}">
                <a16:creationId xmlns:a16="http://schemas.microsoft.com/office/drawing/2014/main" id="{A340A496-BD07-8826-8EF4-9611D7E6713D}"/>
              </a:ext>
            </a:extLst>
          </p:cNvPr>
          <p:cNvSpPr>
            <a:spLocks noGrp="1"/>
          </p:cNvSpPr>
          <p:nvPr>
            <p:ph type="title"/>
          </p:nvPr>
        </p:nvSpPr>
        <p:spPr/>
        <p:txBody>
          <a:bodyPr/>
          <a:lstStyle/>
          <a:p>
            <a:r>
              <a:rPr lang="sv-SE" dirty="0"/>
              <a:t>Forts. lagstadgat ansvar att samverka</a:t>
            </a:r>
          </a:p>
        </p:txBody>
      </p:sp>
    </p:spTree>
    <p:extLst>
      <p:ext uri="{BB962C8B-B14F-4D97-AF65-F5344CB8AC3E}">
        <p14:creationId xmlns:p14="http://schemas.microsoft.com/office/powerpoint/2010/main" val="2180562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FFAA1579-F0D9-88EA-5917-B68F0014594C}"/>
              </a:ext>
            </a:extLst>
          </p:cNvPr>
          <p:cNvSpPr>
            <a:spLocks noGrp="1"/>
          </p:cNvSpPr>
          <p:nvPr>
            <p:ph type="body" sz="quarter" idx="13"/>
          </p:nvPr>
        </p:nvSpPr>
        <p:spPr>
          <a:xfrm>
            <a:off x="637200" y="1634401"/>
            <a:ext cx="7625451" cy="4574671"/>
          </a:xfrm>
        </p:spPr>
        <p:txBody>
          <a:bodyPr/>
          <a:lstStyle/>
          <a:p>
            <a:r>
              <a:rPr lang="sv-SE" b="1" dirty="0"/>
              <a:t>Socialstyrelsens föreskrifter och allmänna råd om våld i nära relationer </a:t>
            </a:r>
            <a:br>
              <a:rPr lang="sv-SE" b="1" dirty="0"/>
            </a:br>
            <a:r>
              <a:rPr lang="sv-SE" i="1" dirty="0"/>
              <a:t>(HSLF-SF 2022:39)</a:t>
            </a:r>
          </a:p>
          <a:p>
            <a:r>
              <a:rPr lang="sv-SE" dirty="0"/>
              <a:t>Gäller socialtjänst, hälso- och sjukvård och tandvård.</a:t>
            </a:r>
          </a:p>
          <a:p>
            <a:r>
              <a:rPr lang="sv-SE" dirty="0"/>
              <a:t>Socialnämnden respektive vårdgivaren ska samverka både internt och externt för att samordna insatser/åtgärder så att de inte motverkar varandra. Behov av trygghet och säkerhet hos de utsatta ska beaktas i samordningen. </a:t>
            </a:r>
            <a:br>
              <a:rPr lang="sv-SE" dirty="0"/>
            </a:br>
            <a:r>
              <a:rPr lang="sv-SE" i="1" dirty="0"/>
              <a:t>2 kap. 9, 10 §§ </a:t>
            </a:r>
            <a:r>
              <a:rPr lang="sv-SE" dirty="0"/>
              <a:t>och </a:t>
            </a:r>
            <a:r>
              <a:rPr lang="sv-SE" i="1" dirty="0"/>
              <a:t>7 kap. 6, 7 och 8 §§</a:t>
            </a:r>
          </a:p>
          <a:p>
            <a:endParaRPr lang="sv-SE" dirty="0"/>
          </a:p>
        </p:txBody>
      </p:sp>
      <p:sp>
        <p:nvSpPr>
          <p:cNvPr id="3" name="Rubrik 2">
            <a:extLst>
              <a:ext uri="{FF2B5EF4-FFF2-40B4-BE49-F238E27FC236}">
                <a16:creationId xmlns:a16="http://schemas.microsoft.com/office/drawing/2014/main" id="{A90BA96A-3769-AD94-0795-FC8263A00B9F}"/>
              </a:ext>
            </a:extLst>
          </p:cNvPr>
          <p:cNvSpPr>
            <a:spLocks noGrp="1"/>
          </p:cNvSpPr>
          <p:nvPr>
            <p:ph type="title"/>
          </p:nvPr>
        </p:nvSpPr>
        <p:spPr/>
        <p:txBody>
          <a:bodyPr/>
          <a:lstStyle/>
          <a:p>
            <a:r>
              <a:rPr lang="sv-SE" dirty="0"/>
              <a:t>Varför ska vi samverka?</a:t>
            </a:r>
          </a:p>
        </p:txBody>
      </p:sp>
    </p:spTree>
    <p:extLst>
      <p:ext uri="{BB962C8B-B14F-4D97-AF65-F5344CB8AC3E}">
        <p14:creationId xmlns:p14="http://schemas.microsoft.com/office/powerpoint/2010/main" val="10092751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Rund pratbubbla med symbol och text">
            <a:extLst>
              <a:ext uri="{FF2B5EF4-FFF2-40B4-BE49-F238E27FC236}">
                <a16:creationId xmlns:a16="http://schemas.microsoft.com/office/drawing/2014/main" id="{47FA9D3A-C6B5-5AC1-C183-D25D910D50F2}"/>
              </a:ext>
              <a:ext uri="{C183D7F6-B498-43B3-948B-1728B52AA6E4}">
                <adec:decorative xmlns:adec="http://schemas.microsoft.com/office/drawing/2017/decorative" val="1"/>
              </a:ext>
            </a:extLst>
          </p:cNvPr>
          <p:cNvGrpSpPr/>
          <p:nvPr/>
        </p:nvGrpSpPr>
        <p:grpSpPr>
          <a:xfrm>
            <a:off x="7985719" y="1620000"/>
            <a:ext cx="3570237" cy="2838597"/>
            <a:chOff x="8312728" y="1080000"/>
            <a:chExt cx="1828800" cy="2142286"/>
          </a:xfrm>
        </p:grpSpPr>
        <p:sp>
          <p:nvSpPr>
            <p:cNvPr id="10" name="Ellips">
              <a:extLst>
                <a:ext uri="{FF2B5EF4-FFF2-40B4-BE49-F238E27FC236}">
                  <a16:creationId xmlns:a16="http://schemas.microsoft.com/office/drawing/2014/main" id="{A09193E9-185A-DB12-E5DD-E813908EAF2E}"/>
                </a:ext>
                <a:ext uri="{C183D7F6-B498-43B3-948B-1728B52AA6E4}">
                  <adec:decorative xmlns:adec="http://schemas.microsoft.com/office/drawing/2017/decorative" val="1"/>
                </a:ext>
              </a:extLst>
            </p:cNvPr>
            <p:cNvSpPr/>
            <p:nvPr/>
          </p:nvSpPr>
          <p:spPr>
            <a:xfrm>
              <a:off x="8312728" y="1080000"/>
              <a:ext cx="1828800" cy="18288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dirty="0"/>
                <a:t>Paragraferna finns i sin helhet i slutet av presentationen! </a:t>
              </a:r>
            </a:p>
          </p:txBody>
        </p:sp>
        <p:sp>
          <p:nvSpPr>
            <p:cNvPr id="11" name="Likbent triangel">
              <a:extLst>
                <a:ext uri="{FF2B5EF4-FFF2-40B4-BE49-F238E27FC236}">
                  <a16:creationId xmlns:a16="http://schemas.microsoft.com/office/drawing/2014/main" id="{5CF50816-0D08-ECBE-D167-2E081EF61EA6}"/>
                </a:ext>
                <a:ext uri="{C183D7F6-B498-43B3-948B-1728B52AA6E4}">
                  <adec:decorative xmlns:adec="http://schemas.microsoft.com/office/drawing/2017/decorative" val="1"/>
                </a:ext>
              </a:extLst>
            </p:cNvPr>
            <p:cNvSpPr/>
            <p:nvPr/>
          </p:nvSpPr>
          <p:spPr>
            <a:xfrm rot="12073863" flipH="1">
              <a:off x="9194183" y="2614015"/>
              <a:ext cx="475013" cy="6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sp>
        <p:nvSpPr>
          <p:cNvPr id="4" name="Platshållare för text 3">
            <a:extLst>
              <a:ext uri="{FF2B5EF4-FFF2-40B4-BE49-F238E27FC236}">
                <a16:creationId xmlns:a16="http://schemas.microsoft.com/office/drawing/2014/main" id="{77992945-8013-579D-C19A-B3DAFFC2420F}"/>
              </a:ext>
            </a:extLst>
          </p:cNvPr>
          <p:cNvSpPr>
            <a:spLocks noGrp="1"/>
          </p:cNvSpPr>
          <p:nvPr>
            <p:ph type="body" sz="quarter" idx="13"/>
          </p:nvPr>
        </p:nvSpPr>
        <p:spPr>
          <a:xfrm>
            <a:off x="615936" y="1634401"/>
            <a:ext cx="5171462" cy="4574671"/>
          </a:xfrm>
        </p:spPr>
        <p:txBody>
          <a:bodyPr/>
          <a:lstStyle/>
          <a:p>
            <a:r>
              <a:rPr lang="sv-SE" sz="2400" b="1" dirty="0"/>
              <a:t> </a:t>
            </a:r>
            <a:r>
              <a:rPr lang="sv-SE" dirty="0"/>
              <a:t>Socialnämnden respektive vårdgivaren ska fastställa var i verksamheten ansvaret för den interna och externa samverkan ska ligga. </a:t>
            </a:r>
            <a:br>
              <a:rPr lang="sv-SE" dirty="0"/>
            </a:br>
            <a:r>
              <a:rPr lang="sv-SE" i="1" dirty="0"/>
              <a:t>2 kap. 11 § och </a:t>
            </a:r>
            <a:r>
              <a:rPr lang="sv-SE" sz="2400" i="1" dirty="0"/>
              <a:t>7 kap. 7, 8 §§ </a:t>
            </a:r>
          </a:p>
          <a:p>
            <a:endParaRPr lang="sv-SE" i="1" dirty="0"/>
          </a:p>
          <a:p>
            <a:endParaRPr lang="sv-SE" dirty="0"/>
          </a:p>
          <a:p>
            <a:pPr marL="0" indent="0">
              <a:buNone/>
            </a:pPr>
            <a:endParaRPr lang="sv-SE" dirty="0"/>
          </a:p>
          <a:p>
            <a:pPr marL="0" indent="0">
              <a:buNone/>
            </a:pPr>
            <a:endParaRPr lang="sv-SE" dirty="0"/>
          </a:p>
        </p:txBody>
      </p:sp>
      <p:sp>
        <p:nvSpPr>
          <p:cNvPr id="2" name="Rubrik 1">
            <a:extLst>
              <a:ext uri="{FF2B5EF4-FFF2-40B4-BE49-F238E27FC236}">
                <a16:creationId xmlns:a16="http://schemas.microsoft.com/office/drawing/2014/main" id="{A9032466-0454-4B83-1380-F0FA860FBB7C}"/>
              </a:ext>
            </a:extLst>
          </p:cNvPr>
          <p:cNvSpPr>
            <a:spLocks noGrp="1"/>
          </p:cNvSpPr>
          <p:nvPr>
            <p:ph type="title"/>
          </p:nvPr>
        </p:nvSpPr>
        <p:spPr/>
        <p:txBody>
          <a:bodyPr/>
          <a:lstStyle/>
          <a:p>
            <a:r>
              <a:rPr lang="sv-SE" dirty="0"/>
              <a:t>Forts. föreskriver och allmänna råd</a:t>
            </a:r>
            <a:br>
              <a:rPr lang="sv-SE" dirty="0"/>
            </a:br>
            <a:r>
              <a:rPr lang="sv-SE" b="0" i="1" dirty="0"/>
              <a:t>(HSLF-SF 2022:39)</a:t>
            </a:r>
            <a:br>
              <a:rPr lang="sv-SE" dirty="0"/>
            </a:br>
            <a:endParaRPr lang="sv-SE" dirty="0"/>
          </a:p>
        </p:txBody>
      </p:sp>
    </p:spTree>
    <p:extLst>
      <p:ext uri="{BB962C8B-B14F-4D97-AF65-F5344CB8AC3E}">
        <p14:creationId xmlns:p14="http://schemas.microsoft.com/office/powerpoint/2010/main" val="338157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5E637DB1-F1E2-EFBF-B0BB-7CE6E05B4D21}"/>
              </a:ext>
            </a:extLst>
          </p:cNvPr>
          <p:cNvSpPr>
            <a:spLocks noGrp="1"/>
          </p:cNvSpPr>
          <p:nvPr>
            <p:ph type="body" idx="1"/>
          </p:nvPr>
        </p:nvSpPr>
        <p:spPr/>
        <p:txBody>
          <a:bodyPr/>
          <a:lstStyle/>
          <a:p>
            <a:r>
              <a:rPr lang="sv-SE" dirty="0"/>
              <a:t>3</a:t>
            </a:r>
          </a:p>
        </p:txBody>
      </p:sp>
      <p:sp>
        <p:nvSpPr>
          <p:cNvPr id="4" name="Rubrik 3">
            <a:extLst>
              <a:ext uri="{FF2B5EF4-FFF2-40B4-BE49-F238E27FC236}">
                <a16:creationId xmlns:a16="http://schemas.microsoft.com/office/drawing/2014/main" id="{BA7A0993-4660-14DE-A31C-842794D47983}"/>
              </a:ext>
            </a:extLst>
          </p:cNvPr>
          <p:cNvSpPr>
            <a:spLocks noGrp="1"/>
          </p:cNvSpPr>
          <p:nvPr>
            <p:ph type="title"/>
          </p:nvPr>
        </p:nvSpPr>
        <p:spPr/>
        <p:txBody>
          <a:bodyPr/>
          <a:lstStyle/>
          <a:p>
            <a:r>
              <a:rPr lang="sv-SE" dirty="0"/>
              <a:t>Vad är viktigt för att utveckla fungerande samverkan?</a:t>
            </a:r>
          </a:p>
        </p:txBody>
      </p:sp>
    </p:spTree>
    <p:extLst>
      <p:ext uri="{BB962C8B-B14F-4D97-AF65-F5344CB8AC3E}">
        <p14:creationId xmlns:p14="http://schemas.microsoft.com/office/powerpoint/2010/main" val="2857978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9CBC009E-250E-056C-9734-F0C520C94FA1}"/>
            </a:ext>
          </a:extLst>
        </p:cNvPr>
        <p:cNvGrpSpPr/>
        <p:nvPr/>
      </p:nvGrpSpPr>
      <p:grpSpPr>
        <a:xfrm>
          <a:off x="0" y="0"/>
          <a:ext cx="0" cy="0"/>
          <a:chOff x="0" y="0"/>
          <a:chExt cx="0" cy="0"/>
        </a:xfrm>
      </p:grpSpPr>
      <p:grpSp>
        <p:nvGrpSpPr>
          <p:cNvPr id="10" name="Bild 8">
            <a:extLst>
              <a:ext uri="{FF2B5EF4-FFF2-40B4-BE49-F238E27FC236}">
                <a16:creationId xmlns:a16="http://schemas.microsoft.com/office/drawing/2014/main" id="{250BC8BE-0870-AB7C-66A3-A209375BA55C}"/>
              </a:ext>
              <a:ext uri="{C183D7F6-B498-43B3-948B-1728B52AA6E4}">
                <adec:decorative xmlns:adec="http://schemas.microsoft.com/office/drawing/2017/decorative" val="1"/>
              </a:ext>
            </a:extLst>
          </p:cNvPr>
          <p:cNvGrpSpPr/>
          <p:nvPr/>
        </p:nvGrpSpPr>
        <p:grpSpPr>
          <a:xfrm>
            <a:off x="1854302" y="2313419"/>
            <a:ext cx="2266950" cy="1962150"/>
            <a:chOff x="8400669" y="2442960"/>
            <a:chExt cx="2266950" cy="1962150"/>
          </a:xfrm>
        </p:grpSpPr>
        <p:sp>
          <p:nvSpPr>
            <p:cNvPr id="11" name="Frihandsfigur: Form 10">
              <a:extLst>
                <a:ext uri="{FF2B5EF4-FFF2-40B4-BE49-F238E27FC236}">
                  <a16:creationId xmlns:a16="http://schemas.microsoft.com/office/drawing/2014/main" id="{7FBDF2D7-2E6C-AE13-7071-CC3F40F2281F}"/>
                </a:ext>
                <a:ext uri="{C183D7F6-B498-43B3-948B-1728B52AA6E4}">
                  <adec:decorative xmlns:adec="http://schemas.microsoft.com/office/drawing/2017/decorative" val="1"/>
                </a:ext>
              </a:extLst>
            </p:cNvPr>
            <p:cNvSpPr/>
            <p:nvPr/>
          </p:nvSpPr>
          <p:spPr>
            <a:xfrm>
              <a:off x="8589997"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09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6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090" y="133636"/>
                    <a:pt x="571090" y="289112"/>
                  </a:cubicBezTo>
                  <a:cubicBezTo>
                    <a:pt x="571090" y="444589"/>
                    <a:pt x="44459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65" y="418338"/>
                    <a:pt x="523465" y="289112"/>
                  </a:cubicBezTo>
                  <a:cubicBezTo>
                    <a:pt x="523465" y="159887"/>
                    <a:pt x="418338" y="54769"/>
                    <a:pt x="289122" y="54769"/>
                  </a:cubicBezTo>
                  <a:close/>
                </a:path>
              </a:pathLst>
            </a:custGeom>
            <a:solidFill>
              <a:srgbClr val="002B45"/>
            </a:solidFill>
            <a:ln w="9525"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472573C3-BA26-B278-D79D-098D705350BA}"/>
                </a:ext>
                <a:ext uri="{C183D7F6-B498-43B3-948B-1728B52AA6E4}">
                  <adec:decorative xmlns:adec="http://schemas.microsoft.com/office/drawing/2017/decorative" val="1"/>
                </a:ext>
              </a:extLst>
            </p:cNvPr>
            <p:cNvSpPr/>
            <p:nvPr/>
          </p:nvSpPr>
          <p:spPr>
            <a:xfrm>
              <a:off x="9882711"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10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7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100" y="133636"/>
                    <a:pt x="571100" y="289112"/>
                  </a:cubicBezTo>
                  <a:cubicBezTo>
                    <a:pt x="571100" y="444589"/>
                    <a:pt x="44460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75" y="418338"/>
                    <a:pt x="523475" y="289112"/>
                  </a:cubicBezTo>
                  <a:cubicBezTo>
                    <a:pt x="523475" y="159887"/>
                    <a:pt x="418348" y="54769"/>
                    <a:pt x="289122" y="54769"/>
                  </a:cubicBezTo>
                  <a:close/>
                </a:path>
              </a:pathLst>
            </a:custGeom>
            <a:solidFill>
              <a:srgbClr val="017CC1"/>
            </a:solidFill>
            <a:ln w="9525"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173E0004-7086-45FF-5A01-92610FD9B2E9}"/>
                </a:ext>
                <a:ext uri="{C183D7F6-B498-43B3-948B-1728B52AA6E4}">
                  <adec:decorative xmlns:adec="http://schemas.microsoft.com/office/drawing/2017/decorative" val="1"/>
                </a:ext>
              </a:extLst>
            </p:cNvPr>
            <p:cNvSpPr/>
            <p:nvPr/>
          </p:nvSpPr>
          <p:spPr>
            <a:xfrm>
              <a:off x="9237069" y="3035120"/>
              <a:ext cx="571500" cy="571500"/>
            </a:xfrm>
            <a:custGeom>
              <a:avLst/>
              <a:gdLst>
                <a:gd name="connsiteX0" fmla="*/ 289112 w 571500"/>
                <a:gd name="connsiteY0" fmla="*/ 571090 h 571500"/>
                <a:gd name="connsiteX1" fmla="*/ 7144 w 571500"/>
                <a:gd name="connsiteY1" fmla="*/ 289122 h 571500"/>
                <a:gd name="connsiteX2" fmla="*/ 289112 w 571500"/>
                <a:gd name="connsiteY2" fmla="*/ 7144 h 571500"/>
                <a:gd name="connsiteX3" fmla="*/ 571091 w 571500"/>
                <a:gd name="connsiteY3" fmla="*/ 289122 h 571500"/>
                <a:gd name="connsiteX4" fmla="*/ 289112 w 571500"/>
                <a:gd name="connsiteY4" fmla="*/ 571090 h 571500"/>
                <a:gd name="connsiteX5" fmla="*/ 289112 w 571500"/>
                <a:gd name="connsiteY5" fmla="*/ 54778 h 571500"/>
                <a:gd name="connsiteX6" fmla="*/ 54769 w 571500"/>
                <a:gd name="connsiteY6" fmla="*/ 289131 h 571500"/>
                <a:gd name="connsiteX7" fmla="*/ 289112 w 571500"/>
                <a:gd name="connsiteY7" fmla="*/ 523475 h 571500"/>
                <a:gd name="connsiteX8" fmla="*/ 523466 w 571500"/>
                <a:gd name="connsiteY8" fmla="*/ 289131 h 571500"/>
                <a:gd name="connsiteX9" fmla="*/ 289112 w 571500"/>
                <a:gd name="connsiteY9" fmla="*/ 54778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12" y="571090"/>
                  </a:moveTo>
                  <a:cubicBezTo>
                    <a:pt x="133636" y="571090"/>
                    <a:pt x="7144" y="444608"/>
                    <a:pt x="7144" y="289122"/>
                  </a:cubicBezTo>
                  <a:cubicBezTo>
                    <a:pt x="7144" y="133636"/>
                    <a:pt x="133636" y="7144"/>
                    <a:pt x="289112" y="7144"/>
                  </a:cubicBezTo>
                  <a:cubicBezTo>
                    <a:pt x="444589" y="7144"/>
                    <a:pt x="571091" y="133636"/>
                    <a:pt x="571091" y="289122"/>
                  </a:cubicBezTo>
                  <a:cubicBezTo>
                    <a:pt x="571091" y="444608"/>
                    <a:pt x="444599" y="571090"/>
                    <a:pt x="289112" y="571090"/>
                  </a:cubicBezTo>
                  <a:close/>
                  <a:moveTo>
                    <a:pt x="289112" y="54778"/>
                  </a:moveTo>
                  <a:cubicBezTo>
                    <a:pt x="159896" y="54778"/>
                    <a:pt x="54769" y="159906"/>
                    <a:pt x="54769" y="289131"/>
                  </a:cubicBezTo>
                  <a:cubicBezTo>
                    <a:pt x="54769" y="418357"/>
                    <a:pt x="159896" y="523475"/>
                    <a:pt x="289112" y="523475"/>
                  </a:cubicBezTo>
                  <a:cubicBezTo>
                    <a:pt x="418328" y="523475"/>
                    <a:pt x="523466" y="418348"/>
                    <a:pt x="523466" y="289131"/>
                  </a:cubicBezTo>
                  <a:cubicBezTo>
                    <a:pt x="523466" y="159915"/>
                    <a:pt x="418338" y="54778"/>
                    <a:pt x="289112" y="54778"/>
                  </a:cubicBezTo>
                  <a:close/>
                </a:path>
              </a:pathLst>
            </a:custGeom>
            <a:solidFill>
              <a:srgbClr val="1B2F46"/>
            </a:solidFill>
            <a:ln w="9525"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ECBBB473-A375-7CC8-120F-34066438CD8B}"/>
                </a:ext>
                <a:ext uri="{C183D7F6-B498-43B3-948B-1728B52AA6E4}">
                  <adec:decorative xmlns:adec="http://schemas.microsoft.com/office/drawing/2017/decorative" val="1"/>
                </a:ext>
              </a:extLst>
            </p:cNvPr>
            <p:cNvSpPr/>
            <p:nvPr/>
          </p:nvSpPr>
          <p:spPr>
            <a:xfrm>
              <a:off x="8463505" y="3853231"/>
              <a:ext cx="628650" cy="552450"/>
            </a:xfrm>
            <a:custGeom>
              <a:avLst/>
              <a:gdLst>
                <a:gd name="connsiteX0" fmla="*/ 583549 w 628650"/>
                <a:gd name="connsiteY0" fmla="*/ 551602 h 552450"/>
                <a:gd name="connsiteX1" fmla="*/ 536048 w 628650"/>
                <a:gd name="connsiteY1" fmla="*/ 548202 h 552450"/>
                <a:gd name="connsiteX2" fmla="*/ 563518 w 628650"/>
                <a:gd name="connsiteY2" fmla="*/ 163878 h 552450"/>
                <a:gd name="connsiteX3" fmla="*/ 570090 w 628650"/>
                <a:gd name="connsiteY3" fmla="*/ 88202 h 552450"/>
                <a:gd name="connsiteX4" fmla="*/ 422072 w 628650"/>
                <a:gd name="connsiteY4" fmla="*/ 54759 h 552450"/>
                <a:gd name="connsiteX5" fmla="*/ 409127 w 628650"/>
                <a:gd name="connsiteY5" fmla="*/ 54759 h 552450"/>
                <a:gd name="connsiteX6" fmla="*/ 65532 w 628650"/>
                <a:gd name="connsiteY6" fmla="*/ 398355 h 552450"/>
                <a:gd name="connsiteX7" fmla="*/ 65475 w 628650"/>
                <a:gd name="connsiteY7" fmla="*/ 400060 h 552450"/>
                <a:gd name="connsiteX8" fmla="*/ 54645 w 628650"/>
                <a:gd name="connsiteY8" fmla="*/ 551602 h 552450"/>
                <a:gd name="connsiteX9" fmla="*/ 7144 w 628650"/>
                <a:gd name="connsiteY9" fmla="*/ 548202 h 552450"/>
                <a:gd name="connsiteX10" fmla="*/ 17917 w 628650"/>
                <a:gd name="connsiteY10" fmla="*/ 397497 h 552450"/>
                <a:gd name="connsiteX11" fmla="*/ 409137 w 628650"/>
                <a:gd name="connsiteY11" fmla="*/ 7144 h 552450"/>
                <a:gd name="connsiteX12" fmla="*/ 422081 w 628650"/>
                <a:gd name="connsiteY12" fmla="*/ 7144 h 552450"/>
                <a:gd name="connsiteX13" fmla="*/ 608066 w 628650"/>
                <a:gd name="connsiteY13" fmla="*/ 54121 h 552450"/>
                <a:gd name="connsiteX14" fmla="*/ 623573 w 628650"/>
                <a:gd name="connsiteY14" fmla="*/ 62522 h 552450"/>
                <a:gd name="connsiteX15" fmla="*/ 620058 w 628650"/>
                <a:gd name="connsiteY15" fmla="*/ 79801 h 552450"/>
                <a:gd name="connsiteX16" fmla="*/ 611134 w 628650"/>
                <a:gd name="connsiteY16" fmla="*/ 165040 h 552450"/>
                <a:gd name="connsiteX17" fmla="*/ 611076 w 628650"/>
                <a:gd name="connsiteY17" fmla="*/ 166545 h 552450"/>
                <a:gd name="connsiteX18" fmla="*/ 583549 w 628650"/>
                <a:gd name="connsiteY18" fmla="*/ 551612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650" h="552450">
                  <a:moveTo>
                    <a:pt x="583549" y="551602"/>
                  </a:moveTo>
                  <a:lnTo>
                    <a:pt x="536048" y="548202"/>
                  </a:lnTo>
                  <a:lnTo>
                    <a:pt x="563518" y="163878"/>
                  </a:lnTo>
                  <a:cubicBezTo>
                    <a:pt x="563756" y="138579"/>
                    <a:pt x="565966" y="113205"/>
                    <a:pt x="570090" y="88202"/>
                  </a:cubicBezTo>
                  <a:cubicBezTo>
                    <a:pt x="524161" y="66284"/>
                    <a:pt x="473345" y="54759"/>
                    <a:pt x="422072" y="54759"/>
                  </a:cubicBezTo>
                  <a:lnTo>
                    <a:pt x="409127" y="54759"/>
                  </a:lnTo>
                  <a:cubicBezTo>
                    <a:pt x="219666" y="54759"/>
                    <a:pt x="65532" y="208902"/>
                    <a:pt x="65532" y="398355"/>
                  </a:cubicBezTo>
                  <a:lnTo>
                    <a:pt x="65475" y="400060"/>
                  </a:lnTo>
                  <a:lnTo>
                    <a:pt x="54645" y="551602"/>
                  </a:lnTo>
                  <a:lnTo>
                    <a:pt x="7144" y="548202"/>
                  </a:lnTo>
                  <a:lnTo>
                    <a:pt x="17917" y="397497"/>
                  </a:lnTo>
                  <a:cubicBezTo>
                    <a:pt x="18383" y="182185"/>
                    <a:pt x="193710" y="7144"/>
                    <a:pt x="409137" y="7144"/>
                  </a:cubicBezTo>
                  <a:lnTo>
                    <a:pt x="422081" y="7144"/>
                  </a:lnTo>
                  <a:cubicBezTo>
                    <a:pt x="487004" y="7144"/>
                    <a:pt x="551317" y="23384"/>
                    <a:pt x="608066" y="54121"/>
                  </a:cubicBezTo>
                  <a:lnTo>
                    <a:pt x="623573" y="62522"/>
                  </a:lnTo>
                  <a:lnTo>
                    <a:pt x="620058" y="79801"/>
                  </a:lnTo>
                  <a:cubicBezTo>
                    <a:pt x="614363" y="107794"/>
                    <a:pt x="611362" y="136474"/>
                    <a:pt x="611134" y="165040"/>
                  </a:cubicBezTo>
                  <a:lnTo>
                    <a:pt x="611076" y="166545"/>
                  </a:lnTo>
                  <a:lnTo>
                    <a:pt x="583549" y="551612"/>
                  </a:lnTo>
                  <a:close/>
                </a:path>
              </a:pathLst>
            </a:custGeom>
            <a:solidFill>
              <a:srgbClr val="1B2F46"/>
            </a:solidFill>
            <a:ln w="9525"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778D8DC3-5DC0-EE24-3650-E2153E1D68FE}"/>
                </a:ext>
                <a:ext uri="{C183D7F6-B498-43B3-948B-1728B52AA6E4}">
                  <adec:decorative xmlns:adec="http://schemas.microsoft.com/office/drawing/2017/decorative" val="1"/>
                </a:ext>
              </a:extLst>
            </p:cNvPr>
            <p:cNvSpPr/>
            <p:nvPr/>
          </p:nvSpPr>
          <p:spPr>
            <a:xfrm>
              <a:off x="9957959" y="3853231"/>
              <a:ext cx="628650" cy="552450"/>
            </a:xfrm>
            <a:custGeom>
              <a:avLst/>
              <a:gdLst>
                <a:gd name="connsiteX0" fmla="*/ 48711 w 628650"/>
                <a:gd name="connsiteY0" fmla="*/ 551679 h 552450"/>
                <a:gd name="connsiteX1" fmla="*/ 19755 w 628650"/>
                <a:gd name="connsiteY1" fmla="*/ 164849 h 552450"/>
                <a:gd name="connsiteX2" fmla="*/ 10706 w 628650"/>
                <a:gd name="connsiteY2" fmla="*/ 79172 h 552450"/>
                <a:gd name="connsiteX3" fmla="*/ 7144 w 628650"/>
                <a:gd name="connsiteY3" fmla="*/ 61789 h 552450"/>
                <a:gd name="connsiteX4" fmla="*/ 22784 w 628650"/>
                <a:gd name="connsiteY4" fmla="*/ 53407 h 552450"/>
                <a:gd name="connsiteX5" fmla="*/ 207407 w 628650"/>
                <a:gd name="connsiteY5" fmla="*/ 7144 h 552450"/>
                <a:gd name="connsiteX6" fmla="*/ 220351 w 628650"/>
                <a:gd name="connsiteY6" fmla="*/ 7144 h 552450"/>
                <a:gd name="connsiteX7" fmla="*/ 611572 w 628650"/>
                <a:gd name="connsiteY7" fmla="*/ 397469 h 552450"/>
                <a:gd name="connsiteX8" fmla="*/ 622868 w 628650"/>
                <a:gd name="connsiteY8" fmla="*/ 548135 h 552450"/>
                <a:gd name="connsiteX9" fmla="*/ 575377 w 628650"/>
                <a:gd name="connsiteY9" fmla="*/ 551688 h 552450"/>
                <a:gd name="connsiteX10" fmla="*/ 563956 w 628650"/>
                <a:gd name="connsiteY10" fmla="*/ 398364 h 552450"/>
                <a:gd name="connsiteX11" fmla="*/ 220361 w 628650"/>
                <a:gd name="connsiteY11" fmla="*/ 54769 h 552450"/>
                <a:gd name="connsiteX12" fmla="*/ 207416 w 628650"/>
                <a:gd name="connsiteY12" fmla="*/ 54769 h 552450"/>
                <a:gd name="connsiteX13" fmla="*/ 60722 w 628650"/>
                <a:gd name="connsiteY13" fmla="*/ 87621 h 552450"/>
                <a:gd name="connsiteX14" fmla="*/ 67389 w 628650"/>
                <a:gd name="connsiteY14" fmla="*/ 163640 h 552450"/>
                <a:gd name="connsiteX15" fmla="*/ 96222 w 628650"/>
                <a:gd name="connsiteY15" fmla="*/ 548126 h 552450"/>
                <a:gd name="connsiteX16" fmla="*/ 48730 w 628650"/>
                <a:gd name="connsiteY16" fmla="*/ 551679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8650" h="552450">
                  <a:moveTo>
                    <a:pt x="48711" y="551679"/>
                  </a:moveTo>
                  <a:lnTo>
                    <a:pt x="19755" y="164849"/>
                  </a:lnTo>
                  <a:cubicBezTo>
                    <a:pt x="19517" y="136131"/>
                    <a:pt x="16469" y="107309"/>
                    <a:pt x="10706" y="79172"/>
                  </a:cubicBezTo>
                  <a:lnTo>
                    <a:pt x="7144" y="61789"/>
                  </a:lnTo>
                  <a:lnTo>
                    <a:pt x="22784" y="53407"/>
                  </a:lnTo>
                  <a:cubicBezTo>
                    <a:pt x="79248" y="23136"/>
                    <a:pt x="143085" y="7144"/>
                    <a:pt x="207407" y="7144"/>
                  </a:cubicBezTo>
                  <a:lnTo>
                    <a:pt x="220351" y="7144"/>
                  </a:lnTo>
                  <a:cubicBezTo>
                    <a:pt x="435769" y="7144"/>
                    <a:pt x="611076" y="182156"/>
                    <a:pt x="611572" y="397469"/>
                  </a:cubicBezTo>
                  <a:lnTo>
                    <a:pt x="622868" y="548135"/>
                  </a:lnTo>
                  <a:lnTo>
                    <a:pt x="575377" y="551688"/>
                  </a:lnTo>
                  <a:lnTo>
                    <a:pt x="563956" y="398364"/>
                  </a:lnTo>
                  <a:cubicBezTo>
                    <a:pt x="563956" y="208902"/>
                    <a:pt x="409813" y="54769"/>
                    <a:pt x="220361" y="54769"/>
                  </a:cubicBezTo>
                  <a:lnTo>
                    <a:pt x="207416" y="54769"/>
                  </a:lnTo>
                  <a:cubicBezTo>
                    <a:pt x="156705" y="54769"/>
                    <a:pt x="106347" y="66084"/>
                    <a:pt x="60722" y="87621"/>
                  </a:cubicBezTo>
                  <a:cubicBezTo>
                    <a:pt x="64894" y="112738"/>
                    <a:pt x="67142" y="138217"/>
                    <a:pt x="67389" y="163640"/>
                  </a:cubicBezTo>
                  <a:lnTo>
                    <a:pt x="96222" y="548126"/>
                  </a:lnTo>
                  <a:lnTo>
                    <a:pt x="48730" y="551679"/>
                  </a:lnTo>
                  <a:close/>
                </a:path>
              </a:pathLst>
            </a:custGeom>
            <a:solidFill>
              <a:srgbClr val="017CC1"/>
            </a:solidFill>
            <a:ln w="9525"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3779D63D-29AF-297B-813F-169FBBB11B7E}"/>
                </a:ext>
                <a:ext uri="{C183D7F6-B498-43B3-948B-1728B52AA6E4}">
                  <adec:decorative xmlns:adec="http://schemas.microsoft.com/office/drawing/2017/decorative" val="1"/>
                </a:ext>
              </a:extLst>
            </p:cNvPr>
            <p:cNvSpPr/>
            <p:nvPr/>
          </p:nvSpPr>
          <p:spPr>
            <a:xfrm>
              <a:off x="9094146" y="3623546"/>
              <a:ext cx="857250" cy="781050"/>
            </a:xfrm>
            <a:custGeom>
              <a:avLst/>
              <a:gdLst>
                <a:gd name="connsiteX0" fmla="*/ 810749 w 857250"/>
                <a:gd name="connsiteY0" fmla="*/ 781364 h 781050"/>
                <a:gd name="connsiteX1" fmla="*/ 782098 w 857250"/>
                <a:gd name="connsiteY1" fmla="*/ 398364 h 781050"/>
                <a:gd name="connsiteX2" fmla="*/ 438493 w 857250"/>
                <a:gd name="connsiteY2" fmla="*/ 54769 h 781050"/>
                <a:gd name="connsiteX3" fmla="*/ 425548 w 857250"/>
                <a:gd name="connsiteY3" fmla="*/ 54769 h 781050"/>
                <a:gd name="connsiteX4" fmla="*/ 81953 w 857250"/>
                <a:gd name="connsiteY4" fmla="*/ 398364 h 781050"/>
                <a:gd name="connsiteX5" fmla="*/ 81896 w 857250"/>
                <a:gd name="connsiteY5" fmla="*/ 400069 h 781050"/>
                <a:gd name="connsiteX6" fmla="*/ 54645 w 857250"/>
                <a:gd name="connsiteY6" fmla="*/ 781288 h 781050"/>
                <a:gd name="connsiteX7" fmla="*/ 7144 w 857250"/>
                <a:gd name="connsiteY7" fmla="*/ 777888 h 781050"/>
                <a:gd name="connsiteX8" fmla="*/ 34328 w 857250"/>
                <a:gd name="connsiteY8" fmla="*/ 397497 h 781050"/>
                <a:gd name="connsiteX9" fmla="*/ 425548 w 857250"/>
                <a:gd name="connsiteY9" fmla="*/ 7144 h 781050"/>
                <a:gd name="connsiteX10" fmla="*/ 438493 w 857250"/>
                <a:gd name="connsiteY10" fmla="*/ 7144 h 781050"/>
                <a:gd name="connsiteX11" fmla="*/ 829723 w 857250"/>
                <a:gd name="connsiteY11" fmla="*/ 397469 h 781050"/>
                <a:gd name="connsiteX12" fmla="*/ 858241 w 857250"/>
                <a:gd name="connsiteY12" fmla="*/ 777821 h 781050"/>
                <a:gd name="connsiteX13" fmla="*/ 810749 w 857250"/>
                <a:gd name="connsiteY13" fmla="*/ 7813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0" h="781050">
                  <a:moveTo>
                    <a:pt x="810749" y="781364"/>
                  </a:moveTo>
                  <a:lnTo>
                    <a:pt x="782098" y="398364"/>
                  </a:lnTo>
                  <a:cubicBezTo>
                    <a:pt x="782098" y="208902"/>
                    <a:pt x="627955" y="54769"/>
                    <a:pt x="438493" y="54769"/>
                  </a:cubicBezTo>
                  <a:lnTo>
                    <a:pt x="425548" y="54769"/>
                  </a:lnTo>
                  <a:cubicBezTo>
                    <a:pt x="236087" y="54769"/>
                    <a:pt x="81953" y="208912"/>
                    <a:pt x="81953" y="398364"/>
                  </a:cubicBezTo>
                  <a:lnTo>
                    <a:pt x="81896" y="400069"/>
                  </a:lnTo>
                  <a:lnTo>
                    <a:pt x="54645" y="781288"/>
                  </a:lnTo>
                  <a:lnTo>
                    <a:pt x="7144" y="777888"/>
                  </a:lnTo>
                  <a:lnTo>
                    <a:pt x="34328" y="397497"/>
                  </a:lnTo>
                  <a:cubicBezTo>
                    <a:pt x="34795" y="182185"/>
                    <a:pt x="210121" y="7144"/>
                    <a:pt x="425548" y="7144"/>
                  </a:cubicBezTo>
                  <a:lnTo>
                    <a:pt x="438493" y="7144"/>
                  </a:lnTo>
                  <a:cubicBezTo>
                    <a:pt x="653920" y="7144"/>
                    <a:pt x="829227" y="182156"/>
                    <a:pt x="829723" y="397469"/>
                  </a:cubicBezTo>
                  <a:lnTo>
                    <a:pt x="858241" y="777821"/>
                  </a:lnTo>
                  <a:lnTo>
                    <a:pt x="810749" y="781374"/>
                  </a:lnTo>
                  <a:close/>
                </a:path>
              </a:pathLst>
            </a:custGeom>
            <a:solidFill>
              <a:srgbClr val="1B2F46"/>
            </a:solidFill>
            <a:ln w="9525"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53DC8C2E-4FD6-2030-05A8-387709AAC54F}"/>
                </a:ext>
                <a:ext uri="{C183D7F6-B498-43B3-948B-1728B52AA6E4}">
                  <adec:decorative xmlns:adec="http://schemas.microsoft.com/office/drawing/2017/decorative" val="1"/>
                </a:ext>
              </a:extLst>
            </p:cNvPr>
            <p:cNvSpPr/>
            <p:nvPr/>
          </p:nvSpPr>
          <p:spPr>
            <a:xfrm>
              <a:off x="8393526" y="2435813"/>
              <a:ext cx="895350" cy="771525"/>
            </a:xfrm>
            <a:custGeom>
              <a:avLst/>
              <a:gdLst>
                <a:gd name="connsiteX0" fmla="*/ 98688 w 895350"/>
                <a:gd name="connsiteY0" fmla="*/ 104502 h 771525"/>
                <a:gd name="connsiteX1" fmla="*/ 706649 w 895350"/>
                <a:gd name="connsiteY1" fmla="*/ 8490 h 771525"/>
                <a:gd name="connsiteX2" fmla="*/ 829179 w 895350"/>
                <a:gd name="connsiteY2" fmla="*/ 96025 h 771525"/>
                <a:gd name="connsiteX3" fmla="*/ 893082 w 895350"/>
                <a:gd name="connsiteY3" fmla="*/ 500704 h 771525"/>
                <a:gd name="connsiteX4" fmla="*/ 803490 w 895350"/>
                <a:gd name="connsiteY4" fmla="*/ 621738 h 771525"/>
                <a:gd name="connsiteX5" fmla="*/ 750912 w 895350"/>
                <a:gd name="connsiteY5" fmla="*/ 630044 h 771525"/>
                <a:gd name="connsiteX6" fmla="*/ 769353 w 895350"/>
                <a:gd name="connsiteY6" fmla="*/ 746840 h 771525"/>
                <a:gd name="connsiteX7" fmla="*/ 740406 w 895350"/>
                <a:gd name="connsiteY7" fmla="*/ 766042 h 771525"/>
                <a:gd name="connsiteX8" fmla="*/ 562812 w 895350"/>
                <a:gd name="connsiteY8" fmla="*/ 659791 h 771525"/>
                <a:gd name="connsiteX9" fmla="*/ 194652 w 895350"/>
                <a:gd name="connsiteY9" fmla="*/ 717931 h 771525"/>
                <a:gd name="connsiteX10" fmla="*/ 72122 w 895350"/>
                <a:gd name="connsiteY10" fmla="*/ 630396 h 771525"/>
                <a:gd name="connsiteX11" fmla="*/ 8191 w 895350"/>
                <a:gd name="connsiteY11" fmla="*/ 225689 h 771525"/>
                <a:gd name="connsiteX12" fmla="*/ 98688 w 895350"/>
                <a:gd name="connsiteY12" fmla="*/ 104512 h 771525"/>
                <a:gd name="connsiteX13" fmla="*/ 98688 w 895350"/>
                <a:gd name="connsiteY13" fmla="*/ 104512 h 771525"/>
                <a:gd name="connsiteX14" fmla="*/ 650080 w 895350"/>
                <a:gd name="connsiteY14" fmla="*/ 225174 h 771525"/>
                <a:gd name="connsiteX15" fmla="*/ 597883 w 895350"/>
                <a:gd name="connsiteY15" fmla="*/ 187246 h 771525"/>
                <a:gd name="connsiteX16" fmla="*/ 256250 w 895350"/>
                <a:gd name="connsiteY16" fmla="*/ 241357 h 771525"/>
                <a:gd name="connsiteX17" fmla="*/ 218331 w 895350"/>
                <a:gd name="connsiteY17" fmla="*/ 293554 h 771525"/>
                <a:gd name="connsiteX18" fmla="*/ 270528 w 895350"/>
                <a:gd name="connsiteY18" fmla="*/ 331483 h 771525"/>
                <a:gd name="connsiteX19" fmla="*/ 612161 w 895350"/>
                <a:gd name="connsiteY19" fmla="*/ 277371 h 771525"/>
                <a:gd name="connsiteX20" fmla="*/ 650080 w 895350"/>
                <a:gd name="connsiteY20" fmla="*/ 225174 h 771525"/>
                <a:gd name="connsiteX21" fmla="*/ 608028 w 895350"/>
                <a:gd name="connsiteY21" fmla="*/ 445735 h 771525"/>
                <a:gd name="connsiteX22" fmla="*/ 555831 w 895350"/>
                <a:gd name="connsiteY22" fmla="*/ 407807 h 771525"/>
                <a:gd name="connsiteX23" fmla="*/ 289302 w 895350"/>
                <a:gd name="connsiteY23" fmla="*/ 450022 h 771525"/>
                <a:gd name="connsiteX24" fmla="*/ 251383 w 895350"/>
                <a:gd name="connsiteY24" fmla="*/ 502219 h 771525"/>
                <a:gd name="connsiteX25" fmla="*/ 303580 w 895350"/>
                <a:gd name="connsiteY25" fmla="*/ 540147 h 771525"/>
                <a:gd name="connsiteX26" fmla="*/ 570109 w 895350"/>
                <a:gd name="connsiteY26" fmla="*/ 497932 h 771525"/>
                <a:gd name="connsiteX27" fmla="*/ 608028 w 895350"/>
                <a:gd name="connsiteY27" fmla="*/ 44573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771525">
                  <a:moveTo>
                    <a:pt x="98688" y="104502"/>
                  </a:moveTo>
                  <a:lnTo>
                    <a:pt x="706649" y="8490"/>
                  </a:lnTo>
                  <a:cubicBezTo>
                    <a:pt x="765457" y="-797"/>
                    <a:pt x="820168" y="38989"/>
                    <a:pt x="829179" y="96025"/>
                  </a:cubicBezTo>
                  <a:lnTo>
                    <a:pt x="893082" y="500704"/>
                  </a:lnTo>
                  <a:cubicBezTo>
                    <a:pt x="902093" y="557740"/>
                    <a:pt x="862297" y="612451"/>
                    <a:pt x="803490" y="621738"/>
                  </a:cubicBezTo>
                  <a:lnTo>
                    <a:pt x="750912" y="630044"/>
                  </a:lnTo>
                  <a:lnTo>
                    <a:pt x="769353" y="746840"/>
                  </a:lnTo>
                  <a:cubicBezTo>
                    <a:pt x="771886" y="762889"/>
                    <a:pt x="754417" y="773862"/>
                    <a:pt x="740406" y="766042"/>
                  </a:cubicBezTo>
                  <a:lnTo>
                    <a:pt x="562812" y="659791"/>
                  </a:lnTo>
                  <a:lnTo>
                    <a:pt x="194652" y="717931"/>
                  </a:lnTo>
                  <a:cubicBezTo>
                    <a:pt x="136712" y="727085"/>
                    <a:pt x="81133" y="687432"/>
                    <a:pt x="72122" y="630396"/>
                  </a:cubicBezTo>
                  <a:lnTo>
                    <a:pt x="8191" y="225689"/>
                  </a:lnTo>
                  <a:cubicBezTo>
                    <a:pt x="85" y="168510"/>
                    <a:pt x="39880" y="113799"/>
                    <a:pt x="98688" y="104512"/>
                  </a:cubicBezTo>
                  <a:lnTo>
                    <a:pt x="98688" y="104512"/>
                  </a:lnTo>
                  <a:close/>
                  <a:moveTo>
                    <a:pt x="650080" y="225174"/>
                  </a:moveTo>
                  <a:cubicBezTo>
                    <a:pt x="646137" y="200286"/>
                    <a:pt x="622772" y="183312"/>
                    <a:pt x="597883" y="187246"/>
                  </a:cubicBezTo>
                  <a:lnTo>
                    <a:pt x="256250" y="241357"/>
                  </a:lnTo>
                  <a:cubicBezTo>
                    <a:pt x="231361" y="245301"/>
                    <a:pt x="214388" y="268666"/>
                    <a:pt x="218331" y="293554"/>
                  </a:cubicBezTo>
                  <a:cubicBezTo>
                    <a:pt x="222275" y="318443"/>
                    <a:pt x="245639" y="335417"/>
                    <a:pt x="270528" y="331483"/>
                  </a:cubicBezTo>
                  <a:lnTo>
                    <a:pt x="612161" y="277371"/>
                  </a:lnTo>
                  <a:cubicBezTo>
                    <a:pt x="637050" y="273428"/>
                    <a:pt x="654024" y="250063"/>
                    <a:pt x="650080" y="225174"/>
                  </a:cubicBezTo>
                  <a:close/>
                  <a:moveTo>
                    <a:pt x="608028" y="445735"/>
                  </a:moveTo>
                  <a:cubicBezTo>
                    <a:pt x="604084" y="420846"/>
                    <a:pt x="580719" y="403873"/>
                    <a:pt x="555831" y="407807"/>
                  </a:cubicBezTo>
                  <a:lnTo>
                    <a:pt x="289302" y="450022"/>
                  </a:lnTo>
                  <a:cubicBezTo>
                    <a:pt x="264413" y="453965"/>
                    <a:pt x="247440" y="477330"/>
                    <a:pt x="251383" y="502219"/>
                  </a:cubicBezTo>
                  <a:cubicBezTo>
                    <a:pt x="255326" y="527107"/>
                    <a:pt x="278691" y="544081"/>
                    <a:pt x="303580" y="540147"/>
                  </a:cubicBezTo>
                  <a:lnTo>
                    <a:pt x="570109" y="497932"/>
                  </a:lnTo>
                  <a:cubicBezTo>
                    <a:pt x="594997" y="493989"/>
                    <a:pt x="611971" y="470624"/>
                    <a:pt x="608028" y="445735"/>
                  </a:cubicBezTo>
                  <a:close/>
                </a:path>
              </a:pathLst>
            </a:custGeom>
            <a:solidFill>
              <a:srgbClr val="017CC1"/>
            </a:solidFill>
            <a:ln w="9525"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37B7CD91-13DC-0EE2-7647-4F68ED3AEA4F}"/>
                </a:ext>
                <a:ext uri="{C183D7F6-B498-43B3-948B-1728B52AA6E4}">
                  <adec:decorative xmlns:adec="http://schemas.microsoft.com/office/drawing/2017/decorative" val="1"/>
                </a:ext>
              </a:extLst>
            </p:cNvPr>
            <p:cNvSpPr/>
            <p:nvPr/>
          </p:nvSpPr>
          <p:spPr>
            <a:xfrm>
              <a:off x="9776512" y="2451862"/>
              <a:ext cx="895350" cy="809625"/>
            </a:xfrm>
            <a:custGeom>
              <a:avLst/>
              <a:gdLst>
                <a:gd name="connsiteX0" fmla="*/ 893317 w 895350"/>
                <a:gd name="connsiteY0" fmla="*/ 225679 h 809625"/>
                <a:gd name="connsiteX1" fmla="*/ 802820 w 895350"/>
                <a:gd name="connsiteY1" fmla="*/ 104502 h 809625"/>
                <a:gd name="connsiteX2" fmla="*/ 802820 w 895350"/>
                <a:gd name="connsiteY2" fmla="*/ 104502 h 809625"/>
                <a:gd name="connsiteX3" fmla="*/ 194849 w 895350"/>
                <a:gd name="connsiteY3" fmla="*/ 8490 h 809625"/>
                <a:gd name="connsiteX4" fmla="*/ 72319 w 895350"/>
                <a:gd name="connsiteY4" fmla="*/ 96025 h 809625"/>
                <a:gd name="connsiteX5" fmla="*/ 8416 w 895350"/>
                <a:gd name="connsiteY5" fmla="*/ 500704 h 809625"/>
                <a:gd name="connsiteX6" fmla="*/ 98008 w 895350"/>
                <a:gd name="connsiteY6" fmla="*/ 621738 h 809625"/>
                <a:gd name="connsiteX7" fmla="*/ 208774 w 895350"/>
                <a:gd name="connsiteY7" fmla="*/ 639198 h 809625"/>
                <a:gd name="connsiteX8" fmla="*/ 222005 w 895350"/>
                <a:gd name="connsiteY8" fmla="*/ 641303 h 809625"/>
                <a:gd name="connsiteX9" fmla="*/ 358079 w 895350"/>
                <a:gd name="connsiteY9" fmla="*/ 797227 h 809625"/>
                <a:gd name="connsiteX10" fmla="*/ 391540 w 895350"/>
                <a:gd name="connsiteY10" fmla="*/ 787911 h 809625"/>
                <a:gd name="connsiteX11" fmla="*/ 410085 w 895350"/>
                <a:gd name="connsiteY11" fmla="*/ 671135 h 809625"/>
                <a:gd name="connsiteX12" fmla="*/ 706798 w 895350"/>
                <a:gd name="connsiteY12" fmla="*/ 718150 h 809625"/>
                <a:gd name="connsiteX13" fmla="*/ 706817 w 895350"/>
                <a:gd name="connsiteY13" fmla="*/ 718036 h 809625"/>
                <a:gd name="connsiteX14" fmla="*/ 706837 w 895350"/>
                <a:gd name="connsiteY14" fmla="*/ 717922 h 809625"/>
                <a:gd name="connsiteX15" fmla="*/ 829366 w 895350"/>
                <a:gd name="connsiteY15" fmla="*/ 630387 h 809625"/>
                <a:gd name="connsiteX16" fmla="*/ 893308 w 895350"/>
                <a:gd name="connsiteY16" fmla="*/ 225679 h 809625"/>
                <a:gd name="connsiteX17" fmla="*/ 501325 w 895350"/>
                <a:gd name="connsiteY17" fmla="*/ 524831 h 809625"/>
                <a:gd name="connsiteX18" fmla="*/ 256285 w 895350"/>
                <a:gd name="connsiteY18" fmla="*/ 486017 h 809625"/>
                <a:gd name="connsiteX19" fmla="*/ 218366 w 895350"/>
                <a:gd name="connsiteY19" fmla="*/ 433829 h 809625"/>
                <a:gd name="connsiteX20" fmla="*/ 270554 w 895350"/>
                <a:gd name="connsiteY20" fmla="*/ 395910 h 809625"/>
                <a:gd name="connsiteX21" fmla="*/ 515594 w 895350"/>
                <a:gd name="connsiteY21" fmla="*/ 434724 h 809625"/>
                <a:gd name="connsiteX22" fmla="*/ 553513 w 895350"/>
                <a:gd name="connsiteY22" fmla="*/ 486912 h 809625"/>
                <a:gd name="connsiteX23" fmla="*/ 501325 w 895350"/>
                <a:gd name="connsiteY23" fmla="*/ 524831 h 809625"/>
                <a:gd name="connsiteX24" fmla="*/ 630970 w 895350"/>
                <a:gd name="connsiteY24" fmla="*/ 331473 h 809625"/>
                <a:gd name="connsiteX25" fmla="*/ 289337 w 895350"/>
                <a:gd name="connsiteY25" fmla="*/ 277362 h 809625"/>
                <a:gd name="connsiteX26" fmla="*/ 251418 w 895350"/>
                <a:gd name="connsiteY26" fmla="*/ 225165 h 809625"/>
                <a:gd name="connsiteX27" fmla="*/ 303615 w 895350"/>
                <a:gd name="connsiteY27" fmla="*/ 187236 h 809625"/>
                <a:gd name="connsiteX28" fmla="*/ 645248 w 895350"/>
                <a:gd name="connsiteY28" fmla="*/ 241348 h 809625"/>
                <a:gd name="connsiteX29" fmla="*/ 683167 w 895350"/>
                <a:gd name="connsiteY29" fmla="*/ 293545 h 809625"/>
                <a:gd name="connsiteX30" fmla="*/ 630970 w 895350"/>
                <a:gd name="connsiteY30" fmla="*/ 331473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5350" h="809625">
                  <a:moveTo>
                    <a:pt x="893317" y="225679"/>
                  </a:moveTo>
                  <a:cubicBezTo>
                    <a:pt x="901423" y="168501"/>
                    <a:pt x="861627" y="113789"/>
                    <a:pt x="802820" y="104502"/>
                  </a:cubicBezTo>
                  <a:lnTo>
                    <a:pt x="802820" y="104502"/>
                  </a:lnTo>
                  <a:cubicBezTo>
                    <a:pt x="802820" y="104502"/>
                    <a:pt x="194849" y="8490"/>
                    <a:pt x="194849" y="8490"/>
                  </a:cubicBezTo>
                  <a:cubicBezTo>
                    <a:pt x="136041" y="-797"/>
                    <a:pt x="81330" y="38989"/>
                    <a:pt x="72319" y="96025"/>
                  </a:cubicBezTo>
                  <a:lnTo>
                    <a:pt x="8416" y="500704"/>
                  </a:lnTo>
                  <a:cubicBezTo>
                    <a:pt x="-595" y="557740"/>
                    <a:pt x="39201" y="612451"/>
                    <a:pt x="98008" y="621738"/>
                  </a:cubicBezTo>
                  <a:lnTo>
                    <a:pt x="208774" y="639198"/>
                  </a:lnTo>
                  <a:lnTo>
                    <a:pt x="222005" y="641303"/>
                  </a:lnTo>
                  <a:lnTo>
                    <a:pt x="358079" y="797227"/>
                  </a:lnTo>
                  <a:cubicBezTo>
                    <a:pt x="368985" y="808990"/>
                    <a:pt x="388987" y="803961"/>
                    <a:pt x="391540" y="787911"/>
                  </a:cubicBezTo>
                  <a:lnTo>
                    <a:pt x="410085" y="671135"/>
                  </a:lnTo>
                  <a:lnTo>
                    <a:pt x="706798" y="718150"/>
                  </a:lnTo>
                  <a:lnTo>
                    <a:pt x="706817" y="718036"/>
                  </a:lnTo>
                  <a:lnTo>
                    <a:pt x="706837" y="717922"/>
                  </a:lnTo>
                  <a:cubicBezTo>
                    <a:pt x="764777" y="727075"/>
                    <a:pt x="820356" y="687423"/>
                    <a:pt x="829366" y="630387"/>
                  </a:cubicBezTo>
                  <a:lnTo>
                    <a:pt x="893308" y="225679"/>
                  </a:lnTo>
                  <a:close/>
                  <a:moveTo>
                    <a:pt x="501325" y="524831"/>
                  </a:moveTo>
                  <a:lnTo>
                    <a:pt x="256285" y="486017"/>
                  </a:lnTo>
                  <a:cubicBezTo>
                    <a:pt x="231396" y="482073"/>
                    <a:pt x="214423" y="458708"/>
                    <a:pt x="218366" y="433829"/>
                  </a:cubicBezTo>
                  <a:cubicBezTo>
                    <a:pt x="222309" y="408950"/>
                    <a:pt x="245674" y="391967"/>
                    <a:pt x="270554" y="395910"/>
                  </a:cubicBezTo>
                  <a:lnTo>
                    <a:pt x="515594" y="434724"/>
                  </a:lnTo>
                  <a:cubicBezTo>
                    <a:pt x="540482" y="438668"/>
                    <a:pt x="557456" y="462033"/>
                    <a:pt x="553513" y="486912"/>
                  </a:cubicBezTo>
                  <a:cubicBezTo>
                    <a:pt x="549569" y="511791"/>
                    <a:pt x="526205" y="528774"/>
                    <a:pt x="501325" y="524831"/>
                  </a:cubicBezTo>
                  <a:close/>
                  <a:moveTo>
                    <a:pt x="630970" y="331473"/>
                  </a:moveTo>
                  <a:lnTo>
                    <a:pt x="289337" y="277362"/>
                  </a:lnTo>
                  <a:cubicBezTo>
                    <a:pt x="264448" y="273419"/>
                    <a:pt x="247474" y="250054"/>
                    <a:pt x="251418" y="225165"/>
                  </a:cubicBezTo>
                  <a:cubicBezTo>
                    <a:pt x="255361" y="200276"/>
                    <a:pt x="278726" y="183303"/>
                    <a:pt x="303615" y="187236"/>
                  </a:cubicBezTo>
                  <a:lnTo>
                    <a:pt x="645248" y="241348"/>
                  </a:lnTo>
                  <a:cubicBezTo>
                    <a:pt x="670137" y="245291"/>
                    <a:pt x="687110" y="268656"/>
                    <a:pt x="683167" y="293545"/>
                  </a:cubicBezTo>
                  <a:cubicBezTo>
                    <a:pt x="679224" y="318434"/>
                    <a:pt x="655859" y="335407"/>
                    <a:pt x="630970" y="331473"/>
                  </a:cubicBezTo>
                  <a:close/>
                </a:path>
              </a:pathLst>
            </a:custGeom>
            <a:solidFill>
              <a:srgbClr val="1B2F46"/>
            </a:solidFill>
            <a:ln w="9525" cap="flat">
              <a:noFill/>
              <a:prstDash val="solid"/>
              <a:miter/>
            </a:ln>
          </p:spPr>
          <p:txBody>
            <a:bodyPr rtlCol="0" anchor="ctr"/>
            <a:lstStyle/>
            <a:p>
              <a:endParaRPr lang="sv-SE"/>
            </a:p>
          </p:txBody>
        </p:sp>
      </p:grpSp>
      <p:sp>
        <p:nvSpPr>
          <p:cNvPr id="4" name="Platshållare för text 3">
            <a:extLst>
              <a:ext uri="{FF2B5EF4-FFF2-40B4-BE49-F238E27FC236}">
                <a16:creationId xmlns:a16="http://schemas.microsoft.com/office/drawing/2014/main" id="{6B457FBE-3A15-EF93-AC73-BB6D9FC3E79A}"/>
              </a:ext>
            </a:extLst>
          </p:cNvPr>
          <p:cNvSpPr>
            <a:spLocks noGrp="1"/>
          </p:cNvSpPr>
          <p:nvPr>
            <p:ph type="title" idx="4294967295"/>
          </p:nvPr>
        </p:nvSpPr>
        <p:spPr>
          <a:xfrm>
            <a:off x="4956175" y="2457450"/>
            <a:ext cx="5659438" cy="1943100"/>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marL="342900" marR="0" lvl="0" indent="-342900" algn="l" defTabSz="914400" rtl="0" eaLnBrk="1" fontAlgn="auto" latinLnBrk="0" hangingPunct="1">
              <a:lnSpc>
                <a:spcPct val="110000"/>
              </a:lnSpc>
              <a:spcBef>
                <a:spcPts val="18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latin typeface="+mn-lt"/>
                <a:ea typeface="+mn-ea"/>
                <a:cs typeface="+mn-cs"/>
              </a:rPr>
              <a:t>Vad underlättar samverkan rörande våldsutövare?</a:t>
            </a:r>
          </a:p>
          <a:p>
            <a:pPr marL="342900" marR="0" lvl="0" indent="-342900" algn="l" defTabSz="914400" rtl="0" eaLnBrk="1" fontAlgn="auto" latinLnBrk="0" hangingPunct="1">
              <a:lnSpc>
                <a:spcPct val="110000"/>
              </a:lnSpc>
              <a:spcBef>
                <a:spcPts val="18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latin typeface="+mn-lt"/>
                <a:ea typeface="+mn-ea"/>
                <a:cs typeface="+mn-cs"/>
              </a:rPr>
              <a:t>Vad brukar vara svårt i samverkan rörande våldsutövare?</a:t>
            </a:r>
          </a:p>
          <a:p>
            <a:pPr marL="800100" marR="0" lvl="1" indent="-3429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endParaRPr kumimoji="0" lang="sv-SE" sz="22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endParaRPr kumimoji="0" lang="sv-SE"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46067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8D569B74-3F07-1BE3-2D51-2D4F73D8D790}"/>
              </a:ext>
            </a:extLst>
          </p:cNvPr>
          <p:cNvSpPr>
            <a:spLocks noGrp="1"/>
          </p:cNvSpPr>
          <p:nvPr>
            <p:ph type="body" sz="quarter" idx="14"/>
          </p:nvPr>
        </p:nvSpPr>
        <p:spPr/>
        <p:txBody>
          <a:bodyPr/>
          <a:lstStyle/>
          <a:p>
            <a:r>
              <a:rPr lang="sv-SE" dirty="0"/>
              <a:t>Språkbruk och legitimitet.</a:t>
            </a:r>
          </a:p>
          <a:p>
            <a:r>
              <a:rPr lang="sv-SE" dirty="0"/>
              <a:t>Förtroende och asymmetriska relationer.</a:t>
            </a:r>
          </a:p>
          <a:p>
            <a:r>
              <a:rPr lang="sv-SE" dirty="0"/>
              <a:t>Gemensamt synsätt.</a:t>
            </a:r>
          </a:p>
          <a:p>
            <a:endParaRPr lang="sv-SE" dirty="0"/>
          </a:p>
        </p:txBody>
      </p:sp>
      <p:sp>
        <p:nvSpPr>
          <p:cNvPr id="3" name="Platshållare för text 2">
            <a:extLst>
              <a:ext uri="{FF2B5EF4-FFF2-40B4-BE49-F238E27FC236}">
                <a16:creationId xmlns:a16="http://schemas.microsoft.com/office/drawing/2014/main" id="{BEAC63C6-6938-A20F-DD4F-460A7EBDAC75}"/>
              </a:ext>
            </a:extLst>
          </p:cNvPr>
          <p:cNvSpPr>
            <a:spLocks noGrp="1"/>
          </p:cNvSpPr>
          <p:nvPr>
            <p:ph type="body" sz="quarter" idx="13"/>
          </p:nvPr>
        </p:nvSpPr>
        <p:spPr/>
        <p:txBody>
          <a:bodyPr/>
          <a:lstStyle/>
          <a:p>
            <a:r>
              <a:rPr lang="sv-SE" dirty="0"/>
              <a:t>Närvarande och engagerad ledning.</a:t>
            </a:r>
          </a:p>
          <a:p>
            <a:r>
              <a:rPr lang="sv-SE" dirty="0"/>
              <a:t>Tydligt syfte och mål.</a:t>
            </a:r>
          </a:p>
          <a:p>
            <a:r>
              <a:rPr lang="sv-SE" dirty="0"/>
              <a:t>Tydliga, kommunicerade mandat och förväntningar.</a:t>
            </a:r>
          </a:p>
          <a:p>
            <a:endParaRPr lang="sv-SE" dirty="0"/>
          </a:p>
          <a:p>
            <a:endParaRPr lang="sv-SE" dirty="0"/>
          </a:p>
          <a:p>
            <a:endParaRPr lang="sv-SE" dirty="0"/>
          </a:p>
          <a:p>
            <a:endParaRPr lang="sv-SE" dirty="0"/>
          </a:p>
        </p:txBody>
      </p:sp>
      <p:sp>
        <p:nvSpPr>
          <p:cNvPr id="2" name="Rubrik 1">
            <a:extLst>
              <a:ext uri="{FF2B5EF4-FFF2-40B4-BE49-F238E27FC236}">
                <a16:creationId xmlns:a16="http://schemas.microsoft.com/office/drawing/2014/main" id="{91EA74BF-1F10-02E7-D1A4-CEADC173F716}"/>
              </a:ext>
            </a:extLst>
          </p:cNvPr>
          <p:cNvSpPr>
            <a:spLocks noGrp="1"/>
          </p:cNvSpPr>
          <p:nvPr>
            <p:ph type="title"/>
          </p:nvPr>
        </p:nvSpPr>
        <p:spPr/>
        <p:txBody>
          <a:bodyPr/>
          <a:lstStyle/>
          <a:p>
            <a:r>
              <a:rPr lang="sv-SE" dirty="0"/>
              <a:t>Faktorer som påverka samverkan </a:t>
            </a:r>
            <a:endParaRPr lang="sv-SE" dirty="0">
              <a:highlight>
                <a:srgbClr val="FFFF00"/>
              </a:highlight>
            </a:endParaRPr>
          </a:p>
        </p:txBody>
      </p:sp>
    </p:spTree>
    <p:extLst>
      <p:ext uri="{BB962C8B-B14F-4D97-AF65-F5344CB8AC3E}">
        <p14:creationId xmlns:p14="http://schemas.microsoft.com/office/powerpoint/2010/main" val="1628209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BAD8C-1A45-A603-D0D4-1FD91B6C047F}"/>
            </a:ext>
          </a:extLst>
        </p:cNvPr>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001DBA10-58C9-26F2-400D-AEE4DE15074C}"/>
              </a:ext>
            </a:extLst>
          </p:cNvPr>
          <p:cNvSpPr>
            <a:spLocks noGrp="1"/>
          </p:cNvSpPr>
          <p:nvPr>
            <p:ph type="body" sz="quarter" idx="18"/>
          </p:nvPr>
        </p:nvSpPr>
        <p:spPr>
          <a:xfrm>
            <a:off x="4796745" y="5287747"/>
            <a:ext cx="5371530" cy="951728"/>
          </a:xfrm>
        </p:spPr>
        <p:txBody>
          <a:bodyPr/>
          <a:lstStyle/>
          <a:p>
            <a:r>
              <a:rPr lang="sv-SE" dirty="0"/>
              <a:t>Enhetschef, Familjefrid</a:t>
            </a:r>
          </a:p>
        </p:txBody>
      </p:sp>
      <p:sp>
        <p:nvSpPr>
          <p:cNvPr id="2" name="Rubrik 1">
            <a:extLst>
              <a:ext uri="{FF2B5EF4-FFF2-40B4-BE49-F238E27FC236}">
                <a16:creationId xmlns:a16="http://schemas.microsoft.com/office/drawing/2014/main" id="{B0A0800A-8C21-822A-C296-928886154697}"/>
              </a:ext>
            </a:extLst>
          </p:cNvPr>
          <p:cNvSpPr>
            <a:spLocks noGrp="1"/>
          </p:cNvSpPr>
          <p:nvPr>
            <p:ph type="title"/>
          </p:nvPr>
        </p:nvSpPr>
        <p:spPr>
          <a:xfrm>
            <a:off x="2468117" y="1194706"/>
            <a:ext cx="7857903" cy="2356072"/>
          </a:xfrm>
        </p:spPr>
        <p:txBody>
          <a:bodyPr/>
          <a:lstStyle/>
          <a:p>
            <a:pPr lvl="0"/>
            <a:r>
              <a:rPr lang="sv-SE" dirty="0"/>
              <a:t>Den absolut främsta framgångsfaktorn är att ha koll på varandras uppdrag och förutsättningar samt gemensamma målsättningar om vad samverkan ska leda till</a:t>
            </a:r>
          </a:p>
        </p:txBody>
      </p:sp>
      <p:sp>
        <p:nvSpPr>
          <p:cNvPr id="3" name="Platshållare för text 2">
            <a:extLst>
              <a:ext uri="{FF2B5EF4-FFF2-40B4-BE49-F238E27FC236}">
                <a16:creationId xmlns:a16="http://schemas.microsoft.com/office/drawing/2014/main" id="{2BB75E4C-39E4-058C-8C87-7670C6F8D138}"/>
              </a:ext>
            </a:extLst>
          </p:cNvPr>
          <p:cNvSpPr>
            <a:spLocks noGrp="1"/>
          </p:cNvSpPr>
          <p:nvPr>
            <p:ph type="body" sz="quarter" idx="19"/>
          </p:nvPr>
        </p:nvSpPr>
        <p:spPr>
          <a:xfrm>
            <a:off x="1865979" y="807879"/>
            <a:ext cx="792797" cy="1081722"/>
          </a:xfrm>
        </p:spPr>
        <p:txBody>
          <a:bodyPr/>
          <a:lstStyle/>
          <a:p>
            <a:endParaRPr lang="sv-SE"/>
          </a:p>
        </p:txBody>
      </p:sp>
    </p:spTree>
    <p:extLst>
      <p:ext uri="{BB962C8B-B14F-4D97-AF65-F5344CB8AC3E}">
        <p14:creationId xmlns:p14="http://schemas.microsoft.com/office/powerpoint/2010/main" val="9847745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778AC2BA-1A1A-09E5-E7E0-110DEC4A780C}"/>
              </a:ext>
            </a:extLst>
          </p:cNvPr>
          <p:cNvSpPr>
            <a:spLocks noGrp="1"/>
          </p:cNvSpPr>
          <p:nvPr>
            <p:ph type="body" sz="quarter" idx="13"/>
          </p:nvPr>
        </p:nvSpPr>
        <p:spPr/>
        <p:txBody>
          <a:bodyPr/>
          <a:lstStyle/>
          <a:p>
            <a:r>
              <a:rPr lang="sv-SE" dirty="0"/>
              <a:t>Syftet med materialet</a:t>
            </a:r>
          </a:p>
          <a:p>
            <a:r>
              <a:rPr lang="sv-SE" dirty="0"/>
              <a:t>Vad är samverkan?</a:t>
            </a:r>
          </a:p>
          <a:p>
            <a:r>
              <a:rPr lang="sv-SE" dirty="0"/>
              <a:t>Varför samverka?</a:t>
            </a:r>
          </a:p>
          <a:p>
            <a:r>
              <a:rPr lang="sv-SE" dirty="0"/>
              <a:t>Vad är viktigt för att utveckla fungerande samverkan?</a:t>
            </a:r>
          </a:p>
          <a:p>
            <a:r>
              <a:rPr lang="sv-SE" dirty="0"/>
              <a:t>Samverkansprocessen</a:t>
            </a:r>
          </a:p>
          <a:p>
            <a:r>
              <a:rPr lang="sv-SE" dirty="0"/>
              <a:t>Nästa steg</a:t>
            </a:r>
          </a:p>
          <a:p>
            <a:r>
              <a:rPr lang="sv-SE" dirty="0"/>
              <a:t>Referenser</a:t>
            </a:r>
          </a:p>
          <a:p>
            <a:r>
              <a:rPr lang="sv-SE" dirty="0"/>
              <a:t>Bilaga</a:t>
            </a:r>
          </a:p>
          <a:p>
            <a:endParaRPr lang="sv-SE" dirty="0"/>
          </a:p>
        </p:txBody>
      </p:sp>
      <p:sp>
        <p:nvSpPr>
          <p:cNvPr id="2" name="Rubrik 1">
            <a:extLst>
              <a:ext uri="{FF2B5EF4-FFF2-40B4-BE49-F238E27FC236}">
                <a16:creationId xmlns:a16="http://schemas.microsoft.com/office/drawing/2014/main" id="{41E4AA39-8767-D4F3-B974-ABD69F6148A4}"/>
              </a:ext>
            </a:extLst>
          </p:cNvPr>
          <p:cNvSpPr>
            <a:spLocks noGrp="1"/>
          </p:cNvSpPr>
          <p:nvPr>
            <p:ph type="title"/>
          </p:nvPr>
        </p:nvSpPr>
        <p:spPr/>
        <p:txBody>
          <a:bodyPr/>
          <a:lstStyle/>
          <a:p>
            <a:r>
              <a:rPr lang="sv-SE" dirty="0"/>
              <a:t>Innehåll i presentationen</a:t>
            </a:r>
          </a:p>
        </p:txBody>
      </p:sp>
    </p:spTree>
    <p:extLst>
      <p:ext uri="{BB962C8B-B14F-4D97-AF65-F5344CB8AC3E}">
        <p14:creationId xmlns:p14="http://schemas.microsoft.com/office/powerpoint/2010/main" val="36419423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a:extLst>
              <a:ext uri="{FF2B5EF4-FFF2-40B4-BE49-F238E27FC236}">
                <a16:creationId xmlns:a16="http://schemas.microsoft.com/office/drawing/2014/main" id="{AEFD20EF-4B6E-3189-E26C-DD6B0C03A2D4}"/>
              </a:ext>
              <a:ext uri="{C183D7F6-B498-43B3-948B-1728B52AA6E4}">
                <adec:decorative xmlns:adec="http://schemas.microsoft.com/office/drawing/2017/decorative" val="1"/>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7691" r="22281"/>
          <a:stretch>
            <a:fillRect/>
          </a:stretch>
        </p:blipFill>
        <p:spPr>
          <a:xfrm>
            <a:off x="8041380" y="0"/>
            <a:ext cx="4150620" cy="6917802"/>
          </a:xfrm>
        </p:spPr>
      </p:pic>
      <p:sp>
        <p:nvSpPr>
          <p:cNvPr id="4" name="Platshållare för text 3">
            <a:extLst>
              <a:ext uri="{FF2B5EF4-FFF2-40B4-BE49-F238E27FC236}">
                <a16:creationId xmlns:a16="http://schemas.microsoft.com/office/drawing/2014/main" id="{E1DFD985-8E9F-AB25-6922-8A378B5FF41F}"/>
              </a:ext>
            </a:extLst>
          </p:cNvPr>
          <p:cNvSpPr>
            <a:spLocks noGrp="1"/>
          </p:cNvSpPr>
          <p:nvPr>
            <p:ph type="body" sz="quarter" idx="13"/>
          </p:nvPr>
        </p:nvSpPr>
        <p:spPr/>
        <p:txBody>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latin typeface="Noto Sans"/>
                <a:ea typeface="+mn-ea"/>
                <a:cs typeface="+mn-cs"/>
              </a:rPr>
              <a:t>Ledningen behöver vara närvarande och engagerad på lång sikt. </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latin typeface="Noto Sans"/>
                <a:ea typeface="+mn-ea"/>
                <a:cs typeface="+mn-cs"/>
              </a:rPr>
              <a:t>Viktigaste funktionen är ofta att skapa förutsättningar för arbetet, genom att</a:t>
            </a:r>
          </a:p>
          <a:p>
            <a:pPr marL="685800" marR="0" lvl="1" indent="-2286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Noto Sans"/>
                <a:ea typeface="+mn-ea"/>
                <a:cs typeface="+mn-cs"/>
              </a:rPr>
              <a:t>Kommunicera varför man ska samverka</a:t>
            </a:r>
          </a:p>
          <a:p>
            <a:pPr marL="685800" marR="0" lvl="1" indent="-2286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Noto Sans"/>
                <a:ea typeface="+mn-ea"/>
                <a:cs typeface="+mn-cs"/>
              </a:rPr>
              <a:t>Säkerställa att det finns ekonomiska och tidsmässiga resurser</a:t>
            </a:r>
          </a:p>
          <a:p>
            <a:pPr marL="685800" marR="0" lvl="1" indent="-228600" algn="l" defTabSz="914400" rtl="0" eaLnBrk="1" fontAlgn="auto" latinLnBrk="0" hangingPunct="1">
              <a:lnSpc>
                <a:spcPct val="110000"/>
              </a:lnSpc>
              <a:spcBef>
                <a:spcPts val="500"/>
              </a:spcBef>
              <a:spcAft>
                <a:spcPts val="0"/>
              </a:spcAft>
              <a:buClrTx/>
              <a:buSzTx/>
              <a:buFont typeface="Noto Sans" panose="020B0502040504020204" pitchFamily="34" charset="0"/>
              <a:buChar char="‒"/>
              <a:tabLst/>
              <a:defRPr/>
            </a:pPr>
            <a:r>
              <a:rPr kumimoji="0" lang="sv-SE" sz="2000" b="0" i="0" u="none" strike="noStrike" kern="1200" cap="none" spc="0" normalizeH="0" baseline="0" noProof="0" dirty="0">
                <a:ln>
                  <a:noFill/>
                </a:ln>
                <a:solidFill>
                  <a:srgbClr val="000000"/>
                </a:solidFill>
                <a:effectLst/>
                <a:uLnTx/>
                <a:uFillTx/>
                <a:latin typeface="Noto Sans"/>
                <a:ea typeface="+mn-ea"/>
                <a:cs typeface="+mn-cs"/>
              </a:rPr>
              <a:t>Klargöra gränsdragningar mellan parterna [8].</a:t>
            </a:r>
          </a:p>
          <a:p>
            <a:endParaRPr lang="sv-SE" dirty="0"/>
          </a:p>
        </p:txBody>
      </p:sp>
      <p:sp>
        <p:nvSpPr>
          <p:cNvPr id="3" name="Rubrik 2">
            <a:extLst>
              <a:ext uri="{FF2B5EF4-FFF2-40B4-BE49-F238E27FC236}">
                <a16:creationId xmlns:a16="http://schemas.microsoft.com/office/drawing/2014/main" id="{86D07224-43C5-F3C8-C023-58737D2B0905}"/>
              </a:ext>
            </a:extLst>
          </p:cNvPr>
          <p:cNvSpPr>
            <a:spLocks noGrp="1"/>
          </p:cNvSpPr>
          <p:nvPr>
            <p:ph type="title"/>
          </p:nvPr>
        </p:nvSpPr>
        <p:spPr/>
        <p:txBody>
          <a:bodyPr/>
          <a:lstStyle/>
          <a:p>
            <a:r>
              <a:rPr lang="sv-SE" dirty="0"/>
              <a:t>Närvarande och engagerad ledning</a:t>
            </a:r>
          </a:p>
        </p:txBody>
      </p:sp>
    </p:spTree>
    <p:extLst>
      <p:ext uri="{BB962C8B-B14F-4D97-AF65-F5344CB8AC3E}">
        <p14:creationId xmlns:p14="http://schemas.microsoft.com/office/powerpoint/2010/main" val="15094367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BA3A8-4951-B746-9BBF-02FA97A7EF3F}"/>
            </a:ext>
          </a:extLst>
        </p:cNvPr>
        <p:cNvGrpSpPr/>
        <p:nvPr/>
      </p:nvGrpSpPr>
      <p:grpSpPr>
        <a:xfrm>
          <a:off x="0" y="0"/>
          <a:ext cx="0" cy="0"/>
          <a:chOff x="0" y="0"/>
          <a:chExt cx="0" cy="0"/>
        </a:xfrm>
      </p:grpSpPr>
      <p:sp>
        <p:nvSpPr>
          <p:cNvPr id="5" name="Platshållare för text 4">
            <a:extLst>
              <a:ext uri="{FF2B5EF4-FFF2-40B4-BE49-F238E27FC236}">
                <a16:creationId xmlns:a16="http://schemas.microsoft.com/office/drawing/2014/main" id="{E915BD18-5DCD-08B1-57BF-39054B7FA5BC}"/>
              </a:ext>
            </a:extLst>
          </p:cNvPr>
          <p:cNvSpPr>
            <a:spLocks noGrp="1"/>
          </p:cNvSpPr>
          <p:nvPr>
            <p:ph type="body" sz="quarter" idx="18"/>
          </p:nvPr>
        </p:nvSpPr>
        <p:spPr/>
        <p:txBody>
          <a:bodyPr/>
          <a:lstStyle/>
          <a:p>
            <a:r>
              <a:rPr lang="sv-SE" dirty="0"/>
              <a:t>Teamledare, Barnahus</a:t>
            </a:r>
          </a:p>
        </p:txBody>
      </p:sp>
      <p:sp>
        <p:nvSpPr>
          <p:cNvPr id="2" name="Rubrik 1">
            <a:extLst>
              <a:ext uri="{FF2B5EF4-FFF2-40B4-BE49-F238E27FC236}">
                <a16:creationId xmlns:a16="http://schemas.microsoft.com/office/drawing/2014/main" id="{5C33442F-316F-3F88-C363-CBC7A35EC9B7}"/>
              </a:ext>
            </a:extLst>
          </p:cNvPr>
          <p:cNvSpPr>
            <a:spLocks noGrp="1"/>
          </p:cNvSpPr>
          <p:nvPr>
            <p:ph type="title"/>
          </p:nvPr>
        </p:nvSpPr>
        <p:spPr/>
        <p:txBody>
          <a:bodyPr/>
          <a:lstStyle/>
          <a:p>
            <a:pPr lvl="0"/>
            <a:r>
              <a:rPr lang="sv-SE" dirty="0"/>
              <a:t>Förankring från politiker ner till tjänstemän genom beslut, avtal, rutiner och handlingsdokument ger oss mandat att bedriva samverkan. </a:t>
            </a:r>
          </a:p>
        </p:txBody>
      </p:sp>
      <p:sp>
        <p:nvSpPr>
          <p:cNvPr id="3" name="Platshållare för text 2">
            <a:extLst>
              <a:ext uri="{FF2B5EF4-FFF2-40B4-BE49-F238E27FC236}">
                <a16:creationId xmlns:a16="http://schemas.microsoft.com/office/drawing/2014/main" id="{5F4F3C7F-886E-4B65-4456-3B28A5632BD5}"/>
              </a:ext>
            </a:extLst>
          </p:cNvPr>
          <p:cNvSpPr>
            <a:spLocks noGrp="1"/>
          </p:cNvSpPr>
          <p:nvPr>
            <p:ph type="body" sz="quarter" idx="19"/>
          </p:nvPr>
        </p:nvSpPr>
        <p:spPr/>
        <p:txBody>
          <a:bodyPr/>
          <a:lstStyle/>
          <a:p>
            <a:endParaRPr lang="sv-SE"/>
          </a:p>
        </p:txBody>
      </p:sp>
    </p:spTree>
    <p:extLst>
      <p:ext uri="{BB962C8B-B14F-4D97-AF65-F5344CB8AC3E}">
        <p14:creationId xmlns:p14="http://schemas.microsoft.com/office/powerpoint/2010/main" val="3150424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53AB6044-5722-169E-2B0D-49C60D8019E5}"/>
              </a:ext>
            </a:extLst>
          </p:cNvPr>
          <p:cNvSpPr>
            <a:spLocks noGrp="1"/>
          </p:cNvSpPr>
          <p:nvPr>
            <p:ph type="body" sz="quarter" idx="14"/>
          </p:nvPr>
        </p:nvSpPr>
        <p:spPr/>
        <p:txBody>
          <a:bodyPr/>
          <a:lstStyle/>
          <a:p>
            <a:pPr marL="0" indent="0">
              <a:buNone/>
            </a:pPr>
            <a:r>
              <a:rPr lang="sv-SE" b="1" dirty="0"/>
              <a:t>Mål</a:t>
            </a:r>
          </a:p>
          <a:p>
            <a:r>
              <a:rPr lang="sv-SE" dirty="0"/>
              <a:t>Kända av alla. </a:t>
            </a:r>
          </a:p>
          <a:p>
            <a:r>
              <a:rPr lang="sv-SE" dirty="0"/>
              <a:t>Realistiska.</a:t>
            </a:r>
          </a:p>
          <a:p>
            <a:r>
              <a:rPr lang="sv-SE" dirty="0"/>
              <a:t>Otydliga mål kan tolkas olika av olika personer och mycket tid behöver läggas på att tolka dem [8].</a:t>
            </a:r>
          </a:p>
        </p:txBody>
      </p:sp>
      <p:sp>
        <p:nvSpPr>
          <p:cNvPr id="3" name="Platshållare för text 2">
            <a:extLst>
              <a:ext uri="{FF2B5EF4-FFF2-40B4-BE49-F238E27FC236}">
                <a16:creationId xmlns:a16="http://schemas.microsoft.com/office/drawing/2014/main" id="{C22AAE73-BD0F-EA88-4CA4-D173DB8001DA}"/>
              </a:ext>
            </a:extLst>
          </p:cNvPr>
          <p:cNvSpPr>
            <a:spLocks noGrp="1"/>
          </p:cNvSpPr>
          <p:nvPr>
            <p:ph type="body" sz="quarter" idx="13"/>
          </p:nvPr>
        </p:nvSpPr>
        <p:spPr/>
        <p:txBody>
          <a:bodyPr/>
          <a:lstStyle/>
          <a:p>
            <a:pPr marL="0" indent="0">
              <a:buNone/>
            </a:pPr>
            <a:r>
              <a:rPr lang="sv-SE" b="1" dirty="0"/>
              <a:t>Syfte</a:t>
            </a:r>
          </a:p>
          <a:p>
            <a:r>
              <a:rPr lang="sv-SE" dirty="0"/>
              <a:t>Klargör i uppstarten [8].</a:t>
            </a:r>
          </a:p>
          <a:p>
            <a:r>
              <a:rPr lang="sv-SE" dirty="0"/>
              <a:t>Fokusera på samhällsnyttan för att hitta konstruktiva lösningar [6].</a:t>
            </a:r>
          </a:p>
          <a:p>
            <a:pPr marL="0" indent="0">
              <a:buNone/>
            </a:pPr>
            <a:endParaRPr lang="sv-SE" dirty="0"/>
          </a:p>
          <a:p>
            <a:pPr marL="0" indent="0">
              <a:buNone/>
            </a:pPr>
            <a:endParaRPr lang="sv-SE" b="1" dirty="0"/>
          </a:p>
          <a:p>
            <a:endParaRPr lang="sv-SE" dirty="0"/>
          </a:p>
        </p:txBody>
      </p:sp>
      <p:sp>
        <p:nvSpPr>
          <p:cNvPr id="7" name="Rubrik 6">
            <a:extLst>
              <a:ext uri="{FF2B5EF4-FFF2-40B4-BE49-F238E27FC236}">
                <a16:creationId xmlns:a16="http://schemas.microsoft.com/office/drawing/2014/main" id="{0E978482-93DC-C937-0ACB-E0B3B8D35C68}"/>
              </a:ext>
            </a:extLst>
          </p:cNvPr>
          <p:cNvSpPr>
            <a:spLocks noGrp="1"/>
          </p:cNvSpPr>
          <p:nvPr>
            <p:ph type="title"/>
          </p:nvPr>
        </p:nvSpPr>
        <p:spPr/>
        <p:txBody>
          <a:bodyPr/>
          <a:lstStyle/>
          <a:p>
            <a:r>
              <a:rPr lang="sv-SE" dirty="0"/>
              <a:t>Tydliga syften och mål</a:t>
            </a:r>
          </a:p>
        </p:txBody>
      </p:sp>
    </p:spTree>
    <p:extLst>
      <p:ext uri="{BB962C8B-B14F-4D97-AF65-F5344CB8AC3E}">
        <p14:creationId xmlns:p14="http://schemas.microsoft.com/office/powerpoint/2010/main" val="886073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EED008BC-5B0A-09B7-682E-2BF251C9409F}"/>
              </a:ext>
            </a:extLst>
          </p:cNvPr>
          <p:cNvSpPr>
            <a:spLocks noGrp="1"/>
          </p:cNvSpPr>
          <p:nvPr>
            <p:ph type="body" sz="quarter" idx="14"/>
          </p:nvPr>
        </p:nvSpPr>
        <p:spPr/>
        <p:txBody>
          <a:bodyPr/>
          <a:lstStyle/>
          <a:p>
            <a:pPr marL="0" indent="0">
              <a:buNone/>
            </a:pPr>
            <a:r>
              <a:rPr lang="sv-SE" b="1" dirty="0"/>
              <a:t>Förväntningar och krav</a:t>
            </a:r>
          </a:p>
          <a:p>
            <a:r>
              <a:rPr lang="sv-SE" dirty="0"/>
              <a:t>Både avseende vad samverkan ska leda till och på de aktörer och personer som ingår i samverkan.</a:t>
            </a:r>
          </a:p>
          <a:p>
            <a:r>
              <a:rPr lang="sv-SE" dirty="0"/>
              <a:t>Kräver realistisk ambitionsnivå och att alla är kompromissvilliga.</a:t>
            </a:r>
          </a:p>
          <a:p>
            <a:r>
              <a:rPr lang="sv-SE" dirty="0"/>
              <a:t>Kan vara bättre att enas om en tillräckligt bra lösning än att fastna i diskussioner för att nå en optimal lösning [3].</a:t>
            </a:r>
          </a:p>
          <a:p>
            <a:pPr marL="0" indent="0">
              <a:buNone/>
            </a:pPr>
            <a:endParaRPr lang="sv-SE" dirty="0"/>
          </a:p>
          <a:p>
            <a:pPr marL="0" indent="0">
              <a:buNone/>
            </a:pPr>
            <a:endParaRPr lang="sv-SE" dirty="0"/>
          </a:p>
        </p:txBody>
      </p:sp>
      <p:sp>
        <p:nvSpPr>
          <p:cNvPr id="3" name="Platshållare för text 2">
            <a:extLst>
              <a:ext uri="{FF2B5EF4-FFF2-40B4-BE49-F238E27FC236}">
                <a16:creationId xmlns:a16="http://schemas.microsoft.com/office/drawing/2014/main" id="{364A5DE4-F9BC-D08F-B59E-DB02A7BEDA2F}"/>
              </a:ext>
            </a:extLst>
          </p:cNvPr>
          <p:cNvSpPr>
            <a:spLocks noGrp="1"/>
          </p:cNvSpPr>
          <p:nvPr>
            <p:ph type="body" sz="quarter" idx="13"/>
          </p:nvPr>
        </p:nvSpPr>
        <p:spPr/>
        <p:txBody>
          <a:bodyPr/>
          <a:lstStyle/>
          <a:p>
            <a:pPr marL="0" indent="0">
              <a:buNone/>
            </a:pPr>
            <a:r>
              <a:rPr lang="sv-SE" b="1" dirty="0"/>
              <a:t>Mandat</a:t>
            </a:r>
          </a:p>
          <a:p>
            <a:r>
              <a:rPr lang="sv-SE" dirty="0"/>
              <a:t>Alla behöver veta sina och andras mandat.</a:t>
            </a:r>
          </a:p>
          <a:p>
            <a:r>
              <a:rPr lang="sv-SE" dirty="0"/>
              <a:t>Klargör i uppstarten.</a:t>
            </a:r>
          </a:p>
          <a:p>
            <a:r>
              <a:rPr lang="sv-SE" dirty="0"/>
              <a:t>Otydliga mandat kan leda till felaktiga förväntningar som i sin tur kan leda till frustration och osämja [1], [3].</a:t>
            </a:r>
          </a:p>
          <a:p>
            <a:endParaRPr lang="sv-SE" dirty="0"/>
          </a:p>
          <a:p>
            <a:pPr marL="0" indent="0">
              <a:buNone/>
            </a:pPr>
            <a:endParaRPr lang="sv-SE" dirty="0"/>
          </a:p>
        </p:txBody>
      </p:sp>
      <p:sp>
        <p:nvSpPr>
          <p:cNvPr id="2" name="Rubrik 1">
            <a:extLst>
              <a:ext uri="{FF2B5EF4-FFF2-40B4-BE49-F238E27FC236}">
                <a16:creationId xmlns:a16="http://schemas.microsoft.com/office/drawing/2014/main" id="{2F7D9A28-6563-201E-4710-57C02A44FC9E}"/>
              </a:ext>
            </a:extLst>
          </p:cNvPr>
          <p:cNvSpPr>
            <a:spLocks noGrp="1"/>
          </p:cNvSpPr>
          <p:nvPr>
            <p:ph type="title"/>
          </p:nvPr>
        </p:nvSpPr>
        <p:spPr/>
        <p:txBody>
          <a:bodyPr/>
          <a:lstStyle/>
          <a:p>
            <a:r>
              <a:rPr lang="sv-SE" dirty="0"/>
              <a:t>Tydliga, kommunicerade mandat och förväntningar</a:t>
            </a:r>
          </a:p>
        </p:txBody>
      </p:sp>
    </p:spTree>
    <p:extLst>
      <p:ext uri="{BB962C8B-B14F-4D97-AF65-F5344CB8AC3E}">
        <p14:creationId xmlns:p14="http://schemas.microsoft.com/office/powerpoint/2010/main" val="22217448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6930216D-309F-3217-ACDD-AF219A525E40}"/>
              </a:ext>
            </a:extLst>
          </p:cNvPr>
          <p:cNvSpPr>
            <a:spLocks noGrp="1"/>
          </p:cNvSpPr>
          <p:nvPr>
            <p:ph type="body" sz="quarter" idx="14"/>
          </p:nvPr>
        </p:nvSpPr>
        <p:spPr/>
        <p:txBody>
          <a:bodyPr/>
          <a:lstStyle/>
          <a:p>
            <a:r>
              <a:rPr lang="sv-SE" b="1" dirty="0"/>
              <a:t>Legitimitet för samverkansarbetet</a:t>
            </a:r>
          </a:p>
          <a:p>
            <a:pPr marL="342900" indent="-342900">
              <a:buFont typeface="Arial" panose="020B0604020202020204" pitchFamily="34" charset="0"/>
              <a:buChar char="•"/>
            </a:pPr>
            <a:r>
              <a:rPr lang="sv-SE" dirty="0"/>
              <a:t>Måste vara legitimerat att arbeta med samverkan, hela vägen upp i organisationen. </a:t>
            </a:r>
          </a:p>
          <a:p>
            <a:pPr marL="342900" indent="-342900">
              <a:buFont typeface="Arial" panose="020B0604020202020204" pitchFamily="34" charset="0"/>
              <a:buChar char="•"/>
            </a:pPr>
            <a:r>
              <a:rPr lang="sv-SE" dirty="0"/>
              <a:t>De mest berörda cheferna är viktiga för legitimiteten [3]!</a:t>
            </a:r>
          </a:p>
          <a:p>
            <a:endParaRPr lang="sv-SE" dirty="0"/>
          </a:p>
        </p:txBody>
      </p:sp>
      <p:sp>
        <p:nvSpPr>
          <p:cNvPr id="8" name="Platshållare för text 7">
            <a:extLst>
              <a:ext uri="{FF2B5EF4-FFF2-40B4-BE49-F238E27FC236}">
                <a16:creationId xmlns:a16="http://schemas.microsoft.com/office/drawing/2014/main" id="{4BBFB9B4-8FCA-68AD-54F1-2EEFACD07754}"/>
              </a:ext>
            </a:extLst>
          </p:cNvPr>
          <p:cNvSpPr>
            <a:spLocks noGrp="1"/>
          </p:cNvSpPr>
          <p:nvPr>
            <p:ph type="body" sz="quarter" idx="13"/>
          </p:nvPr>
        </p:nvSpPr>
        <p:spPr/>
        <p:txBody>
          <a:bodyPr/>
          <a:lstStyle/>
          <a:p>
            <a:r>
              <a:rPr lang="sv-SE" b="1" dirty="0"/>
              <a:t>Olika språkbruk</a:t>
            </a:r>
          </a:p>
          <a:p>
            <a:pPr marL="342900" indent="-342900">
              <a:buFont typeface="Arial" panose="020B0604020202020204" pitchFamily="34" charset="0"/>
              <a:buChar char="•"/>
            </a:pPr>
            <a:r>
              <a:rPr lang="sv-SE" dirty="0"/>
              <a:t>Olika yrkesgrupper har olika språk och jargong. </a:t>
            </a:r>
          </a:p>
          <a:p>
            <a:pPr marL="342900" indent="-342900">
              <a:buFont typeface="Arial" panose="020B0604020202020204" pitchFamily="34" charset="0"/>
              <a:buChar char="•"/>
            </a:pPr>
            <a:r>
              <a:rPr lang="sv-SE" dirty="0"/>
              <a:t>Signalerar hur väl insatt en person är i en fråga, och ibland vad personen tycker om det den talar om. </a:t>
            </a:r>
          </a:p>
          <a:p>
            <a:pPr marL="342900" indent="-342900">
              <a:buFont typeface="Arial" panose="020B0604020202020204" pitchFamily="34" charset="0"/>
              <a:buChar char="•"/>
            </a:pPr>
            <a:r>
              <a:rPr lang="sv-SE" dirty="0"/>
              <a:t>Försök lära er delar av varandras begreppsapparat, för att förstå varandra och utveckla gemensamma synsätt. [3], [1]</a:t>
            </a:r>
          </a:p>
          <a:p>
            <a:endParaRPr lang="sv-SE" dirty="0"/>
          </a:p>
        </p:txBody>
      </p:sp>
      <p:sp>
        <p:nvSpPr>
          <p:cNvPr id="2" name="Rubrik 1">
            <a:extLst>
              <a:ext uri="{FF2B5EF4-FFF2-40B4-BE49-F238E27FC236}">
                <a16:creationId xmlns:a16="http://schemas.microsoft.com/office/drawing/2014/main" id="{592A64FF-D244-7015-1CD0-CA2BEA724CE7}"/>
              </a:ext>
            </a:extLst>
          </p:cNvPr>
          <p:cNvSpPr>
            <a:spLocks noGrp="1"/>
          </p:cNvSpPr>
          <p:nvPr>
            <p:ph type="title"/>
          </p:nvPr>
        </p:nvSpPr>
        <p:spPr/>
        <p:txBody>
          <a:bodyPr/>
          <a:lstStyle/>
          <a:p>
            <a:r>
              <a:rPr lang="sv-SE" dirty="0"/>
              <a:t>Språkbruk och legitimitet</a:t>
            </a:r>
          </a:p>
        </p:txBody>
      </p:sp>
    </p:spTree>
    <p:extLst>
      <p:ext uri="{BB962C8B-B14F-4D97-AF65-F5344CB8AC3E}">
        <p14:creationId xmlns:p14="http://schemas.microsoft.com/office/powerpoint/2010/main" val="3576036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801F5153-EE57-92C9-078F-666644B1D279}"/>
              </a:ext>
            </a:extLst>
          </p:cNvPr>
          <p:cNvSpPr>
            <a:spLocks noGrp="1"/>
          </p:cNvSpPr>
          <p:nvPr>
            <p:ph type="body" sz="quarter" idx="14"/>
          </p:nvPr>
        </p:nvSpPr>
        <p:spPr/>
        <p:txBody>
          <a:bodyPr/>
          <a:lstStyle/>
          <a:p>
            <a:pPr marL="0" indent="0">
              <a:buNone/>
            </a:pPr>
            <a:r>
              <a:rPr lang="sv-SE" b="1" dirty="0"/>
              <a:t>Asymmetriska relationer</a:t>
            </a:r>
          </a:p>
          <a:p>
            <a:r>
              <a:rPr lang="sv-SE" dirty="0"/>
              <a:t>Ojämlikhet i makt och inflytande mellan olika professioner och personer i samverkan kan leda till problem.</a:t>
            </a:r>
          </a:p>
          <a:p>
            <a:r>
              <a:rPr lang="sv-SE" dirty="0"/>
              <a:t>Viktigt lyfta sådana problem och söka lösning [1].</a:t>
            </a:r>
          </a:p>
        </p:txBody>
      </p:sp>
      <p:sp>
        <p:nvSpPr>
          <p:cNvPr id="3" name="Platshållare för text 2">
            <a:extLst>
              <a:ext uri="{FF2B5EF4-FFF2-40B4-BE49-F238E27FC236}">
                <a16:creationId xmlns:a16="http://schemas.microsoft.com/office/drawing/2014/main" id="{BD0689C6-6AE8-C8DF-97E5-B5110E8A8BD2}"/>
              </a:ext>
            </a:extLst>
          </p:cNvPr>
          <p:cNvSpPr>
            <a:spLocks noGrp="1"/>
          </p:cNvSpPr>
          <p:nvPr>
            <p:ph type="body" sz="quarter" idx="13"/>
          </p:nvPr>
        </p:nvSpPr>
        <p:spPr/>
        <p:txBody>
          <a:bodyPr/>
          <a:lstStyle/>
          <a:p>
            <a:pPr marL="0" indent="0">
              <a:buNone/>
            </a:pPr>
            <a:r>
              <a:rPr lang="sv-SE" b="1" dirty="0"/>
              <a:t>Förtroende</a:t>
            </a:r>
          </a:p>
          <a:p>
            <a:r>
              <a:rPr lang="sv-SE" dirty="0"/>
              <a:t>Centralt för fungerande samverkan. För att bygga förtroende behöver deltagarna:</a:t>
            </a:r>
          </a:p>
          <a:p>
            <a:pPr lvl="1"/>
            <a:r>
              <a:rPr lang="sv-SE" dirty="0"/>
              <a:t>kommunicera</a:t>
            </a:r>
          </a:p>
          <a:p>
            <a:pPr lvl="1"/>
            <a:r>
              <a:rPr lang="sv-SE" dirty="0"/>
              <a:t>dela med sig av information</a:t>
            </a:r>
          </a:p>
          <a:p>
            <a:pPr lvl="1"/>
            <a:r>
              <a:rPr lang="sv-SE" dirty="0"/>
              <a:t>ha respekt för varandras åsikter, kompetens och syften </a:t>
            </a:r>
          </a:p>
          <a:p>
            <a:pPr marL="0" indent="0">
              <a:buNone/>
            </a:pPr>
            <a:r>
              <a:rPr lang="sv-SE" dirty="0"/>
              <a:t>Det tar tid att bygga förtroendefulla relationer [3]!</a:t>
            </a:r>
          </a:p>
        </p:txBody>
      </p:sp>
      <p:sp>
        <p:nvSpPr>
          <p:cNvPr id="2" name="Rubrik 1">
            <a:extLst>
              <a:ext uri="{FF2B5EF4-FFF2-40B4-BE49-F238E27FC236}">
                <a16:creationId xmlns:a16="http://schemas.microsoft.com/office/drawing/2014/main" id="{76B36083-0970-2544-69A2-83941CCA9AD2}"/>
              </a:ext>
            </a:extLst>
          </p:cNvPr>
          <p:cNvSpPr>
            <a:spLocks noGrp="1"/>
          </p:cNvSpPr>
          <p:nvPr>
            <p:ph type="title"/>
          </p:nvPr>
        </p:nvSpPr>
        <p:spPr/>
        <p:txBody>
          <a:bodyPr/>
          <a:lstStyle/>
          <a:p>
            <a:r>
              <a:rPr lang="sv-SE" dirty="0"/>
              <a:t>Förtroende och asymmetriska relationer</a:t>
            </a:r>
          </a:p>
        </p:txBody>
      </p:sp>
    </p:spTree>
    <p:extLst>
      <p:ext uri="{BB962C8B-B14F-4D97-AF65-F5344CB8AC3E}">
        <p14:creationId xmlns:p14="http://schemas.microsoft.com/office/powerpoint/2010/main" val="1266314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A37ED62C-ED45-0C20-BC11-CBA5AA7F0037}"/>
              </a:ext>
            </a:extLst>
          </p:cNvPr>
          <p:cNvSpPr>
            <a:spLocks noGrp="1"/>
          </p:cNvSpPr>
          <p:nvPr>
            <p:ph type="body" sz="quarter" idx="14"/>
          </p:nvPr>
        </p:nvSpPr>
        <p:spPr/>
        <p:txBody>
          <a:bodyPr/>
          <a:lstStyle/>
          <a:p>
            <a:r>
              <a:rPr lang="sv-SE" dirty="0"/>
              <a:t>Konsensus i alla frågor är inte realistiskt eller önskvärt.</a:t>
            </a:r>
          </a:p>
          <a:p>
            <a:r>
              <a:rPr lang="sv-SE" dirty="0"/>
              <a:t>Sträva efter att göra oenighet till tillgång där man lär av varandra, istället för kamp om vems synsätt som är ”sant” [1].</a:t>
            </a:r>
          </a:p>
        </p:txBody>
      </p:sp>
      <p:sp>
        <p:nvSpPr>
          <p:cNvPr id="3" name="Platshållare för text 2">
            <a:extLst>
              <a:ext uri="{FF2B5EF4-FFF2-40B4-BE49-F238E27FC236}">
                <a16:creationId xmlns:a16="http://schemas.microsoft.com/office/drawing/2014/main" id="{B0A59121-D8F0-568C-20A0-BB23104C85FD}"/>
              </a:ext>
            </a:extLst>
          </p:cNvPr>
          <p:cNvSpPr>
            <a:spLocks noGrp="1"/>
          </p:cNvSpPr>
          <p:nvPr>
            <p:ph type="body" sz="quarter" idx="13"/>
          </p:nvPr>
        </p:nvSpPr>
        <p:spPr/>
        <p:txBody>
          <a:bodyPr/>
          <a:lstStyle/>
          <a:p>
            <a:pPr marL="0" indent="0">
              <a:buNone/>
            </a:pPr>
            <a:r>
              <a:rPr lang="sv-SE" b="1" dirty="0"/>
              <a:t>Gemensamt synsätt på problemet</a:t>
            </a:r>
          </a:p>
          <a:p>
            <a:r>
              <a:rPr lang="sv-SE" dirty="0"/>
              <a:t>Olika professioner och organisationer kan ha olika synsätt på en viss fråga.</a:t>
            </a:r>
            <a:endParaRPr lang="sv-SE" dirty="0">
              <a:highlight>
                <a:srgbClr val="FFFF00"/>
              </a:highlight>
            </a:endParaRPr>
          </a:p>
          <a:p>
            <a:r>
              <a:rPr lang="sv-SE" dirty="0"/>
              <a:t>Kommunicera för att förstå varandras ageranden och ståndpunkter!</a:t>
            </a:r>
          </a:p>
          <a:p>
            <a:pPr marL="0" indent="0">
              <a:buNone/>
            </a:pPr>
            <a:endParaRPr lang="sv-SE" dirty="0"/>
          </a:p>
          <a:p>
            <a:pPr marL="0" indent="0">
              <a:buNone/>
            </a:pPr>
            <a:endParaRPr lang="sv-SE" dirty="0"/>
          </a:p>
          <a:p>
            <a:endParaRPr lang="sv-SE" dirty="0"/>
          </a:p>
        </p:txBody>
      </p:sp>
      <p:sp>
        <p:nvSpPr>
          <p:cNvPr id="2" name="Rubrik 1">
            <a:extLst>
              <a:ext uri="{FF2B5EF4-FFF2-40B4-BE49-F238E27FC236}">
                <a16:creationId xmlns:a16="http://schemas.microsoft.com/office/drawing/2014/main" id="{2EE8E41E-D13F-529A-5D6A-215BEA725A16}"/>
              </a:ext>
            </a:extLst>
          </p:cNvPr>
          <p:cNvSpPr>
            <a:spLocks noGrp="1"/>
          </p:cNvSpPr>
          <p:nvPr>
            <p:ph type="title"/>
          </p:nvPr>
        </p:nvSpPr>
        <p:spPr/>
        <p:txBody>
          <a:bodyPr/>
          <a:lstStyle/>
          <a:p>
            <a:r>
              <a:rPr lang="sv-SE" dirty="0"/>
              <a:t>Gemensamt synsätt</a:t>
            </a:r>
          </a:p>
        </p:txBody>
      </p:sp>
    </p:spTree>
    <p:extLst>
      <p:ext uri="{BB962C8B-B14F-4D97-AF65-F5344CB8AC3E}">
        <p14:creationId xmlns:p14="http://schemas.microsoft.com/office/powerpoint/2010/main" val="22567144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tshållare för bild 5" descr="En bild som visar utomhus, person, klädsel, träd">
            <a:extLst>
              <a:ext uri="{FF2B5EF4-FFF2-40B4-BE49-F238E27FC236}">
                <a16:creationId xmlns:a16="http://schemas.microsoft.com/office/drawing/2014/main" id="{5DB5BEAA-0A97-FBCB-DBAD-AC801EDDD568}"/>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10786" r="29911"/>
          <a:stretch>
            <a:fillRect/>
          </a:stretch>
        </p:blipFill>
        <p:spPr>
          <a:xfrm>
            <a:off x="6096001" y="0"/>
            <a:ext cx="6096000" cy="6857999"/>
          </a:xfrm>
        </p:spPr>
      </p:pic>
      <p:sp>
        <p:nvSpPr>
          <p:cNvPr id="4" name="Platshållare för text 3">
            <a:extLst>
              <a:ext uri="{FF2B5EF4-FFF2-40B4-BE49-F238E27FC236}">
                <a16:creationId xmlns:a16="http://schemas.microsoft.com/office/drawing/2014/main" id="{A816E5F2-DCC8-7BA0-F4B5-C6274274DE96}"/>
              </a:ext>
            </a:extLst>
          </p:cNvPr>
          <p:cNvSpPr>
            <a:spLocks noGrp="1"/>
          </p:cNvSpPr>
          <p:nvPr>
            <p:ph type="body" sz="quarter" idx="13"/>
          </p:nvPr>
        </p:nvSpPr>
        <p:spPr>
          <a:xfrm>
            <a:off x="636889" y="2171610"/>
            <a:ext cx="5171463" cy="4229190"/>
          </a:xfrm>
        </p:spPr>
        <p:txBody>
          <a:bodyPr/>
          <a:lstStyle/>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latin typeface="Noto Sans"/>
                <a:ea typeface="+mn-ea"/>
                <a:cs typeface="+mn-cs"/>
              </a:rPr>
              <a:t>Olika grad av decentralisering.</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latin typeface="Noto Sans"/>
                <a:ea typeface="+mn-ea"/>
                <a:cs typeface="+mn-cs"/>
              </a:rPr>
              <a:t>Olika grad av politisk styrning.</a:t>
            </a:r>
          </a:p>
          <a:p>
            <a:pPr marL="228600" marR="0" lvl="0" indent="-22860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latin typeface="Noto Sans"/>
                <a:ea typeface="+mn-ea"/>
                <a:cs typeface="+mn-cs"/>
              </a:rPr>
              <a:t>Styrande lagar och regler</a:t>
            </a:r>
            <a:r>
              <a:rPr lang="sv-SE" dirty="0">
                <a:solidFill>
                  <a:srgbClr val="000000"/>
                </a:solidFill>
                <a:latin typeface="Noto Sans"/>
              </a:rPr>
              <a:t> [1].</a:t>
            </a:r>
            <a:endParaRPr kumimoji="0" lang="sv-SE" sz="2200" b="0" i="0" u="none" strike="noStrike" kern="1200" cap="none" spc="0" normalizeH="0" baseline="0" noProof="0" dirty="0">
              <a:ln>
                <a:noFill/>
              </a:ln>
              <a:solidFill>
                <a:srgbClr val="000000"/>
              </a:solidFill>
              <a:effectLst/>
              <a:uLnTx/>
              <a:uFillTx/>
              <a:latin typeface="Noto Sans"/>
              <a:ea typeface="+mn-ea"/>
              <a:cs typeface="+mn-cs"/>
            </a:endParaRPr>
          </a:p>
          <a:p>
            <a:endParaRPr lang="sv-SE" dirty="0"/>
          </a:p>
        </p:txBody>
      </p:sp>
      <p:sp>
        <p:nvSpPr>
          <p:cNvPr id="3" name="Rubrik 2">
            <a:extLst>
              <a:ext uri="{FF2B5EF4-FFF2-40B4-BE49-F238E27FC236}">
                <a16:creationId xmlns:a16="http://schemas.microsoft.com/office/drawing/2014/main" id="{CBFF0CCD-A444-C358-693A-D402E57D8C55}"/>
              </a:ext>
            </a:extLst>
          </p:cNvPr>
          <p:cNvSpPr>
            <a:spLocks noGrp="1"/>
          </p:cNvSpPr>
          <p:nvPr>
            <p:ph type="title"/>
          </p:nvPr>
        </p:nvSpPr>
        <p:spPr/>
        <p:txBody>
          <a:bodyPr/>
          <a:lstStyle/>
          <a:p>
            <a:r>
              <a:rPr lang="sv-SE" dirty="0"/>
              <a:t>Utmaningar som sällan kan påverkas men behöver hanteras</a:t>
            </a:r>
          </a:p>
        </p:txBody>
      </p:sp>
    </p:spTree>
    <p:extLst>
      <p:ext uri="{BB962C8B-B14F-4D97-AF65-F5344CB8AC3E}">
        <p14:creationId xmlns:p14="http://schemas.microsoft.com/office/powerpoint/2010/main" val="22538797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4A793AFC-808B-1246-6A13-406602E00C32}"/>
              </a:ext>
            </a:extLst>
          </p:cNvPr>
          <p:cNvSpPr>
            <a:spLocks noGrp="1"/>
          </p:cNvSpPr>
          <p:nvPr>
            <p:ph type="body" idx="1"/>
          </p:nvPr>
        </p:nvSpPr>
        <p:spPr/>
        <p:txBody>
          <a:bodyPr/>
          <a:lstStyle/>
          <a:p>
            <a:r>
              <a:rPr lang="sv-SE" dirty="0"/>
              <a:t>4</a:t>
            </a:r>
          </a:p>
        </p:txBody>
      </p:sp>
      <p:sp>
        <p:nvSpPr>
          <p:cNvPr id="2" name="Rubrik 1">
            <a:extLst>
              <a:ext uri="{FF2B5EF4-FFF2-40B4-BE49-F238E27FC236}">
                <a16:creationId xmlns:a16="http://schemas.microsoft.com/office/drawing/2014/main" id="{543B50B9-E791-3892-6B08-2D4C8A0B831E}"/>
              </a:ext>
            </a:extLst>
          </p:cNvPr>
          <p:cNvSpPr>
            <a:spLocks noGrp="1"/>
          </p:cNvSpPr>
          <p:nvPr>
            <p:ph type="title"/>
          </p:nvPr>
        </p:nvSpPr>
        <p:spPr/>
        <p:txBody>
          <a:bodyPr/>
          <a:lstStyle/>
          <a:p>
            <a:r>
              <a:rPr lang="sv-SE" dirty="0"/>
              <a:t>Samverkans-processen</a:t>
            </a:r>
          </a:p>
        </p:txBody>
      </p:sp>
    </p:spTree>
    <p:extLst>
      <p:ext uri="{BB962C8B-B14F-4D97-AF65-F5344CB8AC3E}">
        <p14:creationId xmlns:p14="http://schemas.microsoft.com/office/powerpoint/2010/main" val="15685916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0185F6B2-098D-BBBA-B074-65BE2FF9BB40}"/>
              </a:ext>
            </a:extLst>
          </p:cNvPr>
          <p:cNvSpPr>
            <a:spLocks noGrp="1"/>
          </p:cNvSpPr>
          <p:nvPr>
            <p:ph type="body" sz="quarter" idx="13"/>
          </p:nvPr>
        </p:nvSpPr>
        <p:spPr/>
        <p:txBody>
          <a:bodyPr/>
          <a:lstStyle/>
          <a:p>
            <a:r>
              <a:rPr lang="sv-SE" dirty="0"/>
              <a:t>Från de första kontakterna mellan aktörer, till ett läge där man i samverkan skapar större värde för målgruppen än vad respektive samverkansaktör kan göra själv.</a:t>
            </a:r>
          </a:p>
          <a:p>
            <a:r>
              <a:rPr lang="sv-SE" dirty="0"/>
              <a:t>Forming, storming, norming, performing.</a:t>
            </a:r>
          </a:p>
          <a:p>
            <a:r>
              <a:rPr lang="sv-SE" dirty="0"/>
              <a:t>Organisering.</a:t>
            </a:r>
          </a:p>
        </p:txBody>
      </p:sp>
      <p:sp>
        <p:nvSpPr>
          <p:cNvPr id="2" name="Rubrik 1">
            <a:extLst>
              <a:ext uri="{FF2B5EF4-FFF2-40B4-BE49-F238E27FC236}">
                <a16:creationId xmlns:a16="http://schemas.microsoft.com/office/drawing/2014/main" id="{8EE49903-A199-6F0B-FB22-0ED725A643D2}"/>
              </a:ext>
            </a:extLst>
          </p:cNvPr>
          <p:cNvSpPr>
            <a:spLocks noGrp="1"/>
          </p:cNvSpPr>
          <p:nvPr>
            <p:ph type="title"/>
          </p:nvPr>
        </p:nvSpPr>
        <p:spPr/>
        <p:txBody>
          <a:bodyPr/>
          <a:lstStyle/>
          <a:p>
            <a:r>
              <a:rPr lang="sv-SE" dirty="0"/>
              <a:t>Samverkansprocessen</a:t>
            </a:r>
          </a:p>
        </p:txBody>
      </p:sp>
    </p:spTree>
    <p:extLst>
      <p:ext uri="{BB962C8B-B14F-4D97-AF65-F5344CB8AC3E}">
        <p14:creationId xmlns:p14="http://schemas.microsoft.com/office/powerpoint/2010/main" val="1037146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96A4BFAB-C98D-49B9-97EE-B91706A690FC}"/>
              </a:ext>
              <a:ext uri="{C183D7F6-B498-43B3-948B-1728B52AA6E4}">
                <adec:decorative xmlns:adec="http://schemas.microsoft.com/office/drawing/2017/decorative" val="1"/>
              </a:ext>
            </a:extLst>
          </p:cNvPr>
          <p:cNvSpPr/>
          <p:nvPr/>
        </p:nvSpPr>
        <p:spPr>
          <a:xfrm>
            <a:off x="8059760" y="0"/>
            <a:ext cx="41322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b="1"/>
              <a:t>Viktigt att tänka på! </a:t>
            </a:r>
          </a:p>
          <a:p>
            <a:pPr algn="ctr"/>
            <a:r>
              <a:rPr lang="sv-SE"/>
              <a:t>Arbetet med personer som utövar våld syftar till att våldet ska upphöra och att skapa trygghet för dem som utsätts för våld. Därför är samverkan kring våldsutövare och våldsutsatta ofta tätt sammankopplat. </a:t>
            </a:r>
            <a:endParaRPr lang="sv-SE" dirty="0"/>
          </a:p>
        </p:txBody>
      </p:sp>
      <p:sp>
        <p:nvSpPr>
          <p:cNvPr id="3" name="Platshållare för text 2">
            <a:extLst>
              <a:ext uri="{FF2B5EF4-FFF2-40B4-BE49-F238E27FC236}">
                <a16:creationId xmlns:a16="http://schemas.microsoft.com/office/drawing/2014/main" id="{9DB8B27E-45D0-4F77-8C04-02625CE882A1}"/>
              </a:ext>
            </a:extLst>
          </p:cNvPr>
          <p:cNvSpPr>
            <a:spLocks noGrp="1"/>
          </p:cNvSpPr>
          <p:nvPr>
            <p:ph type="body" sz="quarter" idx="13"/>
          </p:nvPr>
        </p:nvSpPr>
        <p:spPr/>
        <p:txBody>
          <a:bodyPr/>
          <a:lstStyle/>
          <a:p>
            <a:r>
              <a:rPr lang="sv-SE" dirty="0"/>
              <a:t>Att öka kunskapen om samverkan.</a:t>
            </a:r>
          </a:p>
          <a:p>
            <a:r>
              <a:rPr lang="sv-SE" dirty="0"/>
              <a:t>Vara ett stöd i att utveckla intern och extern samverkan med andra aktörer som arbetar med personer som utövar våld mot närstående.</a:t>
            </a:r>
          </a:p>
        </p:txBody>
      </p:sp>
      <p:sp>
        <p:nvSpPr>
          <p:cNvPr id="2" name="Rubrik 1">
            <a:extLst>
              <a:ext uri="{FF2B5EF4-FFF2-40B4-BE49-F238E27FC236}">
                <a16:creationId xmlns:a16="http://schemas.microsoft.com/office/drawing/2014/main" id="{0052A03F-D180-48D0-A0D8-5A4090197414}"/>
              </a:ext>
            </a:extLst>
          </p:cNvPr>
          <p:cNvSpPr>
            <a:spLocks noGrp="1"/>
          </p:cNvSpPr>
          <p:nvPr>
            <p:ph type="title"/>
          </p:nvPr>
        </p:nvSpPr>
        <p:spPr/>
        <p:txBody>
          <a:bodyPr/>
          <a:lstStyle/>
          <a:p>
            <a:r>
              <a:rPr lang="sv-SE"/>
              <a:t>Syfte med materialet</a:t>
            </a:r>
            <a:endParaRPr lang="sv-SE" dirty="0"/>
          </a:p>
        </p:txBody>
      </p:sp>
    </p:spTree>
    <p:extLst>
      <p:ext uri="{BB962C8B-B14F-4D97-AF65-F5344CB8AC3E}">
        <p14:creationId xmlns:p14="http://schemas.microsoft.com/office/powerpoint/2010/main" val="396472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FF46A675-A54D-B38A-CBDE-F0ED284F6B75}"/>
              </a:ext>
            </a:extLst>
          </p:cNvPr>
          <p:cNvSpPr txBox="1"/>
          <p:nvPr/>
        </p:nvSpPr>
        <p:spPr>
          <a:xfrm>
            <a:off x="755904" y="5852160"/>
            <a:ext cx="6181590" cy="461665"/>
          </a:xfrm>
          <a:prstGeom prst="rect">
            <a:avLst/>
          </a:prstGeom>
          <a:noFill/>
        </p:spPr>
        <p:txBody>
          <a:bodyPr wrap="square" rtlCol="0">
            <a:spAutoFit/>
          </a:bodyPr>
          <a:lstStyle/>
          <a:p>
            <a:r>
              <a:rPr lang="sv-SE" sz="1200" dirty="0"/>
              <a:t>Figur: Axelsson, R, Bihari Axelsson, S (red.) (2013), </a:t>
            </a:r>
            <a:r>
              <a:rPr lang="sv-SE" sz="1200" i="1" dirty="0"/>
              <a:t>Om samverkan – för utveckling av hälsa och välfärd.</a:t>
            </a:r>
            <a:endParaRPr lang="sv-SE" sz="1200" dirty="0"/>
          </a:p>
        </p:txBody>
      </p:sp>
      <p:grpSp>
        <p:nvGrpSpPr>
          <p:cNvPr id="56" name="Grupp 55">
            <a:extLst>
              <a:ext uri="{FF2B5EF4-FFF2-40B4-BE49-F238E27FC236}">
                <a16:creationId xmlns:a16="http://schemas.microsoft.com/office/drawing/2014/main" id="{9B31D0D2-A519-CBD7-5EC8-9977F3D0D772}"/>
              </a:ext>
              <a:ext uri="{C183D7F6-B498-43B3-948B-1728B52AA6E4}">
                <adec:decorative xmlns:adec="http://schemas.microsoft.com/office/drawing/2017/decorative" val="1"/>
              </a:ext>
            </a:extLst>
          </p:cNvPr>
          <p:cNvGrpSpPr/>
          <p:nvPr/>
        </p:nvGrpSpPr>
        <p:grpSpPr>
          <a:xfrm>
            <a:off x="846852" y="3149843"/>
            <a:ext cx="8120856" cy="1952005"/>
            <a:chOff x="2035572" y="2960489"/>
            <a:chExt cx="8120856" cy="1952005"/>
          </a:xfrm>
        </p:grpSpPr>
        <p:grpSp>
          <p:nvGrpSpPr>
            <p:cNvPr id="19" name="Grupp 18">
              <a:extLst>
                <a:ext uri="{FF2B5EF4-FFF2-40B4-BE49-F238E27FC236}">
                  <a16:creationId xmlns:a16="http://schemas.microsoft.com/office/drawing/2014/main" id="{66CD3375-1570-1DD3-B203-0595EDB14209}"/>
                </a:ext>
              </a:extLst>
            </p:cNvPr>
            <p:cNvGrpSpPr/>
            <p:nvPr/>
          </p:nvGrpSpPr>
          <p:grpSpPr>
            <a:xfrm>
              <a:off x="2035572" y="2960489"/>
              <a:ext cx="1561703" cy="937021"/>
              <a:chOff x="3571" y="2240822"/>
              <a:chExt cx="1561703" cy="937021"/>
            </a:xfrm>
          </p:grpSpPr>
          <p:sp>
            <p:nvSpPr>
              <p:cNvPr id="38" name="Rektangel: rundade hörn 37">
                <a:extLst>
                  <a:ext uri="{FF2B5EF4-FFF2-40B4-BE49-F238E27FC236}">
                    <a16:creationId xmlns:a16="http://schemas.microsoft.com/office/drawing/2014/main" id="{1CFE59C0-9139-3FA8-6D8D-C7B7C6777228}"/>
                  </a:ext>
                </a:extLst>
              </p:cNvPr>
              <p:cNvSpPr/>
              <p:nvPr/>
            </p:nvSpPr>
            <p:spPr>
              <a:xfrm>
                <a:off x="3571" y="2240822"/>
                <a:ext cx="1561703" cy="9370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39" name="Rektangel: rundade hörn 4">
                <a:extLst>
                  <a:ext uri="{FF2B5EF4-FFF2-40B4-BE49-F238E27FC236}">
                    <a16:creationId xmlns:a16="http://schemas.microsoft.com/office/drawing/2014/main" id="{A18D8980-18B6-97EF-0EB8-FBA32A16B38C}"/>
                  </a:ext>
                </a:extLst>
              </p:cNvPr>
              <p:cNvSpPr txBox="1"/>
              <p:nvPr/>
            </p:nvSpPr>
            <p:spPr>
              <a:xfrm>
                <a:off x="31015" y="2268266"/>
                <a:ext cx="1506815" cy="882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a:t>”Forming</a:t>
                </a:r>
                <a:r>
                  <a:rPr lang="sv-SE" sz="1700" kern="1200" dirty="0"/>
                  <a:t>”</a:t>
                </a:r>
              </a:p>
            </p:txBody>
          </p:sp>
        </p:grpSp>
        <p:grpSp>
          <p:nvGrpSpPr>
            <p:cNvPr id="20" name="Grupp 19">
              <a:extLst>
                <a:ext uri="{FF2B5EF4-FFF2-40B4-BE49-F238E27FC236}">
                  <a16:creationId xmlns:a16="http://schemas.microsoft.com/office/drawing/2014/main" id="{0E2783CC-36FC-080C-3717-A7C73FF8A06D}"/>
                </a:ext>
              </a:extLst>
            </p:cNvPr>
            <p:cNvGrpSpPr/>
            <p:nvPr/>
          </p:nvGrpSpPr>
          <p:grpSpPr>
            <a:xfrm>
              <a:off x="3753446" y="3235349"/>
              <a:ext cx="331081" cy="387302"/>
              <a:chOff x="1721445" y="2515682"/>
              <a:chExt cx="331081" cy="387302"/>
            </a:xfrm>
          </p:grpSpPr>
          <p:sp>
            <p:nvSpPr>
              <p:cNvPr id="36" name="Pil: höger 35">
                <a:extLst>
                  <a:ext uri="{FF2B5EF4-FFF2-40B4-BE49-F238E27FC236}">
                    <a16:creationId xmlns:a16="http://schemas.microsoft.com/office/drawing/2014/main" id="{AC93EB01-E90D-B819-2516-D17A5275E809}"/>
                  </a:ext>
                </a:extLst>
              </p:cNvPr>
              <p:cNvSpPr/>
              <p:nvPr/>
            </p:nvSpPr>
            <p:spPr>
              <a:xfrm>
                <a:off x="1721445" y="2515682"/>
                <a:ext cx="331081" cy="38730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v-SE"/>
              </a:p>
            </p:txBody>
          </p:sp>
          <p:sp>
            <p:nvSpPr>
              <p:cNvPr id="37" name="Pil: höger 6">
                <a:extLst>
                  <a:ext uri="{FF2B5EF4-FFF2-40B4-BE49-F238E27FC236}">
                    <a16:creationId xmlns:a16="http://schemas.microsoft.com/office/drawing/2014/main" id="{EEFDA850-76FD-95B4-9DE2-6B36D3800EA5}"/>
                  </a:ext>
                </a:extLst>
              </p:cNvPr>
              <p:cNvSpPr txBox="1"/>
              <p:nvPr/>
            </p:nvSpPr>
            <p:spPr>
              <a:xfrm>
                <a:off x="1721445" y="2593142"/>
                <a:ext cx="231757" cy="2323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p:txBody>
          </p:sp>
        </p:grpSp>
        <p:grpSp>
          <p:nvGrpSpPr>
            <p:cNvPr id="21" name="Grupp 20">
              <a:extLst>
                <a:ext uri="{FF2B5EF4-FFF2-40B4-BE49-F238E27FC236}">
                  <a16:creationId xmlns:a16="http://schemas.microsoft.com/office/drawing/2014/main" id="{C8D56B05-372E-FDF9-DB9C-FAA1B5DCE077}"/>
                </a:ext>
              </a:extLst>
            </p:cNvPr>
            <p:cNvGrpSpPr/>
            <p:nvPr/>
          </p:nvGrpSpPr>
          <p:grpSpPr>
            <a:xfrm>
              <a:off x="4221957" y="2960489"/>
              <a:ext cx="1561703" cy="937021"/>
              <a:chOff x="2189956" y="2240822"/>
              <a:chExt cx="1561703" cy="937021"/>
            </a:xfrm>
          </p:grpSpPr>
          <p:sp>
            <p:nvSpPr>
              <p:cNvPr id="34" name="Rektangel: rundade hörn 33">
                <a:extLst>
                  <a:ext uri="{FF2B5EF4-FFF2-40B4-BE49-F238E27FC236}">
                    <a16:creationId xmlns:a16="http://schemas.microsoft.com/office/drawing/2014/main" id="{7F75B2A0-8325-FF39-DE72-8F880AD5C87A}"/>
                  </a:ext>
                </a:extLst>
              </p:cNvPr>
              <p:cNvSpPr/>
              <p:nvPr/>
            </p:nvSpPr>
            <p:spPr>
              <a:xfrm>
                <a:off x="2189956" y="2240822"/>
                <a:ext cx="1561703" cy="9370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35" name="Rektangel: rundade hörn 8">
                <a:extLst>
                  <a:ext uri="{FF2B5EF4-FFF2-40B4-BE49-F238E27FC236}">
                    <a16:creationId xmlns:a16="http://schemas.microsoft.com/office/drawing/2014/main" id="{F2B7E0A6-54A2-3A95-AE04-B24A62344C6E}"/>
                  </a:ext>
                </a:extLst>
              </p:cNvPr>
              <p:cNvSpPr txBox="1"/>
              <p:nvPr/>
            </p:nvSpPr>
            <p:spPr>
              <a:xfrm>
                <a:off x="2217400" y="2268266"/>
                <a:ext cx="1506815" cy="882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a:t>
                </a:r>
                <a:r>
                  <a:rPr lang="sv-SE" sz="1700" kern="1200" dirty="0" err="1"/>
                  <a:t>Storming</a:t>
                </a:r>
                <a:r>
                  <a:rPr lang="sv-SE" sz="1700" kern="1200" dirty="0"/>
                  <a:t>”</a:t>
                </a:r>
              </a:p>
            </p:txBody>
          </p:sp>
        </p:grpSp>
        <p:grpSp>
          <p:nvGrpSpPr>
            <p:cNvPr id="22" name="Grupp 21">
              <a:extLst>
                <a:ext uri="{FF2B5EF4-FFF2-40B4-BE49-F238E27FC236}">
                  <a16:creationId xmlns:a16="http://schemas.microsoft.com/office/drawing/2014/main" id="{84A3D15D-1C95-DAB7-0398-3B8BEA03004C}"/>
                </a:ext>
              </a:extLst>
            </p:cNvPr>
            <p:cNvGrpSpPr/>
            <p:nvPr/>
          </p:nvGrpSpPr>
          <p:grpSpPr>
            <a:xfrm>
              <a:off x="5939830" y="3235349"/>
              <a:ext cx="331081" cy="387302"/>
              <a:chOff x="3907829" y="2515682"/>
              <a:chExt cx="331081" cy="387302"/>
            </a:xfrm>
          </p:grpSpPr>
          <p:sp>
            <p:nvSpPr>
              <p:cNvPr id="32" name="Pil: höger 31">
                <a:extLst>
                  <a:ext uri="{FF2B5EF4-FFF2-40B4-BE49-F238E27FC236}">
                    <a16:creationId xmlns:a16="http://schemas.microsoft.com/office/drawing/2014/main" id="{9C525BC1-C207-8392-8E93-8A5230462A91}"/>
                  </a:ext>
                </a:extLst>
              </p:cNvPr>
              <p:cNvSpPr/>
              <p:nvPr/>
            </p:nvSpPr>
            <p:spPr>
              <a:xfrm>
                <a:off x="3907829" y="2515682"/>
                <a:ext cx="331081" cy="38730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v-SE"/>
              </a:p>
            </p:txBody>
          </p:sp>
          <p:sp>
            <p:nvSpPr>
              <p:cNvPr id="33" name="Pil: höger 10">
                <a:extLst>
                  <a:ext uri="{FF2B5EF4-FFF2-40B4-BE49-F238E27FC236}">
                    <a16:creationId xmlns:a16="http://schemas.microsoft.com/office/drawing/2014/main" id="{A83882A7-F432-B6A8-5335-3B893E7BE086}"/>
                  </a:ext>
                </a:extLst>
              </p:cNvPr>
              <p:cNvSpPr txBox="1"/>
              <p:nvPr/>
            </p:nvSpPr>
            <p:spPr>
              <a:xfrm>
                <a:off x="3907829" y="2593142"/>
                <a:ext cx="231757" cy="2323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p:txBody>
          </p:sp>
        </p:grpSp>
        <p:grpSp>
          <p:nvGrpSpPr>
            <p:cNvPr id="23" name="Grupp 22">
              <a:extLst>
                <a:ext uri="{FF2B5EF4-FFF2-40B4-BE49-F238E27FC236}">
                  <a16:creationId xmlns:a16="http://schemas.microsoft.com/office/drawing/2014/main" id="{DF289A12-A821-3871-24B4-139779488DED}"/>
                </a:ext>
              </a:extLst>
            </p:cNvPr>
            <p:cNvGrpSpPr/>
            <p:nvPr/>
          </p:nvGrpSpPr>
          <p:grpSpPr>
            <a:xfrm>
              <a:off x="6408341" y="2960489"/>
              <a:ext cx="1561703" cy="937021"/>
              <a:chOff x="4376340" y="2240822"/>
              <a:chExt cx="1561703" cy="937021"/>
            </a:xfrm>
          </p:grpSpPr>
          <p:sp>
            <p:nvSpPr>
              <p:cNvPr id="30" name="Rektangel: rundade hörn 29">
                <a:extLst>
                  <a:ext uri="{FF2B5EF4-FFF2-40B4-BE49-F238E27FC236}">
                    <a16:creationId xmlns:a16="http://schemas.microsoft.com/office/drawing/2014/main" id="{6EC3C48E-2FF8-0B03-95D8-2128F3568603}"/>
                  </a:ext>
                </a:extLst>
              </p:cNvPr>
              <p:cNvSpPr/>
              <p:nvPr/>
            </p:nvSpPr>
            <p:spPr>
              <a:xfrm>
                <a:off x="4376340" y="2240822"/>
                <a:ext cx="1561703" cy="9370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31" name="Rektangel: rundade hörn 12">
                <a:extLst>
                  <a:ext uri="{FF2B5EF4-FFF2-40B4-BE49-F238E27FC236}">
                    <a16:creationId xmlns:a16="http://schemas.microsoft.com/office/drawing/2014/main" id="{E6908638-6F8C-C8C4-6595-5DEFC747EE9B}"/>
                  </a:ext>
                </a:extLst>
              </p:cNvPr>
              <p:cNvSpPr txBox="1"/>
              <p:nvPr/>
            </p:nvSpPr>
            <p:spPr>
              <a:xfrm>
                <a:off x="4403784" y="2268266"/>
                <a:ext cx="1506815" cy="882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a:t>
                </a:r>
                <a:r>
                  <a:rPr lang="sv-SE" sz="1700" kern="1200" dirty="0" err="1"/>
                  <a:t>Norming</a:t>
                </a:r>
                <a:r>
                  <a:rPr lang="sv-SE" sz="1700" kern="1200" dirty="0"/>
                  <a:t>”</a:t>
                </a:r>
              </a:p>
            </p:txBody>
          </p:sp>
        </p:grpSp>
        <p:grpSp>
          <p:nvGrpSpPr>
            <p:cNvPr id="24" name="Grupp 23">
              <a:extLst>
                <a:ext uri="{FF2B5EF4-FFF2-40B4-BE49-F238E27FC236}">
                  <a16:creationId xmlns:a16="http://schemas.microsoft.com/office/drawing/2014/main" id="{F4BD6F11-9026-EB0F-D6A4-913C9D1FB4DB}"/>
                </a:ext>
              </a:extLst>
            </p:cNvPr>
            <p:cNvGrpSpPr/>
            <p:nvPr/>
          </p:nvGrpSpPr>
          <p:grpSpPr>
            <a:xfrm>
              <a:off x="8126215" y="3235349"/>
              <a:ext cx="331081" cy="387302"/>
              <a:chOff x="6094214" y="2515682"/>
              <a:chExt cx="331081" cy="387302"/>
            </a:xfrm>
          </p:grpSpPr>
          <p:sp>
            <p:nvSpPr>
              <p:cNvPr id="28" name="Pil: höger 27">
                <a:extLst>
                  <a:ext uri="{FF2B5EF4-FFF2-40B4-BE49-F238E27FC236}">
                    <a16:creationId xmlns:a16="http://schemas.microsoft.com/office/drawing/2014/main" id="{6EEA79C2-2A8F-893A-10E2-9A80EA8F338D}"/>
                  </a:ext>
                </a:extLst>
              </p:cNvPr>
              <p:cNvSpPr/>
              <p:nvPr/>
            </p:nvSpPr>
            <p:spPr>
              <a:xfrm>
                <a:off x="6094214" y="2515682"/>
                <a:ext cx="331081" cy="38730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v-SE"/>
              </a:p>
            </p:txBody>
          </p:sp>
          <p:sp>
            <p:nvSpPr>
              <p:cNvPr id="29" name="Pil: höger 14">
                <a:extLst>
                  <a:ext uri="{FF2B5EF4-FFF2-40B4-BE49-F238E27FC236}">
                    <a16:creationId xmlns:a16="http://schemas.microsoft.com/office/drawing/2014/main" id="{769579FC-913F-0EA3-C6D0-78695A6AD03A}"/>
                  </a:ext>
                </a:extLst>
              </p:cNvPr>
              <p:cNvSpPr txBox="1"/>
              <p:nvPr/>
            </p:nvSpPr>
            <p:spPr>
              <a:xfrm>
                <a:off x="6094214" y="2593142"/>
                <a:ext cx="231757" cy="2323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p:txBody>
          </p:sp>
        </p:grpSp>
        <p:grpSp>
          <p:nvGrpSpPr>
            <p:cNvPr id="25" name="Grupp 24">
              <a:extLst>
                <a:ext uri="{FF2B5EF4-FFF2-40B4-BE49-F238E27FC236}">
                  <a16:creationId xmlns:a16="http://schemas.microsoft.com/office/drawing/2014/main" id="{0CBCAEAE-F5B9-2409-AE71-9B71C90F7F71}"/>
                </a:ext>
              </a:extLst>
            </p:cNvPr>
            <p:cNvGrpSpPr/>
            <p:nvPr/>
          </p:nvGrpSpPr>
          <p:grpSpPr>
            <a:xfrm>
              <a:off x="8594725" y="2960489"/>
              <a:ext cx="1561703" cy="937021"/>
              <a:chOff x="6562724" y="2240822"/>
              <a:chExt cx="1561703" cy="937021"/>
            </a:xfrm>
          </p:grpSpPr>
          <p:sp>
            <p:nvSpPr>
              <p:cNvPr id="26" name="Rektangel: rundade hörn 25">
                <a:extLst>
                  <a:ext uri="{FF2B5EF4-FFF2-40B4-BE49-F238E27FC236}">
                    <a16:creationId xmlns:a16="http://schemas.microsoft.com/office/drawing/2014/main" id="{FB6434F1-8A7E-0757-EDB3-25AEFF04BA21}"/>
                  </a:ext>
                </a:extLst>
              </p:cNvPr>
              <p:cNvSpPr/>
              <p:nvPr/>
            </p:nvSpPr>
            <p:spPr>
              <a:xfrm>
                <a:off x="6562724" y="2240822"/>
                <a:ext cx="1561703" cy="9370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27" name="Rektangel: rundade hörn 16">
                <a:extLst>
                  <a:ext uri="{FF2B5EF4-FFF2-40B4-BE49-F238E27FC236}">
                    <a16:creationId xmlns:a16="http://schemas.microsoft.com/office/drawing/2014/main" id="{3978726D-F323-7CB5-8A51-5019E277F8B4}"/>
                  </a:ext>
                </a:extLst>
              </p:cNvPr>
              <p:cNvSpPr txBox="1"/>
              <p:nvPr/>
            </p:nvSpPr>
            <p:spPr>
              <a:xfrm>
                <a:off x="6590168" y="2268266"/>
                <a:ext cx="1506815" cy="882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a:t>
                </a:r>
                <a:r>
                  <a:rPr lang="sv-SE" sz="1700" kern="1200" dirty="0" err="1"/>
                  <a:t>Performing</a:t>
                </a:r>
                <a:r>
                  <a:rPr lang="sv-SE" sz="1700" kern="1200" dirty="0"/>
                  <a:t>”</a:t>
                </a:r>
              </a:p>
            </p:txBody>
          </p:sp>
        </p:grpSp>
        <p:grpSp>
          <p:nvGrpSpPr>
            <p:cNvPr id="51" name="Grupp 50">
              <a:extLst>
                <a:ext uri="{FF2B5EF4-FFF2-40B4-BE49-F238E27FC236}">
                  <a16:creationId xmlns:a16="http://schemas.microsoft.com/office/drawing/2014/main" id="{1DD98DF4-825C-B5FB-9910-875F228B4976}"/>
                </a:ext>
              </a:extLst>
            </p:cNvPr>
            <p:cNvGrpSpPr/>
            <p:nvPr/>
          </p:nvGrpSpPr>
          <p:grpSpPr>
            <a:xfrm>
              <a:off x="5002808" y="3897510"/>
              <a:ext cx="4372768" cy="1014984"/>
              <a:chOff x="5002808" y="3897510"/>
              <a:chExt cx="4372768" cy="1014984"/>
            </a:xfrm>
          </p:grpSpPr>
          <p:cxnSp>
            <p:nvCxnSpPr>
              <p:cNvPr id="18" name="Rak koppling 17">
                <a:extLst>
                  <a:ext uri="{FF2B5EF4-FFF2-40B4-BE49-F238E27FC236}">
                    <a16:creationId xmlns:a16="http://schemas.microsoft.com/office/drawing/2014/main" id="{4158C7C0-27C6-7DF2-B32F-AF3A36A82F0C}"/>
                  </a:ext>
                </a:extLst>
              </p:cNvPr>
              <p:cNvCxnSpPr/>
              <p:nvPr/>
            </p:nvCxnSpPr>
            <p:spPr>
              <a:xfrm>
                <a:off x="9375576" y="3897510"/>
                <a:ext cx="0" cy="101498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40" name="Rak koppling 39">
                <a:extLst>
                  <a:ext uri="{FF2B5EF4-FFF2-40B4-BE49-F238E27FC236}">
                    <a16:creationId xmlns:a16="http://schemas.microsoft.com/office/drawing/2014/main" id="{49F33F01-8616-D4ED-03C5-3BD6D24E3ADA}"/>
                  </a:ext>
                </a:extLst>
              </p:cNvPr>
              <p:cNvCxnSpPr>
                <a:cxnSpLocks/>
              </p:cNvCxnSpPr>
              <p:nvPr/>
            </p:nvCxnSpPr>
            <p:spPr>
              <a:xfrm flipH="1">
                <a:off x="5002808" y="4912494"/>
                <a:ext cx="437276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43" name="Rak koppling 42">
                <a:extLst>
                  <a:ext uri="{FF2B5EF4-FFF2-40B4-BE49-F238E27FC236}">
                    <a16:creationId xmlns:a16="http://schemas.microsoft.com/office/drawing/2014/main" id="{71D8A902-C207-F0BA-3D8D-A3C1C4A04C1F}"/>
                  </a:ext>
                </a:extLst>
              </p:cNvPr>
              <p:cNvCxnSpPr/>
              <p:nvPr/>
            </p:nvCxnSpPr>
            <p:spPr>
              <a:xfrm>
                <a:off x="5002808" y="3897510"/>
                <a:ext cx="0" cy="1014984"/>
              </a:xfrm>
              <a:prstGeom prst="line">
                <a:avLst/>
              </a:prstGeom>
              <a:ln w="19050">
                <a:prstDash val="dash"/>
                <a:headEnd type="triangle" w="lg" len="lg"/>
                <a:tailEnd type="none" w="med" len="med"/>
              </a:ln>
            </p:spPr>
            <p:style>
              <a:lnRef idx="1">
                <a:schemeClr val="accent1"/>
              </a:lnRef>
              <a:fillRef idx="0">
                <a:schemeClr val="accent1"/>
              </a:fillRef>
              <a:effectRef idx="0">
                <a:schemeClr val="accent1"/>
              </a:effectRef>
              <a:fontRef idx="minor">
                <a:schemeClr val="tx1"/>
              </a:fontRef>
            </p:style>
          </p:cxnSp>
        </p:grpSp>
        <p:grpSp>
          <p:nvGrpSpPr>
            <p:cNvPr id="50" name="Grupp 49">
              <a:extLst>
                <a:ext uri="{FF2B5EF4-FFF2-40B4-BE49-F238E27FC236}">
                  <a16:creationId xmlns:a16="http://schemas.microsoft.com/office/drawing/2014/main" id="{335D8390-E54E-1C18-BD0C-2BCBCC771084}"/>
                </a:ext>
              </a:extLst>
            </p:cNvPr>
            <p:cNvGrpSpPr/>
            <p:nvPr/>
          </p:nvGrpSpPr>
          <p:grpSpPr>
            <a:xfrm>
              <a:off x="5371863" y="3897510"/>
              <a:ext cx="1817329" cy="637914"/>
              <a:chOff x="5371863" y="3897510"/>
              <a:chExt cx="1817329" cy="637914"/>
            </a:xfrm>
          </p:grpSpPr>
          <p:cxnSp>
            <p:nvCxnSpPr>
              <p:cNvPr id="44" name="Rak koppling 43">
                <a:extLst>
                  <a:ext uri="{FF2B5EF4-FFF2-40B4-BE49-F238E27FC236}">
                    <a16:creationId xmlns:a16="http://schemas.microsoft.com/office/drawing/2014/main" id="{04CB24F0-8FE1-BB7E-DF0A-A07131A4A429}"/>
                  </a:ext>
                </a:extLst>
              </p:cNvPr>
              <p:cNvCxnSpPr>
                <a:cxnSpLocks/>
              </p:cNvCxnSpPr>
              <p:nvPr/>
            </p:nvCxnSpPr>
            <p:spPr>
              <a:xfrm>
                <a:off x="5383808" y="3897510"/>
                <a:ext cx="0" cy="637914"/>
              </a:xfrm>
              <a:prstGeom prst="line">
                <a:avLst/>
              </a:prstGeom>
              <a:ln w="19050">
                <a:prstDash val="dash"/>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46" name="Rak koppling 45">
                <a:extLst>
                  <a:ext uri="{FF2B5EF4-FFF2-40B4-BE49-F238E27FC236}">
                    <a16:creationId xmlns:a16="http://schemas.microsoft.com/office/drawing/2014/main" id="{E5683B7E-B630-0DE9-77EE-71F094DE715A}"/>
                  </a:ext>
                </a:extLst>
              </p:cNvPr>
              <p:cNvCxnSpPr>
                <a:cxnSpLocks/>
              </p:cNvCxnSpPr>
              <p:nvPr/>
            </p:nvCxnSpPr>
            <p:spPr>
              <a:xfrm flipH="1">
                <a:off x="5371863" y="4516254"/>
                <a:ext cx="181732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48" name="Rak koppling 47">
                <a:extLst>
                  <a:ext uri="{FF2B5EF4-FFF2-40B4-BE49-F238E27FC236}">
                    <a16:creationId xmlns:a16="http://schemas.microsoft.com/office/drawing/2014/main" id="{4D1B96D4-BFD6-5291-C55E-A0750FEDE929}"/>
                  </a:ext>
                </a:extLst>
              </p:cNvPr>
              <p:cNvCxnSpPr>
                <a:cxnSpLocks/>
              </p:cNvCxnSpPr>
              <p:nvPr/>
            </p:nvCxnSpPr>
            <p:spPr>
              <a:xfrm>
                <a:off x="7189192" y="3897510"/>
                <a:ext cx="0" cy="63791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52" name="Grupp 51">
              <a:extLst>
                <a:ext uri="{FF2B5EF4-FFF2-40B4-BE49-F238E27FC236}">
                  <a16:creationId xmlns:a16="http://schemas.microsoft.com/office/drawing/2014/main" id="{1CBD91E6-1816-1069-89D4-B63AECF9F5D8}"/>
                </a:ext>
              </a:extLst>
            </p:cNvPr>
            <p:cNvGrpSpPr/>
            <p:nvPr/>
          </p:nvGrpSpPr>
          <p:grpSpPr>
            <a:xfrm>
              <a:off x="2785628" y="3897510"/>
              <a:ext cx="1817329" cy="637914"/>
              <a:chOff x="5371863" y="3897510"/>
              <a:chExt cx="1817329" cy="637914"/>
            </a:xfrm>
          </p:grpSpPr>
          <p:cxnSp>
            <p:nvCxnSpPr>
              <p:cNvPr id="53" name="Rak koppling 52">
                <a:extLst>
                  <a:ext uri="{FF2B5EF4-FFF2-40B4-BE49-F238E27FC236}">
                    <a16:creationId xmlns:a16="http://schemas.microsoft.com/office/drawing/2014/main" id="{8A4048F2-EB40-393C-7371-545BA1A97773}"/>
                  </a:ext>
                </a:extLst>
              </p:cNvPr>
              <p:cNvCxnSpPr>
                <a:cxnSpLocks/>
              </p:cNvCxnSpPr>
              <p:nvPr/>
            </p:nvCxnSpPr>
            <p:spPr>
              <a:xfrm>
                <a:off x="5383808" y="3897510"/>
                <a:ext cx="0" cy="637914"/>
              </a:xfrm>
              <a:prstGeom prst="line">
                <a:avLst/>
              </a:prstGeom>
              <a:ln w="19050">
                <a:prstDash val="dash"/>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54" name="Rak koppling 53">
                <a:extLst>
                  <a:ext uri="{FF2B5EF4-FFF2-40B4-BE49-F238E27FC236}">
                    <a16:creationId xmlns:a16="http://schemas.microsoft.com/office/drawing/2014/main" id="{760E8091-B6DE-7058-EDC3-7AED9493E381}"/>
                  </a:ext>
                </a:extLst>
              </p:cNvPr>
              <p:cNvCxnSpPr>
                <a:cxnSpLocks/>
              </p:cNvCxnSpPr>
              <p:nvPr/>
            </p:nvCxnSpPr>
            <p:spPr>
              <a:xfrm flipH="1">
                <a:off x="5371863" y="4516254"/>
                <a:ext cx="181732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5" name="Rak koppling 54">
                <a:extLst>
                  <a:ext uri="{FF2B5EF4-FFF2-40B4-BE49-F238E27FC236}">
                    <a16:creationId xmlns:a16="http://schemas.microsoft.com/office/drawing/2014/main" id="{54D54ECB-BC3D-A370-40AA-1DF3963EAB53}"/>
                  </a:ext>
                </a:extLst>
              </p:cNvPr>
              <p:cNvCxnSpPr>
                <a:cxnSpLocks/>
              </p:cNvCxnSpPr>
              <p:nvPr/>
            </p:nvCxnSpPr>
            <p:spPr>
              <a:xfrm>
                <a:off x="7189192" y="3897510"/>
                <a:ext cx="0" cy="63791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sp>
        <p:nvSpPr>
          <p:cNvPr id="3" name="Platshållare för text 2">
            <a:extLst>
              <a:ext uri="{FF2B5EF4-FFF2-40B4-BE49-F238E27FC236}">
                <a16:creationId xmlns:a16="http://schemas.microsoft.com/office/drawing/2014/main" id="{34D90AA0-2247-0DD8-BDDC-AA611E583902}"/>
              </a:ext>
            </a:extLst>
          </p:cNvPr>
          <p:cNvSpPr>
            <a:spLocks noGrp="1"/>
          </p:cNvSpPr>
          <p:nvPr>
            <p:ph type="body" sz="quarter" idx="13"/>
          </p:nvPr>
        </p:nvSpPr>
        <p:spPr>
          <a:xfrm>
            <a:off x="636044" y="1268640"/>
            <a:ext cx="7714433" cy="4583838"/>
          </a:xfrm>
        </p:spPr>
        <p:txBody>
          <a:bodyPr/>
          <a:lstStyle/>
          <a:p>
            <a:endParaRPr lang="sv-SE" dirty="0"/>
          </a:p>
          <a:p>
            <a:pPr marL="0" indent="0">
              <a:buNone/>
            </a:pPr>
            <a:r>
              <a:rPr lang="sv-SE" dirty="0"/>
              <a:t>Modell i fyra steg för att illustrera samverkansprocessen:</a:t>
            </a:r>
          </a:p>
        </p:txBody>
      </p:sp>
      <p:sp>
        <p:nvSpPr>
          <p:cNvPr id="2" name="Rubrik 1">
            <a:extLst>
              <a:ext uri="{FF2B5EF4-FFF2-40B4-BE49-F238E27FC236}">
                <a16:creationId xmlns:a16="http://schemas.microsoft.com/office/drawing/2014/main" id="{FE386C8F-E847-25C3-2779-BDBA73A8620E}"/>
              </a:ext>
            </a:extLst>
          </p:cNvPr>
          <p:cNvSpPr>
            <a:spLocks noGrp="1"/>
          </p:cNvSpPr>
          <p:nvPr>
            <p:ph type="title"/>
          </p:nvPr>
        </p:nvSpPr>
        <p:spPr/>
        <p:txBody>
          <a:bodyPr/>
          <a:lstStyle/>
          <a:p>
            <a:r>
              <a:rPr lang="sv-SE" dirty="0"/>
              <a:t>Forming, storming, norming, </a:t>
            </a:r>
            <a:r>
              <a:rPr lang="sv-SE" dirty="0" err="1"/>
              <a:t>performing</a:t>
            </a:r>
            <a:br>
              <a:rPr lang="sv-SE" dirty="0"/>
            </a:br>
            <a:endParaRPr lang="sv-SE" dirty="0"/>
          </a:p>
        </p:txBody>
      </p:sp>
    </p:spTree>
    <p:extLst>
      <p:ext uri="{BB962C8B-B14F-4D97-AF65-F5344CB8AC3E}">
        <p14:creationId xmlns:p14="http://schemas.microsoft.com/office/powerpoint/2010/main" val="2645113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6BF518B-45D6-CB82-7BEC-AF37F1BF60A7}"/>
              </a:ext>
            </a:extLst>
          </p:cNvPr>
          <p:cNvSpPr>
            <a:spLocks noGrp="1"/>
          </p:cNvSpPr>
          <p:nvPr>
            <p:ph type="body" sz="quarter" idx="14"/>
          </p:nvPr>
        </p:nvSpPr>
        <p:spPr/>
        <p:txBody>
          <a:bodyPr/>
          <a:lstStyle/>
          <a:p>
            <a:pPr marL="0" indent="0">
              <a:buNone/>
            </a:pPr>
            <a:r>
              <a:rPr lang="sv-SE" b="1" dirty="0"/>
              <a:t>Ledarna</a:t>
            </a:r>
          </a:p>
          <a:p>
            <a:r>
              <a:rPr lang="sv-SE" dirty="0"/>
              <a:t>Viktigaste uppgift: underlätta kommunikation.</a:t>
            </a:r>
          </a:p>
          <a:p>
            <a:r>
              <a:rPr lang="sv-SE" dirty="0"/>
              <a:t>Balansera krav och förväntningar från både hemma- och samverkansorganisationen [9].</a:t>
            </a:r>
          </a:p>
        </p:txBody>
      </p:sp>
      <p:sp>
        <p:nvSpPr>
          <p:cNvPr id="3" name="Platshållare för text 2">
            <a:extLst>
              <a:ext uri="{FF2B5EF4-FFF2-40B4-BE49-F238E27FC236}">
                <a16:creationId xmlns:a16="http://schemas.microsoft.com/office/drawing/2014/main" id="{46135196-BEBA-7C88-FFF6-17F3C995D4EE}"/>
              </a:ext>
            </a:extLst>
          </p:cNvPr>
          <p:cNvSpPr>
            <a:spLocks noGrp="1"/>
          </p:cNvSpPr>
          <p:nvPr>
            <p:ph type="body" sz="quarter" idx="13"/>
          </p:nvPr>
        </p:nvSpPr>
        <p:spPr/>
        <p:txBody>
          <a:bodyPr/>
          <a:lstStyle/>
          <a:p>
            <a:r>
              <a:rPr lang="sv-SE" dirty="0"/>
              <a:t>Deltagare till samverkan utses av respektive organisation.</a:t>
            </a:r>
          </a:p>
          <a:p>
            <a:r>
              <a:rPr lang="sv-SE" dirty="0"/>
              <a:t>Första träffarna, lär känna varandra.</a:t>
            </a:r>
          </a:p>
          <a:p>
            <a:r>
              <a:rPr lang="sv-SE" dirty="0"/>
              <a:t>Gemensamma mål och arbetsuppgifter.</a:t>
            </a:r>
          </a:p>
          <a:p>
            <a:r>
              <a:rPr lang="sv-SE" dirty="0"/>
              <a:t>Smekmånad, men osäker.</a:t>
            </a:r>
          </a:p>
          <a:p>
            <a:endParaRPr lang="sv-SE" dirty="0"/>
          </a:p>
        </p:txBody>
      </p:sp>
      <p:sp>
        <p:nvSpPr>
          <p:cNvPr id="2" name="Rubrik 1">
            <a:extLst>
              <a:ext uri="{FF2B5EF4-FFF2-40B4-BE49-F238E27FC236}">
                <a16:creationId xmlns:a16="http://schemas.microsoft.com/office/drawing/2014/main" id="{E9E8D1A6-7702-9805-1648-92DE4447558A}"/>
              </a:ext>
            </a:extLst>
          </p:cNvPr>
          <p:cNvSpPr>
            <a:spLocks noGrp="1"/>
          </p:cNvSpPr>
          <p:nvPr>
            <p:ph type="title"/>
          </p:nvPr>
        </p:nvSpPr>
        <p:spPr/>
        <p:txBody>
          <a:bodyPr/>
          <a:lstStyle/>
          <a:p>
            <a:r>
              <a:rPr lang="sv-SE" dirty="0"/>
              <a:t>Forming</a:t>
            </a:r>
          </a:p>
        </p:txBody>
      </p:sp>
    </p:spTree>
    <p:extLst>
      <p:ext uri="{BB962C8B-B14F-4D97-AF65-F5344CB8AC3E}">
        <p14:creationId xmlns:p14="http://schemas.microsoft.com/office/powerpoint/2010/main" val="806468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AB04C308-4F96-5655-0BD5-D84B6B87A1B2}"/>
              </a:ext>
            </a:extLst>
          </p:cNvPr>
          <p:cNvSpPr>
            <a:spLocks noGrp="1"/>
          </p:cNvSpPr>
          <p:nvPr>
            <p:ph type="body" sz="quarter" idx="14"/>
          </p:nvPr>
        </p:nvSpPr>
        <p:spPr/>
        <p:txBody>
          <a:bodyPr/>
          <a:lstStyle/>
          <a:p>
            <a:pPr marL="0" indent="0">
              <a:buNone/>
            </a:pPr>
            <a:r>
              <a:rPr lang="sv-SE" b="1" dirty="0"/>
              <a:t>Ledarna</a:t>
            </a:r>
          </a:p>
          <a:p>
            <a:r>
              <a:rPr lang="sv-SE" dirty="0"/>
              <a:t>Viktigaste uppgift: hantera oenigheter och ev. konflikter.</a:t>
            </a:r>
          </a:p>
          <a:p>
            <a:r>
              <a:rPr lang="sv-SE" dirty="0"/>
              <a:t>Hjälpa till att hitta gemensamma intressen, värderingar, mål.</a:t>
            </a:r>
          </a:p>
          <a:p>
            <a:r>
              <a:rPr lang="sv-SE" dirty="0"/>
              <a:t>Betydelsefullt arbete som kan leda till ömsesidig förståelse och sociala band mellan deltagare [9].</a:t>
            </a:r>
          </a:p>
        </p:txBody>
      </p:sp>
      <p:sp>
        <p:nvSpPr>
          <p:cNvPr id="3" name="Platshållare för text 2">
            <a:extLst>
              <a:ext uri="{FF2B5EF4-FFF2-40B4-BE49-F238E27FC236}">
                <a16:creationId xmlns:a16="http://schemas.microsoft.com/office/drawing/2014/main" id="{3C12C3FD-DFAA-F040-9FB0-7BC8863F8A34}"/>
              </a:ext>
            </a:extLst>
          </p:cNvPr>
          <p:cNvSpPr>
            <a:spLocks noGrp="1"/>
          </p:cNvSpPr>
          <p:nvPr>
            <p:ph type="body" sz="quarter" idx="13"/>
          </p:nvPr>
        </p:nvSpPr>
        <p:spPr/>
        <p:txBody>
          <a:bodyPr/>
          <a:lstStyle/>
          <a:p>
            <a:r>
              <a:rPr lang="sv-SE" dirty="0"/>
              <a:t>Oenighet, eventuellt konflikter, om intressen, värderingar och mål.</a:t>
            </a:r>
          </a:p>
          <a:p>
            <a:r>
              <a:rPr lang="sv-SE" dirty="0"/>
              <a:t>Kan vara krävande period.</a:t>
            </a:r>
          </a:p>
          <a:p>
            <a:pPr marL="0" indent="0">
              <a:buNone/>
            </a:pPr>
            <a:endParaRPr lang="sv-SE" dirty="0"/>
          </a:p>
        </p:txBody>
      </p:sp>
      <p:sp>
        <p:nvSpPr>
          <p:cNvPr id="2" name="Rubrik 1">
            <a:extLst>
              <a:ext uri="{FF2B5EF4-FFF2-40B4-BE49-F238E27FC236}">
                <a16:creationId xmlns:a16="http://schemas.microsoft.com/office/drawing/2014/main" id="{99668CAD-D35B-BD34-1E5B-CF6B9D175B34}"/>
              </a:ext>
            </a:extLst>
          </p:cNvPr>
          <p:cNvSpPr>
            <a:spLocks noGrp="1"/>
          </p:cNvSpPr>
          <p:nvPr>
            <p:ph type="title"/>
          </p:nvPr>
        </p:nvSpPr>
        <p:spPr/>
        <p:txBody>
          <a:bodyPr/>
          <a:lstStyle/>
          <a:p>
            <a:r>
              <a:rPr lang="sv-SE" dirty="0"/>
              <a:t>Storming</a:t>
            </a:r>
          </a:p>
        </p:txBody>
      </p:sp>
    </p:spTree>
    <p:extLst>
      <p:ext uri="{BB962C8B-B14F-4D97-AF65-F5344CB8AC3E}">
        <p14:creationId xmlns:p14="http://schemas.microsoft.com/office/powerpoint/2010/main" val="1936833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13426FEE-ED9E-27F0-E848-53C79595FA18}"/>
              </a:ext>
            </a:extLst>
          </p:cNvPr>
          <p:cNvSpPr>
            <a:spLocks noGrp="1"/>
          </p:cNvSpPr>
          <p:nvPr>
            <p:ph type="body" sz="quarter" idx="14"/>
          </p:nvPr>
        </p:nvSpPr>
        <p:spPr/>
        <p:txBody>
          <a:bodyPr/>
          <a:lstStyle/>
          <a:p>
            <a:pPr marL="0" indent="0">
              <a:buNone/>
            </a:pPr>
            <a:r>
              <a:rPr lang="sv-SE" b="1" dirty="0"/>
              <a:t>Ledarna</a:t>
            </a:r>
          </a:p>
          <a:p>
            <a:r>
              <a:rPr lang="sv-SE" dirty="0"/>
              <a:t>Skapa förtroende, t ex genom att se till att det finns ett öppet informationsflöde [9].</a:t>
            </a:r>
          </a:p>
        </p:txBody>
      </p:sp>
      <p:sp>
        <p:nvSpPr>
          <p:cNvPr id="3" name="Platshållare för text 2">
            <a:extLst>
              <a:ext uri="{FF2B5EF4-FFF2-40B4-BE49-F238E27FC236}">
                <a16:creationId xmlns:a16="http://schemas.microsoft.com/office/drawing/2014/main" id="{CB051BB9-32C1-5F92-D0AA-B001AD30323A}"/>
              </a:ext>
            </a:extLst>
          </p:cNvPr>
          <p:cNvSpPr>
            <a:spLocks noGrp="1"/>
          </p:cNvSpPr>
          <p:nvPr>
            <p:ph type="body" sz="quarter" idx="13"/>
          </p:nvPr>
        </p:nvSpPr>
        <p:spPr/>
        <p:txBody>
          <a:bodyPr/>
          <a:lstStyle/>
          <a:p>
            <a:r>
              <a:rPr lang="sv-SE" dirty="0"/>
              <a:t>Börjar känna förtroende för varandra! </a:t>
            </a:r>
          </a:p>
          <a:p>
            <a:r>
              <a:rPr lang="sv-SE" dirty="0"/>
              <a:t>Gemensamma mål, gemensam kultur.</a:t>
            </a:r>
          </a:p>
          <a:p>
            <a:r>
              <a:rPr lang="sv-SE" dirty="0"/>
              <a:t>Olikheter leder till att man kan lära av varandra och utveckla gemensam kompetens och arbetssätt.</a:t>
            </a:r>
          </a:p>
        </p:txBody>
      </p:sp>
      <p:sp>
        <p:nvSpPr>
          <p:cNvPr id="2" name="Rubrik 1">
            <a:extLst>
              <a:ext uri="{FF2B5EF4-FFF2-40B4-BE49-F238E27FC236}">
                <a16:creationId xmlns:a16="http://schemas.microsoft.com/office/drawing/2014/main" id="{389BD2E0-4CCD-2A52-09A1-F8E79AA34557}"/>
              </a:ext>
            </a:extLst>
          </p:cNvPr>
          <p:cNvSpPr>
            <a:spLocks noGrp="1"/>
          </p:cNvSpPr>
          <p:nvPr>
            <p:ph type="title"/>
          </p:nvPr>
        </p:nvSpPr>
        <p:spPr/>
        <p:txBody>
          <a:bodyPr/>
          <a:lstStyle/>
          <a:p>
            <a:r>
              <a:rPr lang="sv-SE" dirty="0"/>
              <a:t>Norming</a:t>
            </a:r>
          </a:p>
        </p:txBody>
      </p:sp>
    </p:spTree>
    <p:extLst>
      <p:ext uri="{BB962C8B-B14F-4D97-AF65-F5344CB8AC3E}">
        <p14:creationId xmlns:p14="http://schemas.microsoft.com/office/powerpoint/2010/main" val="1405887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5CE37DF7-19A9-0619-B3EC-AD20F6FB48B1}"/>
              </a:ext>
            </a:extLst>
          </p:cNvPr>
          <p:cNvSpPr>
            <a:spLocks noGrp="1"/>
          </p:cNvSpPr>
          <p:nvPr>
            <p:ph type="body" sz="quarter" idx="14"/>
          </p:nvPr>
        </p:nvSpPr>
        <p:spPr/>
        <p:txBody>
          <a:bodyPr/>
          <a:lstStyle/>
          <a:p>
            <a:pPr marL="0" indent="0">
              <a:buNone/>
            </a:pPr>
            <a:r>
              <a:rPr lang="sv-SE" b="1" dirty="0"/>
              <a:t>Ledarna</a:t>
            </a:r>
          </a:p>
          <a:p>
            <a:r>
              <a:rPr lang="sv-SE" dirty="0"/>
              <a:t>Underlätta arbetet som utförs i samverkan och kontakter mellan deltagarna.</a:t>
            </a:r>
          </a:p>
          <a:p>
            <a:r>
              <a:rPr lang="sv-SE" dirty="0"/>
              <a:t>Fortsätta förtroendeskapande processen från fas 2 och 3 för att upprätthålla förtroende.</a:t>
            </a:r>
          </a:p>
          <a:p>
            <a:r>
              <a:rPr lang="sv-SE" dirty="0"/>
              <a:t>Kan behöva ompröva mandat, tid och resurser efterhand [9].</a:t>
            </a:r>
          </a:p>
        </p:txBody>
      </p:sp>
      <p:sp>
        <p:nvSpPr>
          <p:cNvPr id="3" name="Platshållare för text 2">
            <a:extLst>
              <a:ext uri="{FF2B5EF4-FFF2-40B4-BE49-F238E27FC236}">
                <a16:creationId xmlns:a16="http://schemas.microsoft.com/office/drawing/2014/main" id="{B2BC1719-1ACB-3C58-D0D4-D4E4E4694337}"/>
              </a:ext>
            </a:extLst>
          </p:cNvPr>
          <p:cNvSpPr>
            <a:spLocks noGrp="1"/>
          </p:cNvSpPr>
          <p:nvPr>
            <p:ph type="body" sz="quarter" idx="13"/>
          </p:nvPr>
        </p:nvSpPr>
        <p:spPr/>
        <p:txBody>
          <a:bodyPr/>
          <a:lstStyle/>
          <a:p>
            <a:r>
              <a:rPr lang="sv-SE" dirty="0"/>
              <a:t>Har skapat fungerande samverkan.</a:t>
            </a:r>
          </a:p>
          <a:p>
            <a:r>
              <a:rPr lang="sv-SE" dirty="0"/>
              <a:t>Kan fokusera på att genomföra arbetet och nå gemensamma mål.</a:t>
            </a:r>
          </a:p>
        </p:txBody>
      </p:sp>
      <p:sp>
        <p:nvSpPr>
          <p:cNvPr id="2" name="Rubrik 1">
            <a:extLst>
              <a:ext uri="{FF2B5EF4-FFF2-40B4-BE49-F238E27FC236}">
                <a16:creationId xmlns:a16="http://schemas.microsoft.com/office/drawing/2014/main" id="{DD226EAB-1CE5-BAC6-12B2-43FAA27A79AA}"/>
              </a:ext>
            </a:extLst>
          </p:cNvPr>
          <p:cNvSpPr>
            <a:spLocks noGrp="1"/>
          </p:cNvSpPr>
          <p:nvPr>
            <p:ph type="title"/>
          </p:nvPr>
        </p:nvSpPr>
        <p:spPr/>
        <p:txBody>
          <a:bodyPr/>
          <a:lstStyle/>
          <a:p>
            <a:r>
              <a:rPr lang="sv-SE" dirty="0"/>
              <a:t>Performing</a:t>
            </a:r>
          </a:p>
        </p:txBody>
      </p:sp>
    </p:spTree>
    <p:extLst>
      <p:ext uri="{BB962C8B-B14F-4D97-AF65-F5344CB8AC3E}">
        <p14:creationId xmlns:p14="http://schemas.microsoft.com/office/powerpoint/2010/main" val="2757821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DBF0F6"/>
        </a:solidFill>
        <a:effectLst/>
      </p:bgPr>
    </p:bg>
    <p:spTree>
      <p:nvGrpSpPr>
        <p:cNvPr id="1" name="">
          <a:extLst>
            <a:ext uri="{FF2B5EF4-FFF2-40B4-BE49-F238E27FC236}">
              <a16:creationId xmlns:a16="http://schemas.microsoft.com/office/drawing/2014/main" id="{A6BB5B9F-BDFD-3D27-4CDF-3A6FD1A9CB5C}"/>
            </a:ext>
          </a:extLst>
        </p:cNvPr>
        <p:cNvGrpSpPr/>
        <p:nvPr/>
      </p:nvGrpSpPr>
      <p:grpSpPr>
        <a:xfrm>
          <a:off x="0" y="0"/>
          <a:ext cx="0" cy="0"/>
          <a:chOff x="0" y="0"/>
          <a:chExt cx="0" cy="0"/>
        </a:xfrm>
      </p:grpSpPr>
      <p:grpSp>
        <p:nvGrpSpPr>
          <p:cNvPr id="10" name="Bild 8">
            <a:extLst>
              <a:ext uri="{FF2B5EF4-FFF2-40B4-BE49-F238E27FC236}">
                <a16:creationId xmlns:a16="http://schemas.microsoft.com/office/drawing/2014/main" id="{2E1D1F01-049E-90DB-D64E-0BC63F6560DA}"/>
              </a:ext>
              <a:ext uri="{C183D7F6-B498-43B3-948B-1728B52AA6E4}">
                <adec:decorative xmlns:adec="http://schemas.microsoft.com/office/drawing/2017/decorative" val="1"/>
              </a:ext>
            </a:extLst>
          </p:cNvPr>
          <p:cNvGrpSpPr/>
          <p:nvPr/>
        </p:nvGrpSpPr>
        <p:grpSpPr>
          <a:xfrm>
            <a:off x="1895865" y="2192502"/>
            <a:ext cx="2266950" cy="1962150"/>
            <a:chOff x="8400669" y="2442960"/>
            <a:chExt cx="2266950" cy="1962150"/>
          </a:xfrm>
        </p:grpSpPr>
        <p:sp>
          <p:nvSpPr>
            <p:cNvPr id="11" name="Frihandsfigur: Form 10">
              <a:extLst>
                <a:ext uri="{FF2B5EF4-FFF2-40B4-BE49-F238E27FC236}">
                  <a16:creationId xmlns:a16="http://schemas.microsoft.com/office/drawing/2014/main" id="{9E1E276C-59A6-F6BC-953C-E355DEE97688}"/>
                </a:ext>
                <a:ext uri="{C183D7F6-B498-43B3-948B-1728B52AA6E4}">
                  <adec:decorative xmlns:adec="http://schemas.microsoft.com/office/drawing/2017/decorative" val="1"/>
                </a:ext>
              </a:extLst>
            </p:cNvPr>
            <p:cNvSpPr/>
            <p:nvPr/>
          </p:nvSpPr>
          <p:spPr>
            <a:xfrm>
              <a:off x="8589997"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09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6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090" y="133636"/>
                    <a:pt x="571090" y="289112"/>
                  </a:cubicBezTo>
                  <a:cubicBezTo>
                    <a:pt x="571090" y="444589"/>
                    <a:pt x="44459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65" y="418338"/>
                    <a:pt x="523465" y="289112"/>
                  </a:cubicBezTo>
                  <a:cubicBezTo>
                    <a:pt x="523465" y="159887"/>
                    <a:pt x="418338" y="54769"/>
                    <a:pt x="289122" y="54769"/>
                  </a:cubicBezTo>
                  <a:close/>
                </a:path>
              </a:pathLst>
            </a:custGeom>
            <a:solidFill>
              <a:srgbClr val="002B45"/>
            </a:solidFill>
            <a:ln w="9525"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1916ED8A-2FDB-B4A7-D1A2-7020B0416D41}"/>
                </a:ext>
                <a:ext uri="{C183D7F6-B498-43B3-948B-1728B52AA6E4}">
                  <adec:decorative xmlns:adec="http://schemas.microsoft.com/office/drawing/2017/decorative" val="1"/>
                </a:ext>
              </a:extLst>
            </p:cNvPr>
            <p:cNvSpPr/>
            <p:nvPr/>
          </p:nvSpPr>
          <p:spPr>
            <a:xfrm>
              <a:off x="9882711"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10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7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100" y="133636"/>
                    <a:pt x="571100" y="289112"/>
                  </a:cubicBezTo>
                  <a:cubicBezTo>
                    <a:pt x="571100" y="444589"/>
                    <a:pt x="44460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75" y="418338"/>
                    <a:pt x="523475" y="289112"/>
                  </a:cubicBezTo>
                  <a:cubicBezTo>
                    <a:pt x="523475" y="159887"/>
                    <a:pt x="418348" y="54769"/>
                    <a:pt x="289122" y="54769"/>
                  </a:cubicBezTo>
                  <a:close/>
                </a:path>
              </a:pathLst>
            </a:custGeom>
            <a:solidFill>
              <a:srgbClr val="017CC1"/>
            </a:solidFill>
            <a:ln w="9525"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FA2C772B-9FE8-836C-BA82-A7973AF46ADC}"/>
                </a:ext>
                <a:ext uri="{C183D7F6-B498-43B3-948B-1728B52AA6E4}">
                  <adec:decorative xmlns:adec="http://schemas.microsoft.com/office/drawing/2017/decorative" val="1"/>
                </a:ext>
              </a:extLst>
            </p:cNvPr>
            <p:cNvSpPr/>
            <p:nvPr/>
          </p:nvSpPr>
          <p:spPr>
            <a:xfrm>
              <a:off x="9237069" y="3035120"/>
              <a:ext cx="571500" cy="571500"/>
            </a:xfrm>
            <a:custGeom>
              <a:avLst/>
              <a:gdLst>
                <a:gd name="connsiteX0" fmla="*/ 289112 w 571500"/>
                <a:gd name="connsiteY0" fmla="*/ 571090 h 571500"/>
                <a:gd name="connsiteX1" fmla="*/ 7144 w 571500"/>
                <a:gd name="connsiteY1" fmla="*/ 289122 h 571500"/>
                <a:gd name="connsiteX2" fmla="*/ 289112 w 571500"/>
                <a:gd name="connsiteY2" fmla="*/ 7144 h 571500"/>
                <a:gd name="connsiteX3" fmla="*/ 571091 w 571500"/>
                <a:gd name="connsiteY3" fmla="*/ 289122 h 571500"/>
                <a:gd name="connsiteX4" fmla="*/ 289112 w 571500"/>
                <a:gd name="connsiteY4" fmla="*/ 571090 h 571500"/>
                <a:gd name="connsiteX5" fmla="*/ 289112 w 571500"/>
                <a:gd name="connsiteY5" fmla="*/ 54778 h 571500"/>
                <a:gd name="connsiteX6" fmla="*/ 54769 w 571500"/>
                <a:gd name="connsiteY6" fmla="*/ 289131 h 571500"/>
                <a:gd name="connsiteX7" fmla="*/ 289112 w 571500"/>
                <a:gd name="connsiteY7" fmla="*/ 523475 h 571500"/>
                <a:gd name="connsiteX8" fmla="*/ 523466 w 571500"/>
                <a:gd name="connsiteY8" fmla="*/ 289131 h 571500"/>
                <a:gd name="connsiteX9" fmla="*/ 289112 w 571500"/>
                <a:gd name="connsiteY9" fmla="*/ 54778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12" y="571090"/>
                  </a:moveTo>
                  <a:cubicBezTo>
                    <a:pt x="133636" y="571090"/>
                    <a:pt x="7144" y="444608"/>
                    <a:pt x="7144" y="289122"/>
                  </a:cubicBezTo>
                  <a:cubicBezTo>
                    <a:pt x="7144" y="133636"/>
                    <a:pt x="133636" y="7144"/>
                    <a:pt x="289112" y="7144"/>
                  </a:cubicBezTo>
                  <a:cubicBezTo>
                    <a:pt x="444589" y="7144"/>
                    <a:pt x="571091" y="133636"/>
                    <a:pt x="571091" y="289122"/>
                  </a:cubicBezTo>
                  <a:cubicBezTo>
                    <a:pt x="571091" y="444608"/>
                    <a:pt x="444599" y="571090"/>
                    <a:pt x="289112" y="571090"/>
                  </a:cubicBezTo>
                  <a:close/>
                  <a:moveTo>
                    <a:pt x="289112" y="54778"/>
                  </a:moveTo>
                  <a:cubicBezTo>
                    <a:pt x="159896" y="54778"/>
                    <a:pt x="54769" y="159906"/>
                    <a:pt x="54769" y="289131"/>
                  </a:cubicBezTo>
                  <a:cubicBezTo>
                    <a:pt x="54769" y="418357"/>
                    <a:pt x="159896" y="523475"/>
                    <a:pt x="289112" y="523475"/>
                  </a:cubicBezTo>
                  <a:cubicBezTo>
                    <a:pt x="418328" y="523475"/>
                    <a:pt x="523466" y="418348"/>
                    <a:pt x="523466" y="289131"/>
                  </a:cubicBezTo>
                  <a:cubicBezTo>
                    <a:pt x="523466" y="159915"/>
                    <a:pt x="418338" y="54778"/>
                    <a:pt x="289112" y="54778"/>
                  </a:cubicBezTo>
                  <a:close/>
                </a:path>
              </a:pathLst>
            </a:custGeom>
            <a:solidFill>
              <a:srgbClr val="1B2F46"/>
            </a:solidFill>
            <a:ln w="9525"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3634524B-47EB-E76C-3E28-62FB926390CC}"/>
                </a:ext>
                <a:ext uri="{C183D7F6-B498-43B3-948B-1728B52AA6E4}">
                  <adec:decorative xmlns:adec="http://schemas.microsoft.com/office/drawing/2017/decorative" val="1"/>
                </a:ext>
              </a:extLst>
            </p:cNvPr>
            <p:cNvSpPr/>
            <p:nvPr/>
          </p:nvSpPr>
          <p:spPr>
            <a:xfrm>
              <a:off x="8463505" y="3853231"/>
              <a:ext cx="628650" cy="552450"/>
            </a:xfrm>
            <a:custGeom>
              <a:avLst/>
              <a:gdLst>
                <a:gd name="connsiteX0" fmla="*/ 583549 w 628650"/>
                <a:gd name="connsiteY0" fmla="*/ 551602 h 552450"/>
                <a:gd name="connsiteX1" fmla="*/ 536048 w 628650"/>
                <a:gd name="connsiteY1" fmla="*/ 548202 h 552450"/>
                <a:gd name="connsiteX2" fmla="*/ 563518 w 628650"/>
                <a:gd name="connsiteY2" fmla="*/ 163878 h 552450"/>
                <a:gd name="connsiteX3" fmla="*/ 570090 w 628650"/>
                <a:gd name="connsiteY3" fmla="*/ 88202 h 552450"/>
                <a:gd name="connsiteX4" fmla="*/ 422072 w 628650"/>
                <a:gd name="connsiteY4" fmla="*/ 54759 h 552450"/>
                <a:gd name="connsiteX5" fmla="*/ 409127 w 628650"/>
                <a:gd name="connsiteY5" fmla="*/ 54759 h 552450"/>
                <a:gd name="connsiteX6" fmla="*/ 65532 w 628650"/>
                <a:gd name="connsiteY6" fmla="*/ 398355 h 552450"/>
                <a:gd name="connsiteX7" fmla="*/ 65475 w 628650"/>
                <a:gd name="connsiteY7" fmla="*/ 400060 h 552450"/>
                <a:gd name="connsiteX8" fmla="*/ 54645 w 628650"/>
                <a:gd name="connsiteY8" fmla="*/ 551602 h 552450"/>
                <a:gd name="connsiteX9" fmla="*/ 7144 w 628650"/>
                <a:gd name="connsiteY9" fmla="*/ 548202 h 552450"/>
                <a:gd name="connsiteX10" fmla="*/ 17917 w 628650"/>
                <a:gd name="connsiteY10" fmla="*/ 397497 h 552450"/>
                <a:gd name="connsiteX11" fmla="*/ 409137 w 628650"/>
                <a:gd name="connsiteY11" fmla="*/ 7144 h 552450"/>
                <a:gd name="connsiteX12" fmla="*/ 422081 w 628650"/>
                <a:gd name="connsiteY12" fmla="*/ 7144 h 552450"/>
                <a:gd name="connsiteX13" fmla="*/ 608066 w 628650"/>
                <a:gd name="connsiteY13" fmla="*/ 54121 h 552450"/>
                <a:gd name="connsiteX14" fmla="*/ 623573 w 628650"/>
                <a:gd name="connsiteY14" fmla="*/ 62522 h 552450"/>
                <a:gd name="connsiteX15" fmla="*/ 620058 w 628650"/>
                <a:gd name="connsiteY15" fmla="*/ 79801 h 552450"/>
                <a:gd name="connsiteX16" fmla="*/ 611134 w 628650"/>
                <a:gd name="connsiteY16" fmla="*/ 165040 h 552450"/>
                <a:gd name="connsiteX17" fmla="*/ 611076 w 628650"/>
                <a:gd name="connsiteY17" fmla="*/ 166545 h 552450"/>
                <a:gd name="connsiteX18" fmla="*/ 583549 w 628650"/>
                <a:gd name="connsiteY18" fmla="*/ 551612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650" h="552450">
                  <a:moveTo>
                    <a:pt x="583549" y="551602"/>
                  </a:moveTo>
                  <a:lnTo>
                    <a:pt x="536048" y="548202"/>
                  </a:lnTo>
                  <a:lnTo>
                    <a:pt x="563518" y="163878"/>
                  </a:lnTo>
                  <a:cubicBezTo>
                    <a:pt x="563756" y="138579"/>
                    <a:pt x="565966" y="113205"/>
                    <a:pt x="570090" y="88202"/>
                  </a:cubicBezTo>
                  <a:cubicBezTo>
                    <a:pt x="524161" y="66284"/>
                    <a:pt x="473345" y="54759"/>
                    <a:pt x="422072" y="54759"/>
                  </a:cubicBezTo>
                  <a:lnTo>
                    <a:pt x="409127" y="54759"/>
                  </a:lnTo>
                  <a:cubicBezTo>
                    <a:pt x="219666" y="54759"/>
                    <a:pt x="65532" y="208902"/>
                    <a:pt x="65532" y="398355"/>
                  </a:cubicBezTo>
                  <a:lnTo>
                    <a:pt x="65475" y="400060"/>
                  </a:lnTo>
                  <a:lnTo>
                    <a:pt x="54645" y="551602"/>
                  </a:lnTo>
                  <a:lnTo>
                    <a:pt x="7144" y="548202"/>
                  </a:lnTo>
                  <a:lnTo>
                    <a:pt x="17917" y="397497"/>
                  </a:lnTo>
                  <a:cubicBezTo>
                    <a:pt x="18383" y="182185"/>
                    <a:pt x="193710" y="7144"/>
                    <a:pt x="409137" y="7144"/>
                  </a:cubicBezTo>
                  <a:lnTo>
                    <a:pt x="422081" y="7144"/>
                  </a:lnTo>
                  <a:cubicBezTo>
                    <a:pt x="487004" y="7144"/>
                    <a:pt x="551317" y="23384"/>
                    <a:pt x="608066" y="54121"/>
                  </a:cubicBezTo>
                  <a:lnTo>
                    <a:pt x="623573" y="62522"/>
                  </a:lnTo>
                  <a:lnTo>
                    <a:pt x="620058" y="79801"/>
                  </a:lnTo>
                  <a:cubicBezTo>
                    <a:pt x="614363" y="107794"/>
                    <a:pt x="611362" y="136474"/>
                    <a:pt x="611134" y="165040"/>
                  </a:cubicBezTo>
                  <a:lnTo>
                    <a:pt x="611076" y="166545"/>
                  </a:lnTo>
                  <a:lnTo>
                    <a:pt x="583549" y="551612"/>
                  </a:lnTo>
                  <a:close/>
                </a:path>
              </a:pathLst>
            </a:custGeom>
            <a:solidFill>
              <a:srgbClr val="1B2F46"/>
            </a:solidFill>
            <a:ln w="9525"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B19389B0-ED6C-B569-936C-8EEDF8B82C1B}"/>
                </a:ext>
                <a:ext uri="{C183D7F6-B498-43B3-948B-1728B52AA6E4}">
                  <adec:decorative xmlns:adec="http://schemas.microsoft.com/office/drawing/2017/decorative" val="1"/>
                </a:ext>
              </a:extLst>
            </p:cNvPr>
            <p:cNvSpPr/>
            <p:nvPr/>
          </p:nvSpPr>
          <p:spPr>
            <a:xfrm>
              <a:off x="9957959" y="3853231"/>
              <a:ext cx="628650" cy="552450"/>
            </a:xfrm>
            <a:custGeom>
              <a:avLst/>
              <a:gdLst>
                <a:gd name="connsiteX0" fmla="*/ 48711 w 628650"/>
                <a:gd name="connsiteY0" fmla="*/ 551679 h 552450"/>
                <a:gd name="connsiteX1" fmla="*/ 19755 w 628650"/>
                <a:gd name="connsiteY1" fmla="*/ 164849 h 552450"/>
                <a:gd name="connsiteX2" fmla="*/ 10706 w 628650"/>
                <a:gd name="connsiteY2" fmla="*/ 79172 h 552450"/>
                <a:gd name="connsiteX3" fmla="*/ 7144 w 628650"/>
                <a:gd name="connsiteY3" fmla="*/ 61789 h 552450"/>
                <a:gd name="connsiteX4" fmla="*/ 22784 w 628650"/>
                <a:gd name="connsiteY4" fmla="*/ 53407 h 552450"/>
                <a:gd name="connsiteX5" fmla="*/ 207407 w 628650"/>
                <a:gd name="connsiteY5" fmla="*/ 7144 h 552450"/>
                <a:gd name="connsiteX6" fmla="*/ 220351 w 628650"/>
                <a:gd name="connsiteY6" fmla="*/ 7144 h 552450"/>
                <a:gd name="connsiteX7" fmla="*/ 611572 w 628650"/>
                <a:gd name="connsiteY7" fmla="*/ 397469 h 552450"/>
                <a:gd name="connsiteX8" fmla="*/ 622868 w 628650"/>
                <a:gd name="connsiteY8" fmla="*/ 548135 h 552450"/>
                <a:gd name="connsiteX9" fmla="*/ 575377 w 628650"/>
                <a:gd name="connsiteY9" fmla="*/ 551688 h 552450"/>
                <a:gd name="connsiteX10" fmla="*/ 563956 w 628650"/>
                <a:gd name="connsiteY10" fmla="*/ 398364 h 552450"/>
                <a:gd name="connsiteX11" fmla="*/ 220361 w 628650"/>
                <a:gd name="connsiteY11" fmla="*/ 54769 h 552450"/>
                <a:gd name="connsiteX12" fmla="*/ 207416 w 628650"/>
                <a:gd name="connsiteY12" fmla="*/ 54769 h 552450"/>
                <a:gd name="connsiteX13" fmla="*/ 60722 w 628650"/>
                <a:gd name="connsiteY13" fmla="*/ 87621 h 552450"/>
                <a:gd name="connsiteX14" fmla="*/ 67389 w 628650"/>
                <a:gd name="connsiteY14" fmla="*/ 163640 h 552450"/>
                <a:gd name="connsiteX15" fmla="*/ 96222 w 628650"/>
                <a:gd name="connsiteY15" fmla="*/ 548126 h 552450"/>
                <a:gd name="connsiteX16" fmla="*/ 48730 w 628650"/>
                <a:gd name="connsiteY16" fmla="*/ 551679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8650" h="552450">
                  <a:moveTo>
                    <a:pt x="48711" y="551679"/>
                  </a:moveTo>
                  <a:lnTo>
                    <a:pt x="19755" y="164849"/>
                  </a:lnTo>
                  <a:cubicBezTo>
                    <a:pt x="19517" y="136131"/>
                    <a:pt x="16469" y="107309"/>
                    <a:pt x="10706" y="79172"/>
                  </a:cubicBezTo>
                  <a:lnTo>
                    <a:pt x="7144" y="61789"/>
                  </a:lnTo>
                  <a:lnTo>
                    <a:pt x="22784" y="53407"/>
                  </a:lnTo>
                  <a:cubicBezTo>
                    <a:pt x="79248" y="23136"/>
                    <a:pt x="143085" y="7144"/>
                    <a:pt x="207407" y="7144"/>
                  </a:cubicBezTo>
                  <a:lnTo>
                    <a:pt x="220351" y="7144"/>
                  </a:lnTo>
                  <a:cubicBezTo>
                    <a:pt x="435769" y="7144"/>
                    <a:pt x="611076" y="182156"/>
                    <a:pt x="611572" y="397469"/>
                  </a:cubicBezTo>
                  <a:lnTo>
                    <a:pt x="622868" y="548135"/>
                  </a:lnTo>
                  <a:lnTo>
                    <a:pt x="575377" y="551688"/>
                  </a:lnTo>
                  <a:lnTo>
                    <a:pt x="563956" y="398364"/>
                  </a:lnTo>
                  <a:cubicBezTo>
                    <a:pt x="563956" y="208902"/>
                    <a:pt x="409813" y="54769"/>
                    <a:pt x="220361" y="54769"/>
                  </a:cubicBezTo>
                  <a:lnTo>
                    <a:pt x="207416" y="54769"/>
                  </a:lnTo>
                  <a:cubicBezTo>
                    <a:pt x="156705" y="54769"/>
                    <a:pt x="106347" y="66084"/>
                    <a:pt x="60722" y="87621"/>
                  </a:cubicBezTo>
                  <a:cubicBezTo>
                    <a:pt x="64894" y="112738"/>
                    <a:pt x="67142" y="138217"/>
                    <a:pt x="67389" y="163640"/>
                  </a:cubicBezTo>
                  <a:lnTo>
                    <a:pt x="96222" y="548126"/>
                  </a:lnTo>
                  <a:lnTo>
                    <a:pt x="48730" y="551679"/>
                  </a:lnTo>
                  <a:close/>
                </a:path>
              </a:pathLst>
            </a:custGeom>
            <a:solidFill>
              <a:srgbClr val="017CC1"/>
            </a:solidFill>
            <a:ln w="9525"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B235CE51-3F9F-8576-F9EC-1A632C6F6717}"/>
                </a:ext>
                <a:ext uri="{C183D7F6-B498-43B3-948B-1728B52AA6E4}">
                  <adec:decorative xmlns:adec="http://schemas.microsoft.com/office/drawing/2017/decorative" val="1"/>
                </a:ext>
              </a:extLst>
            </p:cNvPr>
            <p:cNvSpPr/>
            <p:nvPr/>
          </p:nvSpPr>
          <p:spPr>
            <a:xfrm>
              <a:off x="9094146" y="3623546"/>
              <a:ext cx="857250" cy="781050"/>
            </a:xfrm>
            <a:custGeom>
              <a:avLst/>
              <a:gdLst>
                <a:gd name="connsiteX0" fmla="*/ 810749 w 857250"/>
                <a:gd name="connsiteY0" fmla="*/ 781364 h 781050"/>
                <a:gd name="connsiteX1" fmla="*/ 782098 w 857250"/>
                <a:gd name="connsiteY1" fmla="*/ 398364 h 781050"/>
                <a:gd name="connsiteX2" fmla="*/ 438493 w 857250"/>
                <a:gd name="connsiteY2" fmla="*/ 54769 h 781050"/>
                <a:gd name="connsiteX3" fmla="*/ 425548 w 857250"/>
                <a:gd name="connsiteY3" fmla="*/ 54769 h 781050"/>
                <a:gd name="connsiteX4" fmla="*/ 81953 w 857250"/>
                <a:gd name="connsiteY4" fmla="*/ 398364 h 781050"/>
                <a:gd name="connsiteX5" fmla="*/ 81896 w 857250"/>
                <a:gd name="connsiteY5" fmla="*/ 400069 h 781050"/>
                <a:gd name="connsiteX6" fmla="*/ 54645 w 857250"/>
                <a:gd name="connsiteY6" fmla="*/ 781288 h 781050"/>
                <a:gd name="connsiteX7" fmla="*/ 7144 w 857250"/>
                <a:gd name="connsiteY7" fmla="*/ 777888 h 781050"/>
                <a:gd name="connsiteX8" fmla="*/ 34328 w 857250"/>
                <a:gd name="connsiteY8" fmla="*/ 397497 h 781050"/>
                <a:gd name="connsiteX9" fmla="*/ 425548 w 857250"/>
                <a:gd name="connsiteY9" fmla="*/ 7144 h 781050"/>
                <a:gd name="connsiteX10" fmla="*/ 438493 w 857250"/>
                <a:gd name="connsiteY10" fmla="*/ 7144 h 781050"/>
                <a:gd name="connsiteX11" fmla="*/ 829723 w 857250"/>
                <a:gd name="connsiteY11" fmla="*/ 397469 h 781050"/>
                <a:gd name="connsiteX12" fmla="*/ 858241 w 857250"/>
                <a:gd name="connsiteY12" fmla="*/ 777821 h 781050"/>
                <a:gd name="connsiteX13" fmla="*/ 810749 w 857250"/>
                <a:gd name="connsiteY13" fmla="*/ 7813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0" h="781050">
                  <a:moveTo>
                    <a:pt x="810749" y="781364"/>
                  </a:moveTo>
                  <a:lnTo>
                    <a:pt x="782098" y="398364"/>
                  </a:lnTo>
                  <a:cubicBezTo>
                    <a:pt x="782098" y="208902"/>
                    <a:pt x="627955" y="54769"/>
                    <a:pt x="438493" y="54769"/>
                  </a:cubicBezTo>
                  <a:lnTo>
                    <a:pt x="425548" y="54769"/>
                  </a:lnTo>
                  <a:cubicBezTo>
                    <a:pt x="236087" y="54769"/>
                    <a:pt x="81953" y="208912"/>
                    <a:pt x="81953" y="398364"/>
                  </a:cubicBezTo>
                  <a:lnTo>
                    <a:pt x="81896" y="400069"/>
                  </a:lnTo>
                  <a:lnTo>
                    <a:pt x="54645" y="781288"/>
                  </a:lnTo>
                  <a:lnTo>
                    <a:pt x="7144" y="777888"/>
                  </a:lnTo>
                  <a:lnTo>
                    <a:pt x="34328" y="397497"/>
                  </a:lnTo>
                  <a:cubicBezTo>
                    <a:pt x="34795" y="182185"/>
                    <a:pt x="210121" y="7144"/>
                    <a:pt x="425548" y="7144"/>
                  </a:cubicBezTo>
                  <a:lnTo>
                    <a:pt x="438493" y="7144"/>
                  </a:lnTo>
                  <a:cubicBezTo>
                    <a:pt x="653920" y="7144"/>
                    <a:pt x="829227" y="182156"/>
                    <a:pt x="829723" y="397469"/>
                  </a:cubicBezTo>
                  <a:lnTo>
                    <a:pt x="858241" y="777821"/>
                  </a:lnTo>
                  <a:lnTo>
                    <a:pt x="810749" y="781374"/>
                  </a:lnTo>
                  <a:close/>
                </a:path>
              </a:pathLst>
            </a:custGeom>
            <a:solidFill>
              <a:srgbClr val="1B2F46"/>
            </a:solidFill>
            <a:ln w="9525"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D2056AB1-644C-31D0-294B-1F2C6C2F0FBD}"/>
                </a:ext>
                <a:ext uri="{C183D7F6-B498-43B3-948B-1728B52AA6E4}">
                  <adec:decorative xmlns:adec="http://schemas.microsoft.com/office/drawing/2017/decorative" val="1"/>
                </a:ext>
              </a:extLst>
            </p:cNvPr>
            <p:cNvSpPr/>
            <p:nvPr/>
          </p:nvSpPr>
          <p:spPr>
            <a:xfrm>
              <a:off x="8393526" y="2435813"/>
              <a:ext cx="895350" cy="771525"/>
            </a:xfrm>
            <a:custGeom>
              <a:avLst/>
              <a:gdLst>
                <a:gd name="connsiteX0" fmla="*/ 98688 w 895350"/>
                <a:gd name="connsiteY0" fmla="*/ 104502 h 771525"/>
                <a:gd name="connsiteX1" fmla="*/ 706649 w 895350"/>
                <a:gd name="connsiteY1" fmla="*/ 8490 h 771525"/>
                <a:gd name="connsiteX2" fmla="*/ 829179 w 895350"/>
                <a:gd name="connsiteY2" fmla="*/ 96025 h 771525"/>
                <a:gd name="connsiteX3" fmla="*/ 893082 w 895350"/>
                <a:gd name="connsiteY3" fmla="*/ 500704 h 771525"/>
                <a:gd name="connsiteX4" fmla="*/ 803490 w 895350"/>
                <a:gd name="connsiteY4" fmla="*/ 621738 h 771525"/>
                <a:gd name="connsiteX5" fmla="*/ 750912 w 895350"/>
                <a:gd name="connsiteY5" fmla="*/ 630044 h 771525"/>
                <a:gd name="connsiteX6" fmla="*/ 769353 w 895350"/>
                <a:gd name="connsiteY6" fmla="*/ 746840 h 771525"/>
                <a:gd name="connsiteX7" fmla="*/ 740406 w 895350"/>
                <a:gd name="connsiteY7" fmla="*/ 766042 h 771525"/>
                <a:gd name="connsiteX8" fmla="*/ 562812 w 895350"/>
                <a:gd name="connsiteY8" fmla="*/ 659791 h 771525"/>
                <a:gd name="connsiteX9" fmla="*/ 194652 w 895350"/>
                <a:gd name="connsiteY9" fmla="*/ 717931 h 771525"/>
                <a:gd name="connsiteX10" fmla="*/ 72122 w 895350"/>
                <a:gd name="connsiteY10" fmla="*/ 630396 h 771525"/>
                <a:gd name="connsiteX11" fmla="*/ 8191 w 895350"/>
                <a:gd name="connsiteY11" fmla="*/ 225689 h 771525"/>
                <a:gd name="connsiteX12" fmla="*/ 98688 w 895350"/>
                <a:gd name="connsiteY12" fmla="*/ 104512 h 771525"/>
                <a:gd name="connsiteX13" fmla="*/ 98688 w 895350"/>
                <a:gd name="connsiteY13" fmla="*/ 104512 h 771525"/>
                <a:gd name="connsiteX14" fmla="*/ 650080 w 895350"/>
                <a:gd name="connsiteY14" fmla="*/ 225174 h 771525"/>
                <a:gd name="connsiteX15" fmla="*/ 597883 w 895350"/>
                <a:gd name="connsiteY15" fmla="*/ 187246 h 771525"/>
                <a:gd name="connsiteX16" fmla="*/ 256250 w 895350"/>
                <a:gd name="connsiteY16" fmla="*/ 241357 h 771525"/>
                <a:gd name="connsiteX17" fmla="*/ 218331 w 895350"/>
                <a:gd name="connsiteY17" fmla="*/ 293554 h 771525"/>
                <a:gd name="connsiteX18" fmla="*/ 270528 w 895350"/>
                <a:gd name="connsiteY18" fmla="*/ 331483 h 771525"/>
                <a:gd name="connsiteX19" fmla="*/ 612161 w 895350"/>
                <a:gd name="connsiteY19" fmla="*/ 277371 h 771525"/>
                <a:gd name="connsiteX20" fmla="*/ 650080 w 895350"/>
                <a:gd name="connsiteY20" fmla="*/ 225174 h 771525"/>
                <a:gd name="connsiteX21" fmla="*/ 608028 w 895350"/>
                <a:gd name="connsiteY21" fmla="*/ 445735 h 771525"/>
                <a:gd name="connsiteX22" fmla="*/ 555831 w 895350"/>
                <a:gd name="connsiteY22" fmla="*/ 407807 h 771525"/>
                <a:gd name="connsiteX23" fmla="*/ 289302 w 895350"/>
                <a:gd name="connsiteY23" fmla="*/ 450022 h 771525"/>
                <a:gd name="connsiteX24" fmla="*/ 251383 w 895350"/>
                <a:gd name="connsiteY24" fmla="*/ 502219 h 771525"/>
                <a:gd name="connsiteX25" fmla="*/ 303580 w 895350"/>
                <a:gd name="connsiteY25" fmla="*/ 540147 h 771525"/>
                <a:gd name="connsiteX26" fmla="*/ 570109 w 895350"/>
                <a:gd name="connsiteY26" fmla="*/ 497932 h 771525"/>
                <a:gd name="connsiteX27" fmla="*/ 608028 w 895350"/>
                <a:gd name="connsiteY27" fmla="*/ 44573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771525">
                  <a:moveTo>
                    <a:pt x="98688" y="104502"/>
                  </a:moveTo>
                  <a:lnTo>
                    <a:pt x="706649" y="8490"/>
                  </a:lnTo>
                  <a:cubicBezTo>
                    <a:pt x="765457" y="-797"/>
                    <a:pt x="820168" y="38989"/>
                    <a:pt x="829179" y="96025"/>
                  </a:cubicBezTo>
                  <a:lnTo>
                    <a:pt x="893082" y="500704"/>
                  </a:lnTo>
                  <a:cubicBezTo>
                    <a:pt x="902093" y="557740"/>
                    <a:pt x="862297" y="612451"/>
                    <a:pt x="803490" y="621738"/>
                  </a:cubicBezTo>
                  <a:lnTo>
                    <a:pt x="750912" y="630044"/>
                  </a:lnTo>
                  <a:lnTo>
                    <a:pt x="769353" y="746840"/>
                  </a:lnTo>
                  <a:cubicBezTo>
                    <a:pt x="771886" y="762889"/>
                    <a:pt x="754417" y="773862"/>
                    <a:pt x="740406" y="766042"/>
                  </a:cubicBezTo>
                  <a:lnTo>
                    <a:pt x="562812" y="659791"/>
                  </a:lnTo>
                  <a:lnTo>
                    <a:pt x="194652" y="717931"/>
                  </a:lnTo>
                  <a:cubicBezTo>
                    <a:pt x="136712" y="727085"/>
                    <a:pt x="81133" y="687432"/>
                    <a:pt x="72122" y="630396"/>
                  </a:cubicBezTo>
                  <a:lnTo>
                    <a:pt x="8191" y="225689"/>
                  </a:lnTo>
                  <a:cubicBezTo>
                    <a:pt x="85" y="168510"/>
                    <a:pt x="39880" y="113799"/>
                    <a:pt x="98688" y="104512"/>
                  </a:cubicBezTo>
                  <a:lnTo>
                    <a:pt x="98688" y="104512"/>
                  </a:lnTo>
                  <a:close/>
                  <a:moveTo>
                    <a:pt x="650080" y="225174"/>
                  </a:moveTo>
                  <a:cubicBezTo>
                    <a:pt x="646137" y="200286"/>
                    <a:pt x="622772" y="183312"/>
                    <a:pt x="597883" y="187246"/>
                  </a:cubicBezTo>
                  <a:lnTo>
                    <a:pt x="256250" y="241357"/>
                  </a:lnTo>
                  <a:cubicBezTo>
                    <a:pt x="231361" y="245301"/>
                    <a:pt x="214388" y="268666"/>
                    <a:pt x="218331" y="293554"/>
                  </a:cubicBezTo>
                  <a:cubicBezTo>
                    <a:pt x="222275" y="318443"/>
                    <a:pt x="245639" y="335417"/>
                    <a:pt x="270528" y="331483"/>
                  </a:cubicBezTo>
                  <a:lnTo>
                    <a:pt x="612161" y="277371"/>
                  </a:lnTo>
                  <a:cubicBezTo>
                    <a:pt x="637050" y="273428"/>
                    <a:pt x="654024" y="250063"/>
                    <a:pt x="650080" y="225174"/>
                  </a:cubicBezTo>
                  <a:close/>
                  <a:moveTo>
                    <a:pt x="608028" y="445735"/>
                  </a:moveTo>
                  <a:cubicBezTo>
                    <a:pt x="604084" y="420846"/>
                    <a:pt x="580719" y="403873"/>
                    <a:pt x="555831" y="407807"/>
                  </a:cubicBezTo>
                  <a:lnTo>
                    <a:pt x="289302" y="450022"/>
                  </a:lnTo>
                  <a:cubicBezTo>
                    <a:pt x="264413" y="453965"/>
                    <a:pt x="247440" y="477330"/>
                    <a:pt x="251383" y="502219"/>
                  </a:cubicBezTo>
                  <a:cubicBezTo>
                    <a:pt x="255326" y="527107"/>
                    <a:pt x="278691" y="544081"/>
                    <a:pt x="303580" y="540147"/>
                  </a:cubicBezTo>
                  <a:lnTo>
                    <a:pt x="570109" y="497932"/>
                  </a:lnTo>
                  <a:cubicBezTo>
                    <a:pt x="594997" y="493989"/>
                    <a:pt x="611971" y="470624"/>
                    <a:pt x="608028" y="445735"/>
                  </a:cubicBezTo>
                  <a:close/>
                </a:path>
              </a:pathLst>
            </a:custGeom>
            <a:solidFill>
              <a:srgbClr val="017CC1"/>
            </a:solidFill>
            <a:ln w="9525"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8A5B1F97-C69E-6ACA-3DF7-AFB96F2B3070}"/>
                </a:ext>
                <a:ext uri="{C183D7F6-B498-43B3-948B-1728B52AA6E4}">
                  <adec:decorative xmlns:adec="http://schemas.microsoft.com/office/drawing/2017/decorative" val="1"/>
                </a:ext>
              </a:extLst>
            </p:cNvPr>
            <p:cNvSpPr/>
            <p:nvPr/>
          </p:nvSpPr>
          <p:spPr>
            <a:xfrm>
              <a:off x="9776512" y="2451862"/>
              <a:ext cx="895350" cy="809625"/>
            </a:xfrm>
            <a:custGeom>
              <a:avLst/>
              <a:gdLst>
                <a:gd name="connsiteX0" fmla="*/ 893317 w 895350"/>
                <a:gd name="connsiteY0" fmla="*/ 225679 h 809625"/>
                <a:gd name="connsiteX1" fmla="*/ 802820 w 895350"/>
                <a:gd name="connsiteY1" fmla="*/ 104502 h 809625"/>
                <a:gd name="connsiteX2" fmla="*/ 802820 w 895350"/>
                <a:gd name="connsiteY2" fmla="*/ 104502 h 809625"/>
                <a:gd name="connsiteX3" fmla="*/ 194849 w 895350"/>
                <a:gd name="connsiteY3" fmla="*/ 8490 h 809625"/>
                <a:gd name="connsiteX4" fmla="*/ 72319 w 895350"/>
                <a:gd name="connsiteY4" fmla="*/ 96025 h 809625"/>
                <a:gd name="connsiteX5" fmla="*/ 8416 w 895350"/>
                <a:gd name="connsiteY5" fmla="*/ 500704 h 809625"/>
                <a:gd name="connsiteX6" fmla="*/ 98008 w 895350"/>
                <a:gd name="connsiteY6" fmla="*/ 621738 h 809625"/>
                <a:gd name="connsiteX7" fmla="*/ 208774 w 895350"/>
                <a:gd name="connsiteY7" fmla="*/ 639198 h 809625"/>
                <a:gd name="connsiteX8" fmla="*/ 222005 w 895350"/>
                <a:gd name="connsiteY8" fmla="*/ 641303 h 809625"/>
                <a:gd name="connsiteX9" fmla="*/ 358079 w 895350"/>
                <a:gd name="connsiteY9" fmla="*/ 797227 h 809625"/>
                <a:gd name="connsiteX10" fmla="*/ 391540 w 895350"/>
                <a:gd name="connsiteY10" fmla="*/ 787911 h 809625"/>
                <a:gd name="connsiteX11" fmla="*/ 410085 w 895350"/>
                <a:gd name="connsiteY11" fmla="*/ 671135 h 809625"/>
                <a:gd name="connsiteX12" fmla="*/ 706798 w 895350"/>
                <a:gd name="connsiteY12" fmla="*/ 718150 h 809625"/>
                <a:gd name="connsiteX13" fmla="*/ 706817 w 895350"/>
                <a:gd name="connsiteY13" fmla="*/ 718036 h 809625"/>
                <a:gd name="connsiteX14" fmla="*/ 706837 w 895350"/>
                <a:gd name="connsiteY14" fmla="*/ 717922 h 809625"/>
                <a:gd name="connsiteX15" fmla="*/ 829366 w 895350"/>
                <a:gd name="connsiteY15" fmla="*/ 630387 h 809625"/>
                <a:gd name="connsiteX16" fmla="*/ 893308 w 895350"/>
                <a:gd name="connsiteY16" fmla="*/ 225679 h 809625"/>
                <a:gd name="connsiteX17" fmla="*/ 501325 w 895350"/>
                <a:gd name="connsiteY17" fmla="*/ 524831 h 809625"/>
                <a:gd name="connsiteX18" fmla="*/ 256285 w 895350"/>
                <a:gd name="connsiteY18" fmla="*/ 486017 h 809625"/>
                <a:gd name="connsiteX19" fmla="*/ 218366 w 895350"/>
                <a:gd name="connsiteY19" fmla="*/ 433829 h 809625"/>
                <a:gd name="connsiteX20" fmla="*/ 270554 w 895350"/>
                <a:gd name="connsiteY20" fmla="*/ 395910 h 809625"/>
                <a:gd name="connsiteX21" fmla="*/ 515594 w 895350"/>
                <a:gd name="connsiteY21" fmla="*/ 434724 h 809625"/>
                <a:gd name="connsiteX22" fmla="*/ 553513 w 895350"/>
                <a:gd name="connsiteY22" fmla="*/ 486912 h 809625"/>
                <a:gd name="connsiteX23" fmla="*/ 501325 w 895350"/>
                <a:gd name="connsiteY23" fmla="*/ 524831 h 809625"/>
                <a:gd name="connsiteX24" fmla="*/ 630970 w 895350"/>
                <a:gd name="connsiteY24" fmla="*/ 331473 h 809625"/>
                <a:gd name="connsiteX25" fmla="*/ 289337 w 895350"/>
                <a:gd name="connsiteY25" fmla="*/ 277362 h 809625"/>
                <a:gd name="connsiteX26" fmla="*/ 251418 w 895350"/>
                <a:gd name="connsiteY26" fmla="*/ 225165 h 809625"/>
                <a:gd name="connsiteX27" fmla="*/ 303615 w 895350"/>
                <a:gd name="connsiteY27" fmla="*/ 187236 h 809625"/>
                <a:gd name="connsiteX28" fmla="*/ 645248 w 895350"/>
                <a:gd name="connsiteY28" fmla="*/ 241348 h 809625"/>
                <a:gd name="connsiteX29" fmla="*/ 683167 w 895350"/>
                <a:gd name="connsiteY29" fmla="*/ 293545 h 809625"/>
                <a:gd name="connsiteX30" fmla="*/ 630970 w 895350"/>
                <a:gd name="connsiteY30" fmla="*/ 331473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5350" h="809625">
                  <a:moveTo>
                    <a:pt x="893317" y="225679"/>
                  </a:moveTo>
                  <a:cubicBezTo>
                    <a:pt x="901423" y="168501"/>
                    <a:pt x="861627" y="113789"/>
                    <a:pt x="802820" y="104502"/>
                  </a:cubicBezTo>
                  <a:lnTo>
                    <a:pt x="802820" y="104502"/>
                  </a:lnTo>
                  <a:cubicBezTo>
                    <a:pt x="802820" y="104502"/>
                    <a:pt x="194849" y="8490"/>
                    <a:pt x="194849" y="8490"/>
                  </a:cubicBezTo>
                  <a:cubicBezTo>
                    <a:pt x="136041" y="-797"/>
                    <a:pt x="81330" y="38989"/>
                    <a:pt x="72319" y="96025"/>
                  </a:cubicBezTo>
                  <a:lnTo>
                    <a:pt x="8416" y="500704"/>
                  </a:lnTo>
                  <a:cubicBezTo>
                    <a:pt x="-595" y="557740"/>
                    <a:pt x="39201" y="612451"/>
                    <a:pt x="98008" y="621738"/>
                  </a:cubicBezTo>
                  <a:lnTo>
                    <a:pt x="208774" y="639198"/>
                  </a:lnTo>
                  <a:lnTo>
                    <a:pt x="222005" y="641303"/>
                  </a:lnTo>
                  <a:lnTo>
                    <a:pt x="358079" y="797227"/>
                  </a:lnTo>
                  <a:cubicBezTo>
                    <a:pt x="368985" y="808990"/>
                    <a:pt x="388987" y="803961"/>
                    <a:pt x="391540" y="787911"/>
                  </a:cubicBezTo>
                  <a:lnTo>
                    <a:pt x="410085" y="671135"/>
                  </a:lnTo>
                  <a:lnTo>
                    <a:pt x="706798" y="718150"/>
                  </a:lnTo>
                  <a:lnTo>
                    <a:pt x="706817" y="718036"/>
                  </a:lnTo>
                  <a:lnTo>
                    <a:pt x="706837" y="717922"/>
                  </a:lnTo>
                  <a:cubicBezTo>
                    <a:pt x="764777" y="727075"/>
                    <a:pt x="820356" y="687423"/>
                    <a:pt x="829366" y="630387"/>
                  </a:cubicBezTo>
                  <a:lnTo>
                    <a:pt x="893308" y="225679"/>
                  </a:lnTo>
                  <a:close/>
                  <a:moveTo>
                    <a:pt x="501325" y="524831"/>
                  </a:moveTo>
                  <a:lnTo>
                    <a:pt x="256285" y="486017"/>
                  </a:lnTo>
                  <a:cubicBezTo>
                    <a:pt x="231396" y="482073"/>
                    <a:pt x="214423" y="458708"/>
                    <a:pt x="218366" y="433829"/>
                  </a:cubicBezTo>
                  <a:cubicBezTo>
                    <a:pt x="222309" y="408950"/>
                    <a:pt x="245674" y="391967"/>
                    <a:pt x="270554" y="395910"/>
                  </a:cubicBezTo>
                  <a:lnTo>
                    <a:pt x="515594" y="434724"/>
                  </a:lnTo>
                  <a:cubicBezTo>
                    <a:pt x="540482" y="438668"/>
                    <a:pt x="557456" y="462033"/>
                    <a:pt x="553513" y="486912"/>
                  </a:cubicBezTo>
                  <a:cubicBezTo>
                    <a:pt x="549569" y="511791"/>
                    <a:pt x="526205" y="528774"/>
                    <a:pt x="501325" y="524831"/>
                  </a:cubicBezTo>
                  <a:close/>
                  <a:moveTo>
                    <a:pt x="630970" y="331473"/>
                  </a:moveTo>
                  <a:lnTo>
                    <a:pt x="289337" y="277362"/>
                  </a:lnTo>
                  <a:cubicBezTo>
                    <a:pt x="264448" y="273419"/>
                    <a:pt x="247474" y="250054"/>
                    <a:pt x="251418" y="225165"/>
                  </a:cubicBezTo>
                  <a:cubicBezTo>
                    <a:pt x="255361" y="200276"/>
                    <a:pt x="278726" y="183303"/>
                    <a:pt x="303615" y="187236"/>
                  </a:cubicBezTo>
                  <a:lnTo>
                    <a:pt x="645248" y="241348"/>
                  </a:lnTo>
                  <a:cubicBezTo>
                    <a:pt x="670137" y="245291"/>
                    <a:pt x="687110" y="268656"/>
                    <a:pt x="683167" y="293545"/>
                  </a:cubicBezTo>
                  <a:cubicBezTo>
                    <a:pt x="679224" y="318434"/>
                    <a:pt x="655859" y="335407"/>
                    <a:pt x="630970" y="331473"/>
                  </a:cubicBezTo>
                  <a:close/>
                </a:path>
              </a:pathLst>
            </a:custGeom>
            <a:solidFill>
              <a:srgbClr val="1B2F46"/>
            </a:solidFill>
            <a:ln w="9525" cap="flat">
              <a:noFill/>
              <a:prstDash val="solid"/>
              <a:miter/>
            </a:ln>
          </p:spPr>
          <p:txBody>
            <a:bodyPr rtlCol="0" anchor="ctr"/>
            <a:lstStyle/>
            <a:p>
              <a:endParaRPr lang="sv-SE"/>
            </a:p>
          </p:txBody>
        </p:sp>
      </p:grpSp>
      <p:sp>
        <p:nvSpPr>
          <p:cNvPr id="4" name="Platshållare för text 3">
            <a:extLst>
              <a:ext uri="{FF2B5EF4-FFF2-40B4-BE49-F238E27FC236}">
                <a16:creationId xmlns:a16="http://schemas.microsoft.com/office/drawing/2014/main" id="{22AD9F65-BE5B-0597-7FE9-AD03A963DBD6}"/>
              </a:ext>
            </a:extLst>
          </p:cNvPr>
          <p:cNvSpPr>
            <a:spLocks noGrp="1"/>
          </p:cNvSpPr>
          <p:nvPr>
            <p:ph type="title" idx="4294967295"/>
          </p:nvPr>
        </p:nvSpPr>
        <p:spPr>
          <a:xfrm>
            <a:off x="4999038" y="2146300"/>
            <a:ext cx="5657850" cy="2595563"/>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marL="457200" marR="0" lvl="1" indent="0" algn="l" defTabSz="914400" rtl="0" eaLnBrk="1" fontAlgn="auto" latinLnBrk="0" hangingPunct="1">
              <a:lnSpc>
                <a:spcPct val="110000"/>
              </a:lnSpc>
              <a:spcBef>
                <a:spcPts val="500"/>
              </a:spcBef>
              <a:spcAft>
                <a:spcPts val="0"/>
              </a:spcAft>
              <a:buClrTx/>
              <a:buSzTx/>
              <a:buFont typeface="Noto Sans" panose="020B0502040504020204" pitchFamily="34" charset="0"/>
              <a:buNone/>
              <a:tabLst/>
              <a:defRPr/>
            </a:pPr>
            <a:r>
              <a:rPr kumimoji="0" lang="sv-SE" sz="2200" b="1" i="0" u="none" strike="noStrike" kern="1200" cap="none" spc="0" normalizeH="0" baseline="0" noProof="0" dirty="0">
                <a:ln>
                  <a:noFill/>
                </a:ln>
                <a:solidFill>
                  <a:srgbClr val="000000"/>
                </a:solidFill>
                <a:effectLst/>
                <a:uLnTx/>
                <a:uFillTx/>
                <a:latin typeface="+mn-lt"/>
                <a:ea typeface="+mn-ea"/>
                <a:cs typeface="+mn-cs"/>
              </a:rPr>
              <a:t>Titta på nästa bild och fundera själva och i grupp</a:t>
            </a:r>
          </a:p>
          <a:p>
            <a:pPr marL="800100" marR="0" lvl="1" indent="-3429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latin typeface="+mn-lt"/>
                <a:ea typeface="+mn-ea"/>
                <a:cs typeface="+mn-cs"/>
              </a:rPr>
              <a:t>Var i processen befinner vi oss i vår samverkan?</a:t>
            </a:r>
          </a:p>
          <a:p>
            <a:pPr marL="800100" marR="0" lvl="1" indent="-3429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latin typeface="+mn-lt"/>
                <a:ea typeface="+mn-ea"/>
                <a:cs typeface="+mn-cs"/>
              </a:rPr>
              <a:t>Känner vi igen oss i beskrivningen av processen? Finns det andra sätt att se på den?</a:t>
            </a:r>
          </a:p>
          <a:p>
            <a:pPr marL="800100" marR="0" lvl="1" indent="-3429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endParaRPr kumimoji="0" lang="sv-SE" sz="2200" b="0" i="0" u="none" strike="noStrike" kern="1200" cap="none" spc="0" normalizeH="0" baseline="0" noProof="0" dirty="0">
              <a:ln>
                <a:noFill/>
              </a:ln>
              <a:solidFill>
                <a:srgbClr val="000000"/>
              </a:solidFill>
              <a:effectLst/>
              <a:uLnTx/>
              <a:uFillTx/>
              <a:latin typeface="+mn-lt"/>
              <a:ea typeface="+mn-ea"/>
              <a:cs typeface="+mn-cs"/>
            </a:endParaRPr>
          </a:p>
          <a:p>
            <a:pPr marL="800100" marR="0" lvl="1" indent="-3429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endParaRPr kumimoji="0" lang="sv-SE" sz="2200" b="0" i="0" u="none" strike="noStrike" kern="1200" cap="none" spc="0" normalizeH="0" baseline="0" noProof="0" dirty="0">
              <a:ln>
                <a:noFill/>
              </a:ln>
              <a:solidFill>
                <a:srgbClr val="000000"/>
              </a:solidFill>
              <a:effectLst/>
              <a:uLnTx/>
              <a:uFillTx/>
              <a:latin typeface="+mn-lt"/>
              <a:ea typeface="+mn-ea"/>
              <a:cs typeface="+mn-cs"/>
            </a:endParaRPr>
          </a:p>
          <a:p>
            <a:pPr marL="342900" marR="0" lvl="0" indent="-342900" algn="l" defTabSz="914400" rtl="0" eaLnBrk="1" fontAlgn="auto" latinLnBrk="0" hangingPunct="1">
              <a:lnSpc>
                <a:spcPct val="110000"/>
              </a:lnSpc>
              <a:spcBef>
                <a:spcPts val="1800"/>
              </a:spcBef>
              <a:spcAft>
                <a:spcPts val="0"/>
              </a:spcAft>
              <a:buClrTx/>
              <a:buSzTx/>
              <a:buFont typeface="Arial" panose="020B0604020202020204" pitchFamily="34" charset="0"/>
              <a:buChar char="•"/>
              <a:tabLst/>
              <a:defRPr/>
            </a:pPr>
            <a:endParaRPr kumimoji="0" lang="sv-SE"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8090283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6B48B03C-B00C-EBDD-0699-93B4FD99B5AD}"/>
              </a:ext>
            </a:extLst>
          </p:cNvPr>
          <p:cNvSpPr txBox="1"/>
          <p:nvPr/>
        </p:nvSpPr>
        <p:spPr>
          <a:xfrm>
            <a:off x="755904" y="5852160"/>
            <a:ext cx="6181590" cy="461665"/>
          </a:xfrm>
          <a:prstGeom prst="rect">
            <a:avLst/>
          </a:prstGeom>
          <a:noFill/>
        </p:spPr>
        <p:txBody>
          <a:bodyPr wrap="square" rtlCol="0">
            <a:spAutoFit/>
          </a:bodyPr>
          <a:lstStyle/>
          <a:p>
            <a:r>
              <a:rPr lang="sv-SE" sz="1200" dirty="0"/>
              <a:t>Figur: Axelsson, R, Bihari Axelsson, S (red.) (2013), </a:t>
            </a:r>
            <a:r>
              <a:rPr lang="sv-SE" sz="1200" i="1" dirty="0"/>
              <a:t>Om samverkan – för utveckling av hälsa och välfärd.</a:t>
            </a:r>
            <a:endParaRPr lang="sv-SE" sz="1200" dirty="0"/>
          </a:p>
        </p:txBody>
      </p:sp>
      <p:grpSp>
        <p:nvGrpSpPr>
          <p:cNvPr id="52" name="Grupp 51">
            <a:extLst>
              <a:ext uri="{FF2B5EF4-FFF2-40B4-BE49-F238E27FC236}">
                <a16:creationId xmlns:a16="http://schemas.microsoft.com/office/drawing/2014/main" id="{76B5223A-D400-2D2B-9FDC-6717FE8B0662}"/>
              </a:ext>
              <a:ext uri="{C183D7F6-B498-43B3-948B-1728B52AA6E4}">
                <adec:decorative xmlns:adec="http://schemas.microsoft.com/office/drawing/2017/decorative" val="1"/>
              </a:ext>
            </a:extLst>
          </p:cNvPr>
          <p:cNvGrpSpPr/>
          <p:nvPr/>
        </p:nvGrpSpPr>
        <p:grpSpPr>
          <a:xfrm>
            <a:off x="666610" y="1842572"/>
            <a:ext cx="8558640" cy="3844492"/>
            <a:chOff x="666610" y="1842572"/>
            <a:chExt cx="8558640" cy="3844492"/>
          </a:xfrm>
        </p:grpSpPr>
        <p:grpSp>
          <p:nvGrpSpPr>
            <p:cNvPr id="2" name="Grupp 1">
              <a:extLst>
                <a:ext uri="{FF2B5EF4-FFF2-40B4-BE49-F238E27FC236}">
                  <a16:creationId xmlns:a16="http://schemas.microsoft.com/office/drawing/2014/main" id="{2386953F-7FF6-90B1-EA7D-44A7D562562A}"/>
                </a:ext>
              </a:extLst>
            </p:cNvPr>
            <p:cNvGrpSpPr/>
            <p:nvPr/>
          </p:nvGrpSpPr>
          <p:grpSpPr>
            <a:xfrm>
              <a:off x="846852" y="3735059"/>
              <a:ext cx="8120856" cy="1952005"/>
              <a:chOff x="2035572" y="2960489"/>
              <a:chExt cx="8120856" cy="1952005"/>
            </a:xfrm>
          </p:grpSpPr>
          <p:grpSp>
            <p:nvGrpSpPr>
              <p:cNvPr id="3" name="Grupp 2">
                <a:extLst>
                  <a:ext uri="{FF2B5EF4-FFF2-40B4-BE49-F238E27FC236}">
                    <a16:creationId xmlns:a16="http://schemas.microsoft.com/office/drawing/2014/main" id="{0F24FD9C-1213-681E-343B-2FA8EC2776BB}"/>
                  </a:ext>
                </a:extLst>
              </p:cNvPr>
              <p:cNvGrpSpPr/>
              <p:nvPr/>
            </p:nvGrpSpPr>
            <p:grpSpPr>
              <a:xfrm>
                <a:off x="2035572" y="2960489"/>
                <a:ext cx="1561703" cy="937021"/>
                <a:chOff x="3571" y="2240822"/>
                <a:chExt cx="1561703" cy="937021"/>
              </a:xfrm>
            </p:grpSpPr>
            <p:sp>
              <p:nvSpPr>
                <p:cNvPr id="36" name="Rektangel: rundade hörn 35">
                  <a:extLst>
                    <a:ext uri="{FF2B5EF4-FFF2-40B4-BE49-F238E27FC236}">
                      <a16:creationId xmlns:a16="http://schemas.microsoft.com/office/drawing/2014/main" id="{846705C2-A6AF-6F2D-59DD-14024B0C02CD}"/>
                    </a:ext>
                  </a:extLst>
                </p:cNvPr>
                <p:cNvSpPr/>
                <p:nvPr/>
              </p:nvSpPr>
              <p:spPr>
                <a:xfrm>
                  <a:off x="3571" y="2240822"/>
                  <a:ext cx="1561703" cy="9370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37" name="Rektangel: rundade hörn 4">
                  <a:extLst>
                    <a:ext uri="{FF2B5EF4-FFF2-40B4-BE49-F238E27FC236}">
                      <a16:creationId xmlns:a16="http://schemas.microsoft.com/office/drawing/2014/main" id="{FB210C50-3A2B-170A-3DE8-699E3FD44E66}"/>
                    </a:ext>
                  </a:extLst>
                </p:cNvPr>
                <p:cNvSpPr txBox="1"/>
                <p:nvPr/>
              </p:nvSpPr>
              <p:spPr>
                <a:xfrm>
                  <a:off x="31015" y="2268266"/>
                  <a:ext cx="1506815" cy="882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a:t>
                  </a:r>
                  <a:r>
                    <a:rPr lang="sv-SE" sz="1700" kern="1200" dirty="0" err="1"/>
                    <a:t>Forming</a:t>
                  </a:r>
                  <a:r>
                    <a:rPr lang="sv-SE" sz="1700" kern="1200" dirty="0"/>
                    <a:t>”</a:t>
                  </a:r>
                </a:p>
              </p:txBody>
            </p:sp>
          </p:grpSp>
          <p:grpSp>
            <p:nvGrpSpPr>
              <p:cNvPr id="4" name="Grupp 3">
                <a:extLst>
                  <a:ext uri="{FF2B5EF4-FFF2-40B4-BE49-F238E27FC236}">
                    <a16:creationId xmlns:a16="http://schemas.microsoft.com/office/drawing/2014/main" id="{49660D19-6D36-CDE1-A3B1-4E877A5776B1}"/>
                  </a:ext>
                </a:extLst>
              </p:cNvPr>
              <p:cNvGrpSpPr/>
              <p:nvPr/>
            </p:nvGrpSpPr>
            <p:grpSpPr>
              <a:xfrm>
                <a:off x="3753446" y="3235349"/>
                <a:ext cx="331081" cy="387302"/>
                <a:chOff x="1721445" y="2515682"/>
                <a:chExt cx="331081" cy="387302"/>
              </a:xfrm>
            </p:grpSpPr>
            <p:sp>
              <p:nvSpPr>
                <p:cNvPr id="34" name="Pil: höger 33">
                  <a:extLst>
                    <a:ext uri="{FF2B5EF4-FFF2-40B4-BE49-F238E27FC236}">
                      <a16:creationId xmlns:a16="http://schemas.microsoft.com/office/drawing/2014/main" id="{6A171B20-B8D7-11D6-43A8-4426E68C755A}"/>
                    </a:ext>
                  </a:extLst>
                </p:cNvPr>
                <p:cNvSpPr/>
                <p:nvPr/>
              </p:nvSpPr>
              <p:spPr>
                <a:xfrm>
                  <a:off x="1721445" y="2515682"/>
                  <a:ext cx="331081" cy="38730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v-SE"/>
                </a:p>
              </p:txBody>
            </p:sp>
            <p:sp>
              <p:nvSpPr>
                <p:cNvPr id="35" name="Pil: höger 6">
                  <a:extLst>
                    <a:ext uri="{FF2B5EF4-FFF2-40B4-BE49-F238E27FC236}">
                      <a16:creationId xmlns:a16="http://schemas.microsoft.com/office/drawing/2014/main" id="{11553EA0-213A-0566-7C44-8F4310BA4C46}"/>
                    </a:ext>
                  </a:extLst>
                </p:cNvPr>
                <p:cNvSpPr txBox="1"/>
                <p:nvPr/>
              </p:nvSpPr>
              <p:spPr>
                <a:xfrm>
                  <a:off x="1721445" y="2593142"/>
                  <a:ext cx="231757" cy="2323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p:txBody>
            </p:sp>
          </p:grpSp>
          <p:grpSp>
            <p:nvGrpSpPr>
              <p:cNvPr id="5" name="Grupp 4">
                <a:extLst>
                  <a:ext uri="{FF2B5EF4-FFF2-40B4-BE49-F238E27FC236}">
                    <a16:creationId xmlns:a16="http://schemas.microsoft.com/office/drawing/2014/main" id="{F66B6CF0-52F2-3DD0-A4D1-946B5C8F07BB}"/>
                  </a:ext>
                </a:extLst>
              </p:cNvPr>
              <p:cNvGrpSpPr/>
              <p:nvPr/>
            </p:nvGrpSpPr>
            <p:grpSpPr>
              <a:xfrm>
                <a:off x="4221957" y="2960489"/>
                <a:ext cx="1561703" cy="937021"/>
                <a:chOff x="2189956" y="2240822"/>
                <a:chExt cx="1561703" cy="937021"/>
              </a:xfrm>
            </p:grpSpPr>
            <p:sp>
              <p:nvSpPr>
                <p:cNvPr id="32" name="Rektangel: rundade hörn 31">
                  <a:extLst>
                    <a:ext uri="{FF2B5EF4-FFF2-40B4-BE49-F238E27FC236}">
                      <a16:creationId xmlns:a16="http://schemas.microsoft.com/office/drawing/2014/main" id="{FC1FB35F-F51A-E3C0-3341-83C82B34722E}"/>
                    </a:ext>
                  </a:extLst>
                </p:cNvPr>
                <p:cNvSpPr/>
                <p:nvPr/>
              </p:nvSpPr>
              <p:spPr>
                <a:xfrm>
                  <a:off x="2189956" y="2240822"/>
                  <a:ext cx="1561703" cy="9370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33" name="Rektangel: rundade hörn 8">
                  <a:extLst>
                    <a:ext uri="{FF2B5EF4-FFF2-40B4-BE49-F238E27FC236}">
                      <a16:creationId xmlns:a16="http://schemas.microsoft.com/office/drawing/2014/main" id="{CD8AA8B1-0389-060C-3AAA-4C0AA796F64F}"/>
                    </a:ext>
                  </a:extLst>
                </p:cNvPr>
                <p:cNvSpPr txBox="1"/>
                <p:nvPr/>
              </p:nvSpPr>
              <p:spPr>
                <a:xfrm>
                  <a:off x="2217400" y="2268266"/>
                  <a:ext cx="1506815" cy="882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a:t>
                  </a:r>
                  <a:r>
                    <a:rPr lang="sv-SE" sz="1700" kern="1200" dirty="0" err="1"/>
                    <a:t>Storming</a:t>
                  </a:r>
                  <a:r>
                    <a:rPr lang="sv-SE" sz="1700" kern="1200" dirty="0"/>
                    <a:t>”</a:t>
                  </a:r>
                </a:p>
              </p:txBody>
            </p:sp>
          </p:grpSp>
          <p:grpSp>
            <p:nvGrpSpPr>
              <p:cNvPr id="7" name="Grupp 6">
                <a:extLst>
                  <a:ext uri="{FF2B5EF4-FFF2-40B4-BE49-F238E27FC236}">
                    <a16:creationId xmlns:a16="http://schemas.microsoft.com/office/drawing/2014/main" id="{E6C2CC13-9B4D-50CD-543E-24574600AD88}"/>
                  </a:ext>
                </a:extLst>
              </p:cNvPr>
              <p:cNvGrpSpPr/>
              <p:nvPr/>
            </p:nvGrpSpPr>
            <p:grpSpPr>
              <a:xfrm>
                <a:off x="5939830" y="3235349"/>
                <a:ext cx="331081" cy="387302"/>
                <a:chOff x="3907829" y="2515682"/>
                <a:chExt cx="331081" cy="387302"/>
              </a:xfrm>
            </p:grpSpPr>
            <p:sp>
              <p:nvSpPr>
                <p:cNvPr id="30" name="Pil: höger 29">
                  <a:extLst>
                    <a:ext uri="{FF2B5EF4-FFF2-40B4-BE49-F238E27FC236}">
                      <a16:creationId xmlns:a16="http://schemas.microsoft.com/office/drawing/2014/main" id="{CC21D902-C0C3-620A-7628-D25530971A4A}"/>
                    </a:ext>
                  </a:extLst>
                </p:cNvPr>
                <p:cNvSpPr/>
                <p:nvPr/>
              </p:nvSpPr>
              <p:spPr>
                <a:xfrm>
                  <a:off x="3907829" y="2515682"/>
                  <a:ext cx="331081" cy="38730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v-SE"/>
                </a:p>
              </p:txBody>
            </p:sp>
            <p:sp>
              <p:nvSpPr>
                <p:cNvPr id="31" name="Pil: höger 10">
                  <a:extLst>
                    <a:ext uri="{FF2B5EF4-FFF2-40B4-BE49-F238E27FC236}">
                      <a16:creationId xmlns:a16="http://schemas.microsoft.com/office/drawing/2014/main" id="{7ED071F3-8C9F-B8F6-7DD4-5ED3288BE928}"/>
                    </a:ext>
                  </a:extLst>
                </p:cNvPr>
                <p:cNvSpPr txBox="1"/>
                <p:nvPr/>
              </p:nvSpPr>
              <p:spPr>
                <a:xfrm>
                  <a:off x="3907829" y="2593142"/>
                  <a:ext cx="231757" cy="2323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p:txBody>
            </p:sp>
          </p:grpSp>
          <p:grpSp>
            <p:nvGrpSpPr>
              <p:cNvPr id="9" name="Grupp 8">
                <a:extLst>
                  <a:ext uri="{FF2B5EF4-FFF2-40B4-BE49-F238E27FC236}">
                    <a16:creationId xmlns:a16="http://schemas.microsoft.com/office/drawing/2014/main" id="{0D5A0F81-B70A-A5C5-280A-A30B6487178C}"/>
                  </a:ext>
                </a:extLst>
              </p:cNvPr>
              <p:cNvGrpSpPr/>
              <p:nvPr/>
            </p:nvGrpSpPr>
            <p:grpSpPr>
              <a:xfrm>
                <a:off x="6408341" y="2960489"/>
                <a:ext cx="1561703" cy="937021"/>
                <a:chOff x="4376340" y="2240822"/>
                <a:chExt cx="1561703" cy="937021"/>
              </a:xfrm>
            </p:grpSpPr>
            <p:sp>
              <p:nvSpPr>
                <p:cNvPr id="28" name="Rektangel: rundade hörn 27">
                  <a:extLst>
                    <a:ext uri="{FF2B5EF4-FFF2-40B4-BE49-F238E27FC236}">
                      <a16:creationId xmlns:a16="http://schemas.microsoft.com/office/drawing/2014/main" id="{45702148-406D-8A96-775D-00E8E0A1BFA4}"/>
                    </a:ext>
                  </a:extLst>
                </p:cNvPr>
                <p:cNvSpPr/>
                <p:nvPr/>
              </p:nvSpPr>
              <p:spPr>
                <a:xfrm>
                  <a:off x="4376340" y="2240822"/>
                  <a:ext cx="1561703" cy="9370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29" name="Rektangel: rundade hörn 12">
                  <a:extLst>
                    <a:ext uri="{FF2B5EF4-FFF2-40B4-BE49-F238E27FC236}">
                      <a16:creationId xmlns:a16="http://schemas.microsoft.com/office/drawing/2014/main" id="{F852093F-A3A1-9280-BCE9-CDB564707951}"/>
                    </a:ext>
                  </a:extLst>
                </p:cNvPr>
                <p:cNvSpPr txBox="1"/>
                <p:nvPr/>
              </p:nvSpPr>
              <p:spPr>
                <a:xfrm>
                  <a:off x="4403784" y="2268266"/>
                  <a:ext cx="1506815" cy="882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a:t>
                  </a:r>
                  <a:r>
                    <a:rPr lang="sv-SE" sz="1700" kern="1200" dirty="0" err="1"/>
                    <a:t>Norming</a:t>
                  </a:r>
                  <a:r>
                    <a:rPr lang="sv-SE" sz="1700" kern="1200" dirty="0"/>
                    <a:t>”</a:t>
                  </a:r>
                </a:p>
              </p:txBody>
            </p:sp>
          </p:grpSp>
          <p:grpSp>
            <p:nvGrpSpPr>
              <p:cNvPr id="10" name="Grupp 9">
                <a:extLst>
                  <a:ext uri="{FF2B5EF4-FFF2-40B4-BE49-F238E27FC236}">
                    <a16:creationId xmlns:a16="http://schemas.microsoft.com/office/drawing/2014/main" id="{055CDA77-BD10-ED89-DD03-836A006D936B}"/>
                  </a:ext>
                </a:extLst>
              </p:cNvPr>
              <p:cNvGrpSpPr/>
              <p:nvPr/>
            </p:nvGrpSpPr>
            <p:grpSpPr>
              <a:xfrm>
                <a:off x="8126215" y="3235349"/>
                <a:ext cx="331081" cy="387302"/>
                <a:chOff x="6094214" y="2515682"/>
                <a:chExt cx="331081" cy="387302"/>
              </a:xfrm>
            </p:grpSpPr>
            <p:sp>
              <p:nvSpPr>
                <p:cNvPr id="26" name="Pil: höger 25">
                  <a:extLst>
                    <a:ext uri="{FF2B5EF4-FFF2-40B4-BE49-F238E27FC236}">
                      <a16:creationId xmlns:a16="http://schemas.microsoft.com/office/drawing/2014/main" id="{A9241CB7-05FE-00A9-E829-EE31E7F9087C}"/>
                    </a:ext>
                  </a:extLst>
                </p:cNvPr>
                <p:cNvSpPr/>
                <p:nvPr/>
              </p:nvSpPr>
              <p:spPr>
                <a:xfrm>
                  <a:off x="6094214" y="2515682"/>
                  <a:ext cx="331081" cy="387302"/>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v-SE"/>
                </a:p>
              </p:txBody>
            </p:sp>
            <p:sp>
              <p:nvSpPr>
                <p:cNvPr id="27" name="Pil: höger 14">
                  <a:extLst>
                    <a:ext uri="{FF2B5EF4-FFF2-40B4-BE49-F238E27FC236}">
                      <a16:creationId xmlns:a16="http://schemas.microsoft.com/office/drawing/2014/main" id="{CA382B56-921A-5E28-F06C-331D943B1252}"/>
                    </a:ext>
                  </a:extLst>
                </p:cNvPr>
                <p:cNvSpPr txBox="1"/>
                <p:nvPr/>
              </p:nvSpPr>
              <p:spPr>
                <a:xfrm>
                  <a:off x="6094214" y="2593142"/>
                  <a:ext cx="231757" cy="2323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sv-SE" sz="1400" kern="1200"/>
                </a:p>
              </p:txBody>
            </p:sp>
          </p:grpSp>
          <p:grpSp>
            <p:nvGrpSpPr>
              <p:cNvPr id="11" name="Grupp 10">
                <a:extLst>
                  <a:ext uri="{FF2B5EF4-FFF2-40B4-BE49-F238E27FC236}">
                    <a16:creationId xmlns:a16="http://schemas.microsoft.com/office/drawing/2014/main" id="{1BB41128-40CD-04E4-B2CD-433E665E610C}"/>
                  </a:ext>
                </a:extLst>
              </p:cNvPr>
              <p:cNvGrpSpPr/>
              <p:nvPr/>
            </p:nvGrpSpPr>
            <p:grpSpPr>
              <a:xfrm>
                <a:off x="8594725" y="2960489"/>
                <a:ext cx="1561703" cy="937021"/>
                <a:chOff x="6562724" y="2240822"/>
                <a:chExt cx="1561703" cy="937021"/>
              </a:xfrm>
            </p:grpSpPr>
            <p:sp>
              <p:nvSpPr>
                <p:cNvPr id="24" name="Rektangel: rundade hörn 23">
                  <a:extLst>
                    <a:ext uri="{FF2B5EF4-FFF2-40B4-BE49-F238E27FC236}">
                      <a16:creationId xmlns:a16="http://schemas.microsoft.com/office/drawing/2014/main" id="{D6FD82A8-D5CC-7773-1BE1-EB6E809DE729}"/>
                    </a:ext>
                  </a:extLst>
                </p:cNvPr>
                <p:cNvSpPr/>
                <p:nvPr/>
              </p:nvSpPr>
              <p:spPr>
                <a:xfrm>
                  <a:off x="6562724" y="2240822"/>
                  <a:ext cx="1561703" cy="937021"/>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25" name="Rektangel: rundade hörn 16">
                  <a:extLst>
                    <a:ext uri="{FF2B5EF4-FFF2-40B4-BE49-F238E27FC236}">
                      <a16:creationId xmlns:a16="http://schemas.microsoft.com/office/drawing/2014/main" id="{03C7F63D-0D37-3C0B-C1DD-5EA65698F782}"/>
                    </a:ext>
                  </a:extLst>
                </p:cNvPr>
                <p:cNvSpPr txBox="1"/>
                <p:nvPr/>
              </p:nvSpPr>
              <p:spPr>
                <a:xfrm>
                  <a:off x="6590168" y="2268266"/>
                  <a:ext cx="1506815" cy="8821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sv-SE" sz="1700" kern="1200" dirty="0"/>
                    <a:t>”</a:t>
                  </a:r>
                  <a:r>
                    <a:rPr lang="sv-SE" sz="1700" kern="1200" dirty="0" err="1"/>
                    <a:t>Performing</a:t>
                  </a:r>
                  <a:r>
                    <a:rPr lang="sv-SE" sz="1700" kern="1200" dirty="0"/>
                    <a:t>”</a:t>
                  </a:r>
                </a:p>
              </p:txBody>
            </p:sp>
          </p:grpSp>
          <p:grpSp>
            <p:nvGrpSpPr>
              <p:cNvPr id="12" name="Grupp 11">
                <a:extLst>
                  <a:ext uri="{FF2B5EF4-FFF2-40B4-BE49-F238E27FC236}">
                    <a16:creationId xmlns:a16="http://schemas.microsoft.com/office/drawing/2014/main" id="{2C3F8EB3-1951-DA8A-5FF1-DF7888676AD1}"/>
                  </a:ext>
                </a:extLst>
              </p:cNvPr>
              <p:cNvGrpSpPr/>
              <p:nvPr/>
            </p:nvGrpSpPr>
            <p:grpSpPr>
              <a:xfrm>
                <a:off x="5002808" y="3897510"/>
                <a:ext cx="4372768" cy="1014984"/>
                <a:chOff x="5002808" y="3897510"/>
                <a:chExt cx="4372768" cy="1014984"/>
              </a:xfrm>
            </p:grpSpPr>
            <p:cxnSp>
              <p:nvCxnSpPr>
                <p:cNvPr id="21" name="Rak koppling 20">
                  <a:extLst>
                    <a:ext uri="{FF2B5EF4-FFF2-40B4-BE49-F238E27FC236}">
                      <a16:creationId xmlns:a16="http://schemas.microsoft.com/office/drawing/2014/main" id="{E5781F83-C578-44EC-C2A7-99193B5330FA}"/>
                    </a:ext>
                  </a:extLst>
                </p:cNvPr>
                <p:cNvCxnSpPr/>
                <p:nvPr/>
              </p:nvCxnSpPr>
              <p:spPr>
                <a:xfrm>
                  <a:off x="9375576" y="3897510"/>
                  <a:ext cx="0" cy="101498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 name="Rak koppling 21">
                  <a:extLst>
                    <a:ext uri="{FF2B5EF4-FFF2-40B4-BE49-F238E27FC236}">
                      <a16:creationId xmlns:a16="http://schemas.microsoft.com/office/drawing/2014/main" id="{A7CF4603-0E23-0DDA-1C3E-623B2A674465}"/>
                    </a:ext>
                  </a:extLst>
                </p:cNvPr>
                <p:cNvCxnSpPr>
                  <a:cxnSpLocks/>
                </p:cNvCxnSpPr>
                <p:nvPr/>
              </p:nvCxnSpPr>
              <p:spPr>
                <a:xfrm flipH="1">
                  <a:off x="5002808" y="4912494"/>
                  <a:ext cx="4372768"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3" name="Rak koppling 22">
                  <a:extLst>
                    <a:ext uri="{FF2B5EF4-FFF2-40B4-BE49-F238E27FC236}">
                      <a16:creationId xmlns:a16="http://schemas.microsoft.com/office/drawing/2014/main" id="{FEF5264F-41FE-D3C2-97A3-7461A9EAED38}"/>
                    </a:ext>
                  </a:extLst>
                </p:cNvPr>
                <p:cNvCxnSpPr/>
                <p:nvPr/>
              </p:nvCxnSpPr>
              <p:spPr>
                <a:xfrm>
                  <a:off x="5002808" y="3897510"/>
                  <a:ext cx="0" cy="1014984"/>
                </a:xfrm>
                <a:prstGeom prst="line">
                  <a:avLst/>
                </a:prstGeom>
                <a:ln w="19050">
                  <a:prstDash val="dash"/>
                  <a:headEnd type="triangle" w="lg" len="lg"/>
                  <a:tailEnd type="none" w="med" len="med"/>
                </a:ln>
              </p:spPr>
              <p:style>
                <a:lnRef idx="1">
                  <a:schemeClr val="accent1"/>
                </a:lnRef>
                <a:fillRef idx="0">
                  <a:schemeClr val="accent1"/>
                </a:fillRef>
                <a:effectRef idx="0">
                  <a:schemeClr val="accent1"/>
                </a:effectRef>
                <a:fontRef idx="minor">
                  <a:schemeClr val="tx1"/>
                </a:fontRef>
              </p:style>
            </p:cxnSp>
          </p:grpSp>
          <p:grpSp>
            <p:nvGrpSpPr>
              <p:cNvPr id="13" name="Grupp 12">
                <a:extLst>
                  <a:ext uri="{FF2B5EF4-FFF2-40B4-BE49-F238E27FC236}">
                    <a16:creationId xmlns:a16="http://schemas.microsoft.com/office/drawing/2014/main" id="{01A409AE-E64C-6E36-A84F-BE83796850F8}"/>
                  </a:ext>
                </a:extLst>
              </p:cNvPr>
              <p:cNvGrpSpPr/>
              <p:nvPr/>
            </p:nvGrpSpPr>
            <p:grpSpPr>
              <a:xfrm>
                <a:off x="5371863" y="3897510"/>
                <a:ext cx="1817329" cy="637914"/>
                <a:chOff x="5371863" y="3897510"/>
                <a:chExt cx="1817329" cy="637914"/>
              </a:xfrm>
            </p:grpSpPr>
            <p:cxnSp>
              <p:nvCxnSpPr>
                <p:cNvPr id="18" name="Rak koppling 17">
                  <a:extLst>
                    <a:ext uri="{FF2B5EF4-FFF2-40B4-BE49-F238E27FC236}">
                      <a16:creationId xmlns:a16="http://schemas.microsoft.com/office/drawing/2014/main" id="{9B3A0415-BB9A-46AD-C2E3-062EBDD94BF0}"/>
                    </a:ext>
                  </a:extLst>
                </p:cNvPr>
                <p:cNvCxnSpPr>
                  <a:cxnSpLocks/>
                </p:cNvCxnSpPr>
                <p:nvPr/>
              </p:nvCxnSpPr>
              <p:spPr>
                <a:xfrm>
                  <a:off x="5383808" y="3897510"/>
                  <a:ext cx="0" cy="637914"/>
                </a:xfrm>
                <a:prstGeom prst="line">
                  <a:avLst/>
                </a:prstGeom>
                <a:ln w="19050">
                  <a:prstDash val="dash"/>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19" name="Rak koppling 18">
                  <a:extLst>
                    <a:ext uri="{FF2B5EF4-FFF2-40B4-BE49-F238E27FC236}">
                      <a16:creationId xmlns:a16="http://schemas.microsoft.com/office/drawing/2014/main" id="{10EDE4CC-B5C1-AF77-9690-41D6CB3B8DD3}"/>
                    </a:ext>
                  </a:extLst>
                </p:cNvPr>
                <p:cNvCxnSpPr>
                  <a:cxnSpLocks/>
                </p:cNvCxnSpPr>
                <p:nvPr/>
              </p:nvCxnSpPr>
              <p:spPr>
                <a:xfrm flipH="1">
                  <a:off x="5371863" y="4516254"/>
                  <a:ext cx="181732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0" name="Rak koppling 19">
                  <a:extLst>
                    <a:ext uri="{FF2B5EF4-FFF2-40B4-BE49-F238E27FC236}">
                      <a16:creationId xmlns:a16="http://schemas.microsoft.com/office/drawing/2014/main" id="{4DE195B5-D884-46CB-C1CD-D2EE2B7B04C1}"/>
                    </a:ext>
                  </a:extLst>
                </p:cNvPr>
                <p:cNvCxnSpPr>
                  <a:cxnSpLocks/>
                </p:cNvCxnSpPr>
                <p:nvPr/>
              </p:nvCxnSpPr>
              <p:spPr>
                <a:xfrm>
                  <a:off x="7189192" y="3897510"/>
                  <a:ext cx="0" cy="63791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nvGrpSpPr>
              <p:cNvPr id="14" name="Grupp 13">
                <a:extLst>
                  <a:ext uri="{FF2B5EF4-FFF2-40B4-BE49-F238E27FC236}">
                    <a16:creationId xmlns:a16="http://schemas.microsoft.com/office/drawing/2014/main" id="{F8253704-29F6-751A-8700-DC1EFA1F76D6}"/>
                  </a:ext>
                </a:extLst>
              </p:cNvPr>
              <p:cNvGrpSpPr/>
              <p:nvPr/>
            </p:nvGrpSpPr>
            <p:grpSpPr>
              <a:xfrm>
                <a:off x="2785628" y="3897510"/>
                <a:ext cx="1817329" cy="637914"/>
                <a:chOff x="5371863" y="3897510"/>
                <a:chExt cx="1817329" cy="637914"/>
              </a:xfrm>
            </p:grpSpPr>
            <p:cxnSp>
              <p:nvCxnSpPr>
                <p:cNvPr id="15" name="Rak koppling 14">
                  <a:extLst>
                    <a:ext uri="{FF2B5EF4-FFF2-40B4-BE49-F238E27FC236}">
                      <a16:creationId xmlns:a16="http://schemas.microsoft.com/office/drawing/2014/main" id="{F82AC442-52D2-C526-16F7-81FADDD36451}"/>
                    </a:ext>
                  </a:extLst>
                </p:cNvPr>
                <p:cNvCxnSpPr>
                  <a:cxnSpLocks/>
                </p:cNvCxnSpPr>
                <p:nvPr/>
              </p:nvCxnSpPr>
              <p:spPr>
                <a:xfrm>
                  <a:off x="5383808" y="3897510"/>
                  <a:ext cx="0" cy="637914"/>
                </a:xfrm>
                <a:prstGeom prst="line">
                  <a:avLst/>
                </a:prstGeom>
                <a:ln w="19050">
                  <a:prstDash val="dash"/>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16" name="Rak koppling 15">
                  <a:extLst>
                    <a:ext uri="{FF2B5EF4-FFF2-40B4-BE49-F238E27FC236}">
                      <a16:creationId xmlns:a16="http://schemas.microsoft.com/office/drawing/2014/main" id="{992B419D-F92C-AEDD-9764-51B7433FF8EE}"/>
                    </a:ext>
                  </a:extLst>
                </p:cNvPr>
                <p:cNvCxnSpPr>
                  <a:cxnSpLocks/>
                </p:cNvCxnSpPr>
                <p:nvPr/>
              </p:nvCxnSpPr>
              <p:spPr>
                <a:xfrm flipH="1">
                  <a:off x="5371863" y="4516254"/>
                  <a:ext cx="181732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7" name="Rak koppling 16">
                  <a:extLst>
                    <a:ext uri="{FF2B5EF4-FFF2-40B4-BE49-F238E27FC236}">
                      <a16:creationId xmlns:a16="http://schemas.microsoft.com/office/drawing/2014/main" id="{4D99C617-6906-3EEF-56BF-D9E88242F6AD}"/>
                    </a:ext>
                  </a:extLst>
                </p:cNvPr>
                <p:cNvCxnSpPr>
                  <a:cxnSpLocks/>
                </p:cNvCxnSpPr>
                <p:nvPr/>
              </p:nvCxnSpPr>
              <p:spPr>
                <a:xfrm>
                  <a:off x="7189192" y="3897510"/>
                  <a:ext cx="0" cy="63791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grpSp>
        <p:sp>
          <p:nvSpPr>
            <p:cNvPr id="43" name="textruta 42">
              <a:extLst>
                <a:ext uri="{FF2B5EF4-FFF2-40B4-BE49-F238E27FC236}">
                  <a16:creationId xmlns:a16="http://schemas.microsoft.com/office/drawing/2014/main" id="{BF2CD7D1-1815-3E05-8125-BB71EAA8C286}"/>
                </a:ext>
              </a:extLst>
            </p:cNvPr>
            <p:cNvSpPr txBox="1"/>
            <p:nvPr/>
          </p:nvSpPr>
          <p:spPr>
            <a:xfrm>
              <a:off x="666610" y="2124290"/>
              <a:ext cx="1922185" cy="646331"/>
            </a:xfrm>
            <a:prstGeom prst="rect">
              <a:avLst/>
            </a:prstGeom>
            <a:noFill/>
          </p:spPr>
          <p:txBody>
            <a:bodyPr wrap="square">
              <a:spAutoFit/>
            </a:bodyPr>
            <a:lstStyle/>
            <a:p>
              <a:pPr marL="0" lvl="0" indent="0" algn="ctr" defTabSz="755650">
                <a:spcBef>
                  <a:spcPct val="0"/>
                </a:spcBef>
                <a:buNone/>
              </a:pPr>
              <a:r>
                <a:rPr lang="sv-SE" sz="1800" kern="1200" dirty="0"/>
                <a:t>Underlätta</a:t>
              </a:r>
            </a:p>
            <a:p>
              <a:pPr marL="0" lvl="0" indent="0" algn="ctr" defTabSz="755650">
                <a:spcBef>
                  <a:spcPct val="0"/>
                </a:spcBef>
                <a:buNone/>
              </a:pPr>
              <a:r>
                <a:rPr lang="sv-SE" dirty="0"/>
                <a:t>kommunikation</a:t>
              </a:r>
              <a:endParaRPr lang="sv-SE" sz="1800" kern="1200" dirty="0"/>
            </a:p>
          </p:txBody>
        </p:sp>
        <p:sp>
          <p:nvSpPr>
            <p:cNvPr id="44" name="textruta 43">
              <a:extLst>
                <a:ext uri="{FF2B5EF4-FFF2-40B4-BE49-F238E27FC236}">
                  <a16:creationId xmlns:a16="http://schemas.microsoft.com/office/drawing/2014/main" id="{9E51AE4A-A9B6-75C8-FAF0-406AE4267815}"/>
                </a:ext>
              </a:extLst>
            </p:cNvPr>
            <p:cNvSpPr txBox="1"/>
            <p:nvPr/>
          </p:nvSpPr>
          <p:spPr>
            <a:xfrm>
              <a:off x="2852995" y="1842572"/>
              <a:ext cx="1922185" cy="923330"/>
            </a:xfrm>
            <a:prstGeom prst="rect">
              <a:avLst/>
            </a:prstGeom>
            <a:noFill/>
          </p:spPr>
          <p:txBody>
            <a:bodyPr wrap="square">
              <a:spAutoFit/>
            </a:bodyPr>
            <a:lstStyle/>
            <a:p>
              <a:pPr lvl="0" algn="ctr" defTabSz="755650">
                <a:spcBef>
                  <a:spcPct val="0"/>
                </a:spcBef>
              </a:pPr>
              <a:r>
                <a:rPr lang="sv-SE" dirty="0"/>
                <a:t>Hantera oenigheter och konflikter</a:t>
              </a:r>
              <a:endParaRPr lang="sv-SE" sz="1800" kern="1200" dirty="0"/>
            </a:p>
          </p:txBody>
        </p:sp>
        <p:sp>
          <p:nvSpPr>
            <p:cNvPr id="45" name="textruta 44">
              <a:extLst>
                <a:ext uri="{FF2B5EF4-FFF2-40B4-BE49-F238E27FC236}">
                  <a16:creationId xmlns:a16="http://schemas.microsoft.com/office/drawing/2014/main" id="{E97EEE1A-FC1C-C692-0DBB-E93460BC17F3}"/>
                </a:ext>
              </a:extLst>
            </p:cNvPr>
            <p:cNvSpPr txBox="1"/>
            <p:nvPr/>
          </p:nvSpPr>
          <p:spPr>
            <a:xfrm>
              <a:off x="5050012" y="2068331"/>
              <a:ext cx="1922185" cy="646331"/>
            </a:xfrm>
            <a:prstGeom prst="rect">
              <a:avLst/>
            </a:prstGeom>
            <a:noFill/>
          </p:spPr>
          <p:txBody>
            <a:bodyPr wrap="square">
              <a:spAutoFit/>
            </a:bodyPr>
            <a:lstStyle/>
            <a:p>
              <a:pPr marL="0" lvl="0" indent="0" algn="ctr" defTabSz="755650">
                <a:spcBef>
                  <a:spcPct val="0"/>
                </a:spcBef>
                <a:buNone/>
              </a:pPr>
              <a:r>
                <a:rPr lang="sv-SE" sz="1800" kern="1200" dirty="0"/>
                <a:t>Skapa</a:t>
              </a:r>
            </a:p>
            <a:p>
              <a:pPr marL="0" lvl="0" indent="0" algn="ctr" defTabSz="755650">
                <a:spcBef>
                  <a:spcPct val="0"/>
                </a:spcBef>
                <a:buNone/>
              </a:pPr>
              <a:r>
                <a:rPr lang="sv-SE" dirty="0"/>
                <a:t>förtroende</a:t>
              </a:r>
              <a:endParaRPr lang="sv-SE" sz="1800" kern="1200" dirty="0"/>
            </a:p>
          </p:txBody>
        </p:sp>
        <p:sp>
          <p:nvSpPr>
            <p:cNvPr id="46" name="textruta 45">
              <a:extLst>
                <a:ext uri="{FF2B5EF4-FFF2-40B4-BE49-F238E27FC236}">
                  <a16:creationId xmlns:a16="http://schemas.microsoft.com/office/drawing/2014/main" id="{8C476AA1-1103-5344-71BA-657339722671}"/>
                </a:ext>
              </a:extLst>
            </p:cNvPr>
            <p:cNvSpPr txBox="1"/>
            <p:nvPr/>
          </p:nvSpPr>
          <p:spPr>
            <a:xfrm>
              <a:off x="7162246" y="2068331"/>
              <a:ext cx="2063004" cy="646331"/>
            </a:xfrm>
            <a:prstGeom prst="rect">
              <a:avLst/>
            </a:prstGeom>
            <a:noFill/>
          </p:spPr>
          <p:txBody>
            <a:bodyPr wrap="square">
              <a:spAutoFit/>
            </a:bodyPr>
            <a:lstStyle/>
            <a:p>
              <a:pPr marL="0" lvl="0" indent="0" algn="ctr" defTabSz="755650">
                <a:spcBef>
                  <a:spcPct val="0"/>
                </a:spcBef>
                <a:buNone/>
              </a:pPr>
              <a:r>
                <a:rPr lang="sv-SE" sz="1800" kern="1200" dirty="0"/>
                <a:t>Underlätta</a:t>
              </a:r>
            </a:p>
            <a:p>
              <a:pPr marL="0" lvl="0" indent="0" algn="ctr" defTabSz="755650">
                <a:spcBef>
                  <a:spcPct val="0"/>
                </a:spcBef>
                <a:buNone/>
              </a:pPr>
              <a:r>
                <a:rPr lang="sv-SE" dirty="0"/>
                <a:t>arbete/kontakter</a:t>
              </a:r>
              <a:endParaRPr lang="sv-SE" sz="1800" kern="1200" dirty="0"/>
            </a:p>
          </p:txBody>
        </p:sp>
        <p:grpSp>
          <p:nvGrpSpPr>
            <p:cNvPr id="51" name="Grupp 50">
              <a:extLst>
                <a:ext uri="{FF2B5EF4-FFF2-40B4-BE49-F238E27FC236}">
                  <a16:creationId xmlns:a16="http://schemas.microsoft.com/office/drawing/2014/main" id="{5775BF7C-67C9-A840-DC15-7EE72561E448}"/>
                </a:ext>
              </a:extLst>
            </p:cNvPr>
            <p:cNvGrpSpPr/>
            <p:nvPr/>
          </p:nvGrpSpPr>
          <p:grpSpPr>
            <a:xfrm>
              <a:off x="1630662" y="2714662"/>
              <a:ext cx="6556194" cy="1047841"/>
              <a:chOff x="1630662" y="2714662"/>
              <a:chExt cx="6556194" cy="1047841"/>
            </a:xfrm>
          </p:grpSpPr>
          <p:cxnSp>
            <p:nvCxnSpPr>
              <p:cNvPr id="38" name="Rak koppling 37">
                <a:extLst>
                  <a:ext uri="{FF2B5EF4-FFF2-40B4-BE49-F238E27FC236}">
                    <a16:creationId xmlns:a16="http://schemas.microsoft.com/office/drawing/2014/main" id="{3052778F-1279-F998-D4D0-B1690A5BE25F}"/>
                  </a:ext>
                </a:extLst>
              </p:cNvPr>
              <p:cNvCxnSpPr>
                <a:cxnSpLocks/>
              </p:cNvCxnSpPr>
              <p:nvPr/>
            </p:nvCxnSpPr>
            <p:spPr>
              <a:xfrm flipV="1">
                <a:off x="1630662" y="2720075"/>
                <a:ext cx="0" cy="1014984"/>
              </a:xfrm>
              <a:prstGeom prst="line">
                <a:avLst/>
              </a:prstGeom>
              <a:ln w="19050">
                <a:prstDash val="solid"/>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39" name="Rak koppling 38">
                <a:extLst>
                  <a:ext uri="{FF2B5EF4-FFF2-40B4-BE49-F238E27FC236}">
                    <a16:creationId xmlns:a16="http://schemas.microsoft.com/office/drawing/2014/main" id="{9B7C35B6-9233-5125-9B2E-89E4D1E67476}"/>
                  </a:ext>
                </a:extLst>
              </p:cNvPr>
              <p:cNvCxnSpPr>
                <a:cxnSpLocks/>
              </p:cNvCxnSpPr>
              <p:nvPr/>
            </p:nvCxnSpPr>
            <p:spPr>
              <a:xfrm flipV="1">
                <a:off x="3821513" y="2747519"/>
                <a:ext cx="0" cy="1014984"/>
              </a:xfrm>
              <a:prstGeom prst="line">
                <a:avLst/>
              </a:prstGeom>
              <a:ln w="19050">
                <a:prstDash val="solid"/>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40" name="Rak koppling 39">
                <a:extLst>
                  <a:ext uri="{FF2B5EF4-FFF2-40B4-BE49-F238E27FC236}">
                    <a16:creationId xmlns:a16="http://schemas.microsoft.com/office/drawing/2014/main" id="{F02B385D-1A7E-5868-A67F-DB61118A7311}"/>
                  </a:ext>
                </a:extLst>
              </p:cNvPr>
              <p:cNvCxnSpPr>
                <a:cxnSpLocks/>
              </p:cNvCxnSpPr>
              <p:nvPr/>
            </p:nvCxnSpPr>
            <p:spPr>
              <a:xfrm flipV="1">
                <a:off x="6039629" y="2720075"/>
                <a:ext cx="0" cy="1014984"/>
              </a:xfrm>
              <a:prstGeom prst="line">
                <a:avLst/>
              </a:prstGeom>
              <a:ln w="19050">
                <a:prstDash val="solid"/>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41" name="Rak koppling 40">
                <a:extLst>
                  <a:ext uri="{FF2B5EF4-FFF2-40B4-BE49-F238E27FC236}">
                    <a16:creationId xmlns:a16="http://schemas.microsoft.com/office/drawing/2014/main" id="{28ACBC54-BBC8-CA55-8F2A-8C7A605BC23F}"/>
                  </a:ext>
                </a:extLst>
              </p:cNvPr>
              <p:cNvCxnSpPr>
                <a:cxnSpLocks/>
              </p:cNvCxnSpPr>
              <p:nvPr/>
            </p:nvCxnSpPr>
            <p:spPr>
              <a:xfrm flipV="1">
                <a:off x="8186856" y="2747519"/>
                <a:ext cx="0" cy="1014984"/>
              </a:xfrm>
              <a:prstGeom prst="line">
                <a:avLst/>
              </a:prstGeom>
              <a:ln w="19050">
                <a:prstDash val="solid"/>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47" name="Rak koppling 46">
                <a:extLst>
                  <a:ext uri="{FF2B5EF4-FFF2-40B4-BE49-F238E27FC236}">
                    <a16:creationId xmlns:a16="http://schemas.microsoft.com/office/drawing/2014/main" id="{D114F600-D935-06ED-11C4-BFD8EFFCF46E}"/>
                  </a:ext>
                </a:extLst>
              </p:cNvPr>
              <p:cNvCxnSpPr>
                <a:cxnSpLocks/>
              </p:cNvCxnSpPr>
              <p:nvPr/>
            </p:nvCxnSpPr>
            <p:spPr>
              <a:xfrm flipH="1" flipV="1">
                <a:off x="6039629" y="2714662"/>
                <a:ext cx="1481470" cy="1047841"/>
              </a:xfrm>
              <a:prstGeom prst="line">
                <a:avLst/>
              </a:prstGeom>
              <a:ln w="19050">
                <a:prstDash val="solid"/>
                <a:headEnd type="triangle" w="lg" len="lg"/>
                <a:tailEnd type="none" w="med" len="med"/>
              </a:ln>
            </p:spPr>
            <p:style>
              <a:lnRef idx="1">
                <a:schemeClr val="accent1"/>
              </a:lnRef>
              <a:fillRef idx="0">
                <a:schemeClr val="accent1"/>
              </a:fillRef>
              <a:effectRef idx="0">
                <a:schemeClr val="accent1"/>
              </a:effectRef>
              <a:fontRef idx="minor">
                <a:schemeClr val="tx1"/>
              </a:fontRef>
            </p:style>
          </p:cxnSp>
          <p:cxnSp>
            <p:nvCxnSpPr>
              <p:cNvPr id="49" name="Rak koppling 48">
                <a:extLst>
                  <a:ext uri="{FF2B5EF4-FFF2-40B4-BE49-F238E27FC236}">
                    <a16:creationId xmlns:a16="http://schemas.microsoft.com/office/drawing/2014/main" id="{A4EDC39E-C06C-8EB1-A209-82F2D12E0678}"/>
                  </a:ext>
                </a:extLst>
              </p:cNvPr>
              <p:cNvCxnSpPr>
                <a:cxnSpLocks/>
              </p:cNvCxnSpPr>
              <p:nvPr/>
            </p:nvCxnSpPr>
            <p:spPr>
              <a:xfrm flipV="1">
                <a:off x="4410171" y="2714662"/>
                <a:ext cx="1633863" cy="1014984"/>
              </a:xfrm>
              <a:prstGeom prst="line">
                <a:avLst/>
              </a:prstGeom>
              <a:ln w="19050">
                <a:prstDash val="dash"/>
                <a:headEnd type="triangle" w="lg" len="lg"/>
                <a:tailEnd type="none" w="med" len="med"/>
              </a:ln>
            </p:spPr>
            <p:style>
              <a:lnRef idx="1">
                <a:schemeClr val="accent1"/>
              </a:lnRef>
              <a:fillRef idx="0">
                <a:schemeClr val="accent1"/>
              </a:fillRef>
              <a:effectRef idx="0">
                <a:schemeClr val="accent1"/>
              </a:effectRef>
              <a:fontRef idx="minor">
                <a:schemeClr val="tx1"/>
              </a:fontRef>
            </p:style>
          </p:cxnSp>
        </p:grpSp>
      </p:grpSp>
      <p:sp>
        <p:nvSpPr>
          <p:cNvPr id="6" name="Rubrik 5">
            <a:extLst>
              <a:ext uri="{FF2B5EF4-FFF2-40B4-BE49-F238E27FC236}">
                <a16:creationId xmlns:a16="http://schemas.microsoft.com/office/drawing/2014/main" id="{7BBF5350-2BF7-C0B0-B775-C7FAD8455521}"/>
              </a:ext>
            </a:extLst>
          </p:cNvPr>
          <p:cNvSpPr>
            <a:spLocks noGrp="1"/>
          </p:cNvSpPr>
          <p:nvPr>
            <p:ph type="title"/>
          </p:nvPr>
        </p:nvSpPr>
        <p:spPr/>
        <p:txBody>
          <a:bodyPr/>
          <a:lstStyle/>
          <a:p>
            <a:r>
              <a:rPr lang="sv-SE" dirty="0"/>
              <a:t>Forming, storming, norming, performing</a:t>
            </a:r>
            <a:br>
              <a:rPr lang="sv-SE" dirty="0"/>
            </a:br>
            <a:r>
              <a:rPr lang="sv-SE" sz="2300" b="0" dirty="0"/>
              <a:t>Inklusive ledarnas viktigaste uppgift i olika faser</a:t>
            </a:r>
          </a:p>
        </p:txBody>
      </p:sp>
    </p:spTree>
    <p:extLst>
      <p:ext uri="{BB962C8B-B14F-4D97-AF65-F5344CB8AC3E}">
        <p14:creationId xmlns:p14="http://schemas.microsoft.com/office/powerpoint/2010/main" val="212299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A46B8A12-668B-A706-974D-52F5A2F440D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433969"/>
              </p:ext>
            </p:extLst>
          </p:nvPr>
        </p:nvGraphicFramePr>
        <p:xfrm>
          <a:off x="7289800" y="1759797"/>
          <a:ext cx="4631690" cy="3909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Platshållare för text 2">
            <a:extLst>
              <a:ext uri="{FF2B5EF4-FFF2-40B4-BE49-F238E27FC236}">
                <a16:creationId xmlns:a16="http://schemas.microsoft.com/office/drawing/2014/main" id="{2C5AB71A-FD8A-0F5C-AA8D-FC0B84AEF4CA}"/>
              </a:ext>
            </a:extLst>
          </p:cNvPr>
          <p:cNvSpPr>
            <a:spLocks noGrp="1"/>
          </p:cNvSpPr>
          <p:nvPr>
            <p:ph type="body" sz="quarter" idx="13"/>
          </p:nvPr>
        </p:nvSpPr>
        <p:spPr/>
        <p:txBody>
          <a:bodyPr>
            <a:normAutofit/>
          </a:bodyPr>
          <a:lstStyle/>
          <a:p>
            <a:pPr>
              <a:lnSpc>
                <a:spcPct val="100000"/>
              </a:lnSpc>
            </a:pPr>
            <a:r>
              <a:rPr lang="sv-SE" sz="1700" dirty="0"/>
              <a:t>Skapa en organisation för samverkan.</a:t>
            </a:r>
          </a:p>
          <a:p>
            <a:pPr>
              <a:lnSpc>
                <a:spcPct val="100000"/>
              </a:lnSpc>
            </a:pPr>
            <a:r>
              <a:rPr lang="sv-SE" sz="1700" dirty="0"/>
              <a:t>Organisationen behöver anpassas bland annat efter om det är intern eller extern samverkan.</a:t>
            </a:r>
          </a:p>
          <a:p>
            <a:pPr>
              <a:lnSpc>
                <a:spcPct val="100000"/>
              </a:lnSpc>
            </a:pPr>
            <a:r>
              <a:rPr lang="sv-SE" sz="1700" dirty="0"/>
              <a:t>Gör inte organisationen onödigt omfattande.</a:t>
            </a:r>
          </a:p>
          <a:p>
            <a:pPr>
              <a:lnSpc>
                <a:spcPct val="100000"/>
              </a:lnSpc>
            </a:pPr>
            <a:r>
              <a:rPr lang="sv-SE" sz="1700" dirty="0"/>
              <a:t>Vid extern (och ibland intern) samverkan vanligt med </a:t>
            </a:r>
          </a:p>
          <a:p>
            <a:pPr lvl="1">
              <a:lnSpc>
                <a:spcPct val="100000"/>
              </a:lnSpc>
            </a:pPr>
            <a:r>
              <a:rPr lang="sv-SE" sz="1700" dirty="0"/>
              <a:t>Styrgrupp: chefsnivå, (strategiskt) beslutsfattande</a:t>
            </a:r>
          </a:p>
          <a:p>
            <a:pPr lvl="1">
              <a:lnSpc>
                <a:spcPct val="100000"/>
              </a:lnSpc>
            </a:pPr>
            <a:r>
              <a:rPr lang="sv-SE" sz="1700" dirty="0"/>
              <a:t>Arbetsgrupp: planerar aktiviteter och arbetssätt</a:t>
            </a:r>
          </a:p>
          <a:p>
            <a:pPr lvl="1">
              <a:lnSpc>
                <a:spcPct val="100000"/>
              </a:lnSpc>
            </a:pPr>
            <a:r>
              <a:rPr lang="sv-SE" sz="1700" dirty="0"/>
              <a:t>Operativt arbete i vardagen: mötet med klienter och brukare [10].</a:t>
            </a:r>
          </a:p>
          <a:p>
            <a:pPr lvl="1">
              <a:lnSpc>
                <a:spcPct val="100000"/>
              </a:lnSpc>
              <a:buFont typeface="Arial" panose="020B0604020202020204" pitchFamily="34" charset="0"/>
              <a:buChar char="•"/>
            </a:pPr>
            <a:endParaRPr lang="sv-SE" sz="1700" dirty="0"/>
          </a:p>
        </p:txBody>
      </p:sp>
      <p:sp>
        <p:nvSpPr>
          <p:cNvPr id="2" name="Rubrik 1">
            <a:extLst>
              <a:ext uri="{FF2B5EF4-FFF2-40B4-BE49-F238E27FC236}">
                <a16:creationId xmlns:a16="http://schemas.microsoft.com/office/drawing/2014/main" id="{DB4B7E8E-FF60-F3C1-5960-8905A0BF2B13}"/>
              </a:ext>
            </a:extLst>
          </p:cNvPr>
          <p:cNvSpPr>
            <a:spLocks noGrp="1"/>
          </p:cNvSpPr>
          <p:nvPr>
            <p:ph type="title"/>
          </p:nvPr>
        </p:nvSpPr>
        <p:spPr/>
        <p:txBody>
          <a:bodyPr anchor="t">
            <a:normAutofit/>
          </a:bodyPr>
          <a:lstStyle/>
          <a:p>
            <a:r>
              <a:rPr lang="sv-SE" dirty="0"/>
              <a:t>Organisera samverkan</a:t>
            </a:r>
          </a:p>
        </p:txBody>
      </p:sp>
    </p:spTree>
    <p:extLst>
      <p:ext uri="{BB962C8B-B14F-4D97-AF65-F5344CB8AC3E}">
        <p14:creationId xmlns:p14="http://schemas.microsoft.com/office/powerpoint/2010/main" val="20480377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80828C39-7A80-26AC-65BE-5DA3E7C28A73}"/>
              </a:ext>
            </a:extLst>
          </p:cNvPr>
          <p:cNvSpPr>
            <a:spLocks noGrp="1"/>
          </p:cNvSpPr>
          <p:nvPr>
            <p:ph type="body" sz="quarter" idx="13"/>
          </p:nvPr>
        </p:nvSpPr>
        <p:spPr/>
        <p:txBody>
          <a:bodyPr/>
          <a:lstStyle/>
          <a:p>
            <a:r>
              <a:rPr lang="sv-SE" dirty="0"/>
              <a:t>Följ upp samverkansarbetet regelbundet.</a:t>
            </a:r>
          </a:p>
          <a:p>
            <a:r>
              <a:rPr lang="sv-SE" dirty="0"/>
              <a:t>Exempel på frågor att följa upp:</a:t>
            </a:r>
          </a:p>
          <a:p>
            <a:pPr lvl="1"/>
            <a:r>
              <a:rPr lang="sv-SE" dirty="0"/>
              <a:t>Har målen uppnåtts? Är de fortfarande aktuella?</a:t>
            </a:r>
          </a:p>
          <a:p>
            <a:pPr lvl="1"/>
            <a:r>
              <a:rPr lang="sv-SE" dirty="0"/>
              <a:t>Deltar alla samverkansparter i aktiviteter och möten?</a:t>
            </a:r>
          </a:p>
          <a:p>
            <a:pPr lvl="1"/>
            <a:r>
              <a:rPr lang="sv-SE" dirty="0"/>
              <a:t>Har de som deltar i samverkan de mandat de behöver för att samverkan ska vara effektiv?</a:t>
            </a:r>
          </a:p>
          <a:p>
            <a:pPr marL="228600" lvl="1">
              <a:spcBef>
                <a:spcPts val="1000"/>
              </a:spcBef>
              <a:buFont typeface="Arial" panose="020B0604020202020204" pitchFamily="34" charset="0"/>
              <a:buChar char="•"/>
            </a:pPr>
            <a:r>
              <a:rPr lang="sv-SE" sz="2200" dirty="0"/>
              <a:t>Bestäm hur ni ska åtgärda det som uppföljningen visar behöver åtgärdas eller utvecklas.</a:t>
            </a:r>
          </a:p>
          <a:p>
            <a:pPr lvl="1"/>
            <a:endParaRPr lang="sv-SE" dirty="0"/>
          </a:p>
        </p:txBody>
      </p:sp>
      <p:sp>
        <p:nvSpPr>
          <p:cNvPr id="2" name="Rubrik 1">
            <a:extLst>
              <a:ext uri="{FF2B5EF4-FFF2-40B4-BE49-F238E27FC236}">
                <a16:creationId xmlns:a16="http://schemas.microsoft.com/office/drawing/2014/main" id="{AA9B3B31-E67C-8090-1664-B5B4A2DA2F01}"/>
              </a:ext>
            </a:extLst>
          </p:cNvPr>
          <p:cNvSpPr>
            <a:spLocks noGrp="1"/>
          </p:cNvSpPr>
          <p:nvPr>
            <p:ph type="title"/>
          </p:nvPr>
        </p:nvSpPr>
        <p:spPr/>
        <p:txBody>
          <a:bodyPr/>
          <a:lstStyle/>
          <a:p>
            <a:r>
              <a:rPr lang="sv-SE" dirty="0"/>
              <a:t>Att följa upp samverkan</a:t>
            </a:r>
          </a:p>
        </p:txBody>
      </p:sp>
    </p:spTree>
    <p:extLst>
      <p:ext uri="{BB962C8B-B14F-4D97-AF65-F5344CB8AC3E}">
        <p14:creationId xmlns:p14="http://schemas.microsoft.com/office/powerpoint/2010/main" val="1832633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5201DBEE-0458-AC18-6C16-A5A4B2190F24}"/>
              </a:ext>
            </a:extLst>
          </p:cNvPr>
          <p:cNvSpPr>
            <a:spLocks noGrp="1"/>
          </p:cNvSpPr>
          <p:nvPr>
            <p:ph type="body" idx="1"/>
          </p:nvPr>
        </p:nvSpPr>
        <p:spPr/>
        <p:txBody>
          <a:bodyPr/>
          <a:lstStyle/>
          <a:p>
            <a:r>
              <a:rPr lang="sv-SE" dirty="0"/>
              <a:t>5</a:t>
            </a:r>
          </a:p>
        </p:txBody>
      </p:sp>
      <p:sp>
        <p:nvSpPr>
          <p:cNvPr id="2" name="Rubrik 1">
            <a:extLst>
              <a:ext uri="{FF2B5EF4-FFF2-40B4-BE49-F238E27FC236}">
                <a16:creationId xmlns:a16="http://schemas.microsoft.com/office/drawing/2014/main" id="{7DE6C61B-BD80-9332-78E7-2850EF6611F9}"/>
              </a:ext>
            </a:extLst>
          </p:cNvPr>
          <p:cNvSpPr>
            <a:spLocks noGrp="1"/>
          </p:cNvSpPr>
          <p:nvPr>
            <p:ph type="title"/>
          </p:nvPr>
        </p:nvSpPr>
        <p:spPr/>
        <p:txBody>
          <a:bodyPr/>
          <a:lstStyle/>
          <a:p>
            <a:r>
              <a:rPr lang="sv-SE" dirty="0"/>
              <a:t>Nästa steg</a:t>
            </a:r>
          </a:p>
        </p:txBody>
      </p:sp>
    </p:spTree>
    <p:extLst>
      <p:ext uri="{BB962C8B-B14F-4D97-AF65-F5344CB8AC3E}">
        <p14:creationId xmlns:p14="http://schemas.microsoft.com/office/powerpoint/2010/main" val="993689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044D2DB5-0988-345A-87FA-111A7786BD5C}"/>
              </a:ext>
            </a:extLst>
          </p:cNvPr>
          <p:cNvSpPr>
            <a:spLocks noGrp="1"/>
          </p:cNvSpPr>
          <p:nvPr>
            <p:ph type="body" idx="1"/>
          </p:nvPr>
        </p:nvSpPr>
        <p:spPr/>
        <p:txBody>
          <a:bodyPr/>
          <a:lstStyle/>
          <a:p>
            <a:r>
              <a:rPr lang="sv-SE" dirty="0"/>
              <a:t>1</a:t>
            </a:r>
          </a:p>
        </p:txBody>
      </p:sp>
      <p:sp>
        <p:nvSpPr>
          <p:cNvPr id="2" name="Rubrik 1">
            <a:extLst>
              <a:ext uri="{FF2B5EF4-FFF2-40B4-BE49-F238E27FC236}">
                <a16:creationId xmlns:a16="http://schemas.microsoft.com/office/drawing/2014/main" id="{03C3E034-F581-A850-6749-7D82A5DDF030}"/>
              </a:ext>
            </a:extLst>
          </p:cNvPr>
          <p:cNvSpPr>
            <a:spLocks noGrp="1"/>
          </p:cNvSpPr>
          <p:nvPr>
            <p:ph type="title"/>
          </p:nvPr>
        </p:nvSpPr>
        <p:spPr/>
        <p:txBody>
          <a:bodyPr/>
          <a:lstStyle/>
          <a:p>
            <a:r>
              <a:rPr lang="sv-SE" dirty="0"/>
              <a:t>Vad är samverkan?</a:t>
            </a:r>
          </a:p>
        </p:txBody>
      </p:sp>
    </p:spTree>
    <p:extLst>
      <p:ext uri="{BB962C8B-B14F-4D97-AF65-F5344CB8AC3E}">
        <p14:creationId xmlns:p14="http://schemas.microsoft.com/office/powerpoint/2010/main" val="27975996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a:extLst>
              <a:ext uri="{FF2B5EF4-FFF2-40B4-BE49-F238E27FC236}">
                <a16:creationId xmlns:a16="http://schemas.microsoft.com/office/drawing/2014/main" id="{CAF1099E-94AC-34C8-E4C6-630E954D917F}"/>
              </a:ext>
            </a:extLst>
          </p:cNvPr>
          <p:cNvSpPr>
            <a:spLocks noGrp="1"/>
          </p:cNvSpPr>
          <p:nvPr>
            <p:ph type="body" sz="quarter" idx="13"/>
          </p:nvPr>
        </p:nvSpPr>
        <p:spPr/>
        <p:txBody>
          <a:bodyPr/>
          <a:lstStyle/>
          <a:p>
            <a:r>
              <a:rPr lang="sv-SE" dirty="0"/>
              <a:t>När ni har identifierat vilka aktörer ni behöver samverka med och varför, är nästa steg att chef eller motsvarande kontaktar de tilltänkta samverkansparterna. </a:t>
            </a:r>
          </a:p>
          <a:p>
            <a:r>
              <a:rPr lang="sv-SE" dirty="0"/>
              <a:t>Dialog med tilltänkta samverkansparter.</a:t>
            </a:r>
          </a:p>
          <a:p>
            <a:r>
              <a:rPr lang="sv-SE" dirty="0"/>
              <a:t>När ni är överens om att ni ska samverka – påbörja processen!</a:t>
            </a:r>
            <a:endParaRPr lang="sv-SE" dirty="0">
              <a:highlight>
                <a:srgbClr val="FFFF00"/>
              </a:highlight>
            </a:endParaRPr>
          </a:p>
          <a:p>
            <a:r>
              <a:rPr lang="sv-SE" dirty="0"/>
              <a:t>Testa er fram, börja i liten skala vid behov. Fastna inte i att försöka skapa en helt perfekt plan – kom igång och utveckla arbetet längs vägen! </a:t>
            </a:r>
          </a:p>
        </p:txBody>
      </p:sp>
      <p:sp>
        <p:nvSpPr>
          <p:cNvPr id="2" name="Rubrik 1">
            <a:extLst>
              <a:ext uri="{FF2B5EF4-FFF2-40B4-BE49-F238E27FC236}">
                <a16:creationId xmlns:a16="http://schemas.microsoft.com/office/drawing/2014/main" id="{34CC962F-51DF-FFFB-2CE5-19BDE7284F3D}"/>
              </a:ext>
            </a:extLst>
          </p:cNvPr>
          <p:cNvSpPr>
            <a:spLocks noGrp="1"/>
          </p:cNvSpPr>
          <p:nvPr>
            <p:ph type="title"/>
          </p:nvPr>
        </p:nvSpPr>
        <p:spPr/>
        <p:txBody>
          <a:bodyPr/>
          <a:lstStyle/>
          <a:p>
            <a:r>
              <a:rPr lang="sv-SE" dirty="0"/>
              <a:t>Nästa steg i er samverkansprocess</a:t>
            </a:r>
          </a:p>
        </p:txBody>
      </p:sp>
    </p:spTree>
    <p:extLst>
      <p:ext uri="{BB962C8B-B14F-4D97-AF65-F5344CB8AC3E}">
        <p14:creationId xmlns:p14="http://schemas.microsoft.com/office/powerpoint/2010/main" val="2151067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a:extLst>
            <a:ext uri="{FF2B5EF4-FFF2-40B4-BE49-F238E27FC236}">
              <a16:creationId xmlns:a16="http://schemas.microsoft.com/office/drawing/2014/main" id="{6D1E352C-F97C-0D2F-5108-1D8D072D2388}"/>
            </a:ext>
          </a:extLst>
        </p:cNvPr>
        <p:cNvGrpSpPr/>
        <p:nvPr/>
      </p:nvGrpSpPr>
      <p:grpSpPr>
        <a:xfrm>
          <a:off x="0" y="0"/>
          <a:ext cx="0" cy="0"/>
          <a:chOff x="0" y="0"/>
          <a:chExt cx="0" cy="0"/>
        </a:xfrm>
      </p:grpSpPr>
      <p:grpSp>
        <p:nvGrpSpPr>
          <p:cNvPr id="10" name="Bild 8">
            <a:extLst>
              <a:ext uri="{FF2B5EF4-FFF2-40B4-BE49-F238E27FC236}">
                <a16:creationId xmlns:a16="http://schemas.microsoft.com/office/drawing/2014/main" id="{56B5D407-70D0-CB73-9E4D-8806EE7A0367}"/>
              </a:ext>
              <a:ext uri="{C183D7F6-B498-43B3-948B-1728B52AA6E4}">
                <adec:decorative xmlns:adec="http://schemas.microsoft.com/office/drawing/2017/decorative" val="1"/>
              </a:ext>
            </a:extLst>
          </p:cNvPr>
          <p:cNvGrpSpPr/>
          <p:nvPr/>
        </p:nvGrpSpPr>
        <p:grpSpPr>
          <a:xfrm>
            <a:off x="1978993" y="2454406"/>
            <a:ext cx="2266950" cy="1962150"/>
            <a:chOff x="8400669" y="2442960"/>
            <a:chExt cx="2266950" cy="1962150"/>
          </a:xfrm>
        </p:grpSpPr>
        <p:sp>
          <p:nvSpPr>
            <p:cNvPr id="11" name="Frihandsfigur: Form 10">
              <a:extLst>
                <a:ext uri="{FF2B5EF4-FFF2-40B4-BE49-F238E27FC236}">
                  <a16:creationId xmlns:a16="http://schemas.microsoft.com/office/drawing/2014/main" id="{512FF737-9FD6-180F-A643-9EA9C5F38950}"/>
                </a:ext>
                <a:ext uri="{C183D7F6-B498-43B3-948B-1728B52AA6E4}">
                  <adec:decorative xmlns:adec="http://schemas.microsoft.com/office/drawing/2017/decorative" val="1"/>
                </a:ext>
              </a:extLst>
            </p:cNvPr>
            <p:cNvSpPr/>
            <p:nvPr/>
          </p:nvSpPr>
          <p:spPr>
            <a:xfrm>
              <a:off x="8589997"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09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6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090" y="133636"/>
                    <a:pt x="571090" y="289112"/>
                  </a:cubicBezTo>
                  <a:cubicBezTo>
                    <a:pt x="571090" y="444589"/>
                    <a:pt x="44459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65" y="418338"/>
                    <a:pt x="523465" y="289112"/>
                  </a:cubicBezTo>
                  <a:cubicBezTo>
                    <a:pt x="523465" y="159887"/>
                    <a:pt x="418338" y="54769"/>
                    <a:pt x="289122" y="54769"/>
                  </a:cubicBezTo>
                  <a:close/>
                </a:path>
              </a:pathLst>
            </a:custGeom>
            <a:solidFill>
              <a:srgbClr val="002B45"/>
            </a:solidFill>
            <a:ln w="9525" cap="flat">
              <a:noFill/>
              <a:prstDash val="solid"/>
              <a:miter/>
            </a:ln>
          </p:spPr>
          <p:txBody>
            <a:bodyPr rtlCol="0" anchor="ctr"/>
            <a:lstStyle/>
            <a:p>
              <a:endParaRPr lang="sv-SE"/>
            </a:p>
          </p:txBody>
        </p:sp>
        <p:sp>
          <p:nvSpPr>
            <p:cNvPr id="12" name="Frihandsfigur: Form 11">
              <a:extLst>
                <a:ext uri="{FF2B5EF4-FFF2-40B4-BE49-F238E27FC236}">
                  <a16:creationId xmlns:a16="http://schemas.microsoft.com/office/drawing/2014/main" id="{7653D9F9-DB31-C6C5-1D06-9D6E180CBE11}"/>
                </a:ext>
                <a:ext uri="{C183D7F6-B498-43B3-948B-1728B52AA6E4}">
                  <adec:decorative xmlns:adec="http://schemas.microsoft.com/office/drawing/2017/decorative" val="1"/>
                </a:ext>
              </a:extLst>
            </p:cNvPr>
            <p:cNvSpPr/>
            <p:nvPr/>
          </p:nvSpPr>
          <p:spPr>
            <a:xfrm>
              <a:off x="9882711" y="3264815"/>
              <a:ext cx="571500" cy="571500"/>
            </a:xfrm>
            <a:custGeom>
              <a:avLst/>
              <a:gdLst>
                <a:gd name="connsiteX0" fmla="*/ 289122 w 571500"/>
                <a:gd name="connsiteY0" fmla="*/ 571090 h 571500"/>
                <a:gd name="connsiteX1" fmla="*/ 7144 w 571500"/>
                <a:gd name="connsiteY1" fmla="*/ 289112 h 571500"/>
                <a:gd name="connsiteX2" fmla="*/ 289122 w 571500"/>
                <a:gd name="connsiteY2" fmla="*/ 7144 h 571500"/>
                <a:gd name="connsiteX3" fmla="*/ 571100 w 571500"/>
                <a:gd name="connsiteY3" fmla="*/ 289112 h 571500"/>
                <a:gd name="connsiteX4" fmla="*/ 289122 w 571500"/>
                <a:gd name="connsiteY4" fmla="*/ 571090 h 571500"/>
                <a:gd name="connsiteX5" fmla="*/ 289122 w 571500"/>
                <a:gd name="connsiteY5" fmla="*/ 54769 h 571500"/>
                <a:gd name="connsiteX6" fmla="*/ 54769 w 571500"/>
                <a:gd name="connsiteY6" fmla="*/ 289112 h 571500"/>
                <a:gd name="connsiteX7" fmla="*/ 289122 w 571500"/>
                <a:gd name="connsiteY7" fmla="*/ 523465 h 571500"/>
                <a:gd name="connsiteX8" fmla="*/ 523475 w 571500"/>
                <a:gd name="connsiteY8" fmla="*/ 289112 h 571500"/>
                <a:gd name="connsiteX9" fmla="*/ 289122 w 571500"/>
                <a:gd name="connsiteY9" fmla="*/ 54769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22" y="571090"/>
                  </a:moveTo>
                  <a:cubicBezTo>
                    <a:pt x="133645" y="571090"/>
                    <a:pt x="7144" y="444598"/>
                    <a:pt x="7144" y="289112"/>
                  </a:cubicBezTo>
                  <a:cubicBezTo>
                    <a:pt x="7144" y="133626"/>
                    <a:pt x="133636" y="7144"/>
                    <a:pt x="289122" y="7144"/>
                  </a:cubicBezTo>
                  <a:cubicBezTo>
                    <a:pt x="444608" y="7144"/>
                    <a:pt x="571100" y="133636"/>
                    <a:pt x="571100" y="289112"/>
                  </a:cubicBezTo>
                  <a:cubicBezTo>
                    <a:pt x="571100" y="444589"/>
                    <a:pt x="444608" y="571090"/>
                    <a:pt x="289122" y="571090"/>
                  </a:cubicBezTo>
                  <a:close/>
                  <a:moveTo>
                    <a:pt x="289122" y="54769"/>
                  </a:moveTo>
                  <a:cubicBezTo>
                    <a:pt x="159906" y="54769"/>
                    <a:pt x="54769" y="159896"/>
                    <a:pt x="54769" y="289112"/>
                  </a:cubicBezTo>
                  <a:cubicBezTo>
                    <a:pt x="54769" y="418329"/>
                    <a:pt x="159896" y="523465"/>
                    <a:pt x="289122" y="523465"/>
                  </a:cubicBezTo>
                  <a:cubicBezTo>
                    <a:pt x="418348" y="523465"/>
                    <a:pt x="523475" y="418338"/>
                    <a:pt x="523475" y="289112"/>
                  </a:cubicBezTo>
                  <a:cubicBezTo>
                    <a:pt x="523475" y="159887"/>
                    <a:pt x="418348" y="54769"/>
                    <a:pt x="289122" y="54769"/>
                  </a:cubicBezTo>
                  <a:close/>
                </a:path>
              </a:pathLst>
            </a:custGeom>
            <a:solidFill>
              <a:srgbClr val="017CC1"/>
            </a:solidFill>
            <a:ln w="9525" cap="flat">
              <a:noFill/>
              <a:prstDash val="solid"/>
              <a:miter/>
            </a:ln>
          </p:spPr>
          <p:txBody>
            <a:bodyPr rtlCol="0" anchor="ctr"/>
            <a:lstStyle/>
            <a:p>
              <a:endParaRPr lang="sv-SE"/>
            </a:p>
          </p:txBody>
        </p:sp>
        <p:sp>
          <p:nvSpPr>
            <p:cNvPr id="13" name="Frihandsfigur: Form 12">
              <a:extLst>
                <a:ext uri="{FF2B5EF4-FFF2-40B4-BE49-F238E27FC236}">
                  <a16:creationId xmlns:a16="http://schemas.microsoft.com/office/drawing/2014/main" id="{51753167-0871-2CA5-E6A9-A7EFBED72D4C}"/>
                </a:ext>
                <a:ext uri="{C183D7F6-B498-43B3-948B-1728B52AA6E4}">
                  <adec:decorative xmlns:adec="http://schemas.microsoft.com/office/drawing/2017/decorative" val="1"/>
                </a:ext>
              </a:extLst>
            </p:cNvPr>
            <p:cNvSpPr/>
            <p:nvPr/>
          </p:nvSpPr>
          <p:spPr>
            <a:xfrm>
              <a:off x="9237069" y="3035120"/>
              <a:ext cx="571500" cy="571500"/>
            </a:xfrm>
            <a:custGeom>
              <a:avLst/>
              <a:gdLst>
                <a:gd name="connsiteX0" fmla="*/ 289112 w 571500"/>
                <a:gd name="connsiteY0" fmla="*/ 571090 h 571500"/>
                <a:gd name="connsiteX1" fmla="*/ 7144 w 571500"/>
                <a:gd name="connsiteY1" fmla="*/ 289122 h 571500"/>
                <a:gd name="connsiteX2" fmla="*/ 289112 w 571500"/>
                <a:gd name="connsiteY2" fmla="*/ 7144 h 571500"/>
                <a:gd name="connsiteX3" fmla="*/ 571091 w 571500"/>
                <a:gd name="connsiteY3" fmla="*/ 289122 h 571500"/>
                <a:gd name="connsiteX4" fmla="*/ 289112 w 571500"/>
                <a:gd name="connsiteY4" fmla="*/ 571090 h 571500"/>
                <a:gd name="connsiteX5" fmla="*/ 289112 w 571500"/>
                <a:gd name="connsiteY5" fmla="*/ 54778 h 571500"/>
                <a:gd name="connsiteX6" fmla="*/ 54769 w 571500"/>
                <a:gd name="connsiteY6" fmla="*/ 289131 h 571500"/>
                <a:gd name="connsiteX7" fmla="*/ 289112 w 571500"/>
                <a:gd name="connsiteY7" fmla="*/ 523475 h 571500"/>
                <a:gd name="connsiteX8" fmla="*/ 523466 w 571500"/>
                <a:gd name="connsiteY8" fmla="*/ 289131 h 571500"/>
                <a:gd name="connsiteX9" fmla="*/ 289112 w 571500"/>
                <a:gd name="connsiteY9" fmla="*/ 54778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500" h="571500">
                  <a:moveTo>
                    <a:pt x="289112" y="571090"/>
                  </a:moveTo>
                  <a:cubicBezTo>
                    <a:pt x="133636" y="571090"/>
                    <a:pt x="7144" y="444608"/>
                    <a:pt x="7144" y="289122"/>
                  </a:cubicBezTo>
                  <a:cubicBezTo>
                    <a:pt x="7144" y="133636"/>
                    <a:pt x="133636" y="7144"/>
                    <a:pt x="289112" y="7144"/>
                  </a:cubicBezTo>
                  <a:cubicBezTo>
                    <a:pt x="444589" y="7144"/>
                    <a:pt x="571091" y="133636"/>
                    <a:pt x="571091" y="289122"/>
                  </a:cubicBezTo>
                  <a:cubicBezTo>
                    <a:pt x="571091" y="444608"/>
                    <a:pt x="444599" y="571090"/>
                    <a:pt x="289112" y="571090"/>
                  </a:cubicBezTo>
                  <a:close/>
                  <a:moveTo>
                    <a:pt x="289112" y="54778"/>
                  </a:moveTo>
                  <a:cubicBezTo>
                    <a:pt x="159896" y="54778"/>
                    <a:pt x="54769" y="159906"/>
                    <a:pt x="54769" y="289131"/>
                  </a:cubicBezTo>
                  <a:cubicBezTo>
                    <a:pt x="54769" y="418357"/>
                    <a:pt x="159896" y="523475"/>
                    <a:pt x="289112" y="523475"/>
                  </a:cubicBezTo>
                  <a:cubicBezTo>
                    <a:pt x="418328" y="523475"/>
                    <a:pt x="523466" y="418348"/>
                    <a:pt x="523466" y="289131"/>
                  </a:cubicBezTo>
                  <a:cubicBezTo>
                    <a:pt x="523466" y="159915"/>
                    <a:pt x="418338" y="54778"/>
                    <a:pt x="289112" y="54778"/>
                  </a:cubicBezTo>
                  <a:close/>
                </a:path>
              </a:pathLst>
            </a:custGeom>
            <a:solidFill>
              <a:srgbClr val="1B2F46"/>
            </a:solidFill>
            <a:ln w="9525" cap="flat">
              <a:noFill/>
              <a:prstDash val="solid"/>
              <a:miter/>
            </a:ln>
          </p:spPr>
          <p:txBody>
            <a:bodyPr rtlCol="0" anchor="ctr"/>
            <a:lstStyle/>
            <a:p>
              <a:endParaRPr lang="sv-SE"/>
            </a:p>
          </p:txBody>
        </p:sp>
        <p:sp>
          <p:nvSpPr>
            <p:cNvPr id="14" name="Frihandsfigur: Form 13">
              <a:extLst>
                <a:ext uri="{FF2B5EF4-FFF2-40B4-BE49-F238E27FC236}">
                  <a16:creationId xmlns:a16="http://schemas.microsoft.com/office/drawing/2014/main" id="{F78E5E79-7260-2263-D8E9-2D58C83A533C}"/>
                </a:ext>
                <a:ext uri="{C183D7F6-B498-43B3-948B-1728B52AA6E4}">
                  <adec:decorative xmlns:adec="http://schemas.microsoft.com/office/drawing/2017/decorative" val="1"/>
                </a:ext>
              </a:extLst>
            </p:cNvPr>
            <p:cNvSpPr/>
            <p:nvPr/>
          </p:nvSpPr>
          <p:spPr>
            <a:xfrm>
              <a:off x="8463505" y="3853231"/>
              <a:ext cx="628650" cy="552450"/>
            </a:xfrm>
            <a:custGeom>
              <a:avLst/>
              <a:gdLst>
                <a:gd name="connsiteX0" fmla="*/ 583549 w 628650"/>
                <a:gd name="connsiteY0" fmla="*/ 551602 h 552450"/>
                <a:gd name="connsiteX1" fmla="*/ 536048 w 628650"/>
                <a:gd name="connsiteY1" fmla="*/ 548202 h 552450"/>
                <a:gd name="connsiteX2" fmla="*/ 563518 w 628650"/>
                <a:gd name="connsiteY2" fmla="*/ 163878 h 552450"/>
                <a:gd name="connsiteX3" fmla="*/ 570090 w 628650"/>
                <a:gd name="connsiteY3" fmla="*/ 88202 h 552450"/>
                <a:gd name="connsiteX4" fmla="*/ 422072 w 628650"/>
                <a:gd name="connsiteY4" fmla="*/ 54759 h 552450"/>
                <a:gd name="connsiteX5" fmla="*/ 409127 w 628650"/>
                <a:gd name="connsiteY5" fmla="*/ 54759 h 552450"/>
                <a:gd name="connsiteX6" fmla="*/ 65532 w 628650"/>
                <a:gd name="connsiteY6" fmla="*/ 398355 h 552450"/>
                <a:gd name="connsiteX7" fmla="*/ 65475 w 628650"/>
                <a:gd name="connsiteY7" fmla="*/ 400060 h 552450"/>
                <a:gd name="connsiteX8" fmla="*/ 54645 w 628650"/>
                <a:gd name="connsiteY8" fmla="*/ 551602 h 552450"/>
                <a:gd name="connsiteX9" fmla="*/ 7144 w 628650"/>
                <a:gd name="connsiteY9" fmla="*/ 548202 h 552450"/>
                <a:gd name="connsiteX10" fmla="*/ 17917 w 628650"/>
                <a:gd name="connsiteY10" fmla="*/ 397497 h 552450"/>
                <a:gd name="connsiteX11" fmla="*/ 409137 w 628650"/>
                <a:gd name="connsiteY11" fmla="*/ 7144 h 552450"/>
                <a:gd name="connsiteX12" fmla="*/ 422081 w 628650"/>
                <a:gd name="connsiteY12" fmla="*/ 7144 h 552450"/>
                <a:gd name="connsiteX13" fmla="*/ 608066 w 628650"/>
                <a:gd name="connsiteY13" fmla="*/ 54121 h 552450"/>
                <a:gd name="connsiteX14" fmla="*/ 623573 w 628650"/>
                <a:gd name="connsiteY14" fmla="*/ 62522 h 552450"/>
                <a:gd name="connsiteX15" fmla="*/ 620058 w 628650"/>
                <a:gd name="connsiteY15" fmla="*/ 79801 h 552450"/>
                <a:gd name="connsiteX16" fmla="*/ 611134 w 628650"/>
                <a:gd name="connsiteY16" fmla="*/ 165040 h 552450"/>
                <a:gd name="connsiteX17" fmla="*/ 611076 w 628650"/>
                <a:gd name="connsiteY17" fmla="*/ 166545 h 552450"/>
                <a:gd name="connsiteX18" fmla="*/ 583549 w 628650"/>
                <a:gd name="connsiteY18" fmla="*/ 551612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28650" h="552450">
                  <a:moveTo>
                    <a:pt x="583549" y="551602"/>
                  </a:moveTo>
                  <a:lnTo>
                    <a:pt x="536048" y="548202"/>
                  </a:lnTo>
                  <a:lnTo>
                    <a:pt x="563518" y="163878"/>
                  </a:lnTo>
                  <a:cubicBezTo>
                    <a:pt x="563756" y="138579"/>
                    <a:pt x="565966" y="113205"/>
                    <a:pt x="570090" y="88202"/>
                  </a:cubicBezTo>
                  <a:cubicBezTo>
                    <a:pt x="524161" y="66284"/>
                    <a:pt x="473345" y="54759"/>
                    <a:pt x="422072" y="54759"/>
                  </a:cubicBezTo>
                  <a:lnTo>
                    <a:pt x="409127" y="54759"/>
                  </a:lnTo>
                  <a:cubicBezTo>
                    <a:pt x="219666" y="54759"/>
                    <a:pt x="65532" y="208902"/>
                    <a:pt x="65532" y="398355"/>
                  </a:cubicBezTo>
                  <a:lnTo>
                    <a:pt x="65475" y="400060"/>
                  </a:lnTo>
                  <a:lnTo>
                    <a:pt x="54645" y="551602"/>
                  </a:lnTo>
                  <a:lnTo>
                    <a:pt x="7144" y="548202"/>
                  </a:lnTo>
                  <a:lnTo>
                    <a:pt x="17917" y="397497"/>
                  </a:lnTo>
                  <a:cubicBezTo>
                    <a:pt x="18383" y="182185"/>
                    <a:pt x="193710" y="7144"/>
                    <a:pt x="409137" y="7144"/>
                  </a:cubicBezTo>
                  <a:lnTo>
                    <a:pt x="422081" y="7144"/>
                  </a:lnTo>
                  <a:cubicBezTo>
                    <a:pt x="487004" y="7144"/>
                    <a:pt x="551317" y="23384"/>
                    <a:pt x="608066" y="54121"/>
                  </a:cubicBezTo>
                  <a:lnTo>
                    <a:pt x="623573" y="62522"/>
                  </a:lnTo>
                  <a:lnTo>
                    <a:pt x="620058" y="79801"/>
                  </a:lnTo>
                  <a:cubicBezTo>
                    <a:pt x="614363" y="107794"/>
                    <a:pt x="611362" y="136474"/>
                    <a:pt x="611134" y="165040"/>
                  </a:cubicBezTo>
                  <a:lnTo>
                    <a:pt x="611076" y="166545"/>
                  </a:lnTo>
                  <a:lnTo>
                    <a:pt x="583549" y="551612"/>
                  </a:lnTo>
                  <a:close/>
                </a:path>
              </a:pathLst>
            </a:custGeom>
            <a:solidFill>
              <a:srgbClr val="1B2F46"/>
            </a:solidFill>
            <a:ln w="9525" cap="flat">
              <a:noFill/>
              <a:prstDash val="solid"/>
              <a:miter/>
            </a:ln>
          </p:spPr>
          <p:txBody>
            <a:bodyPr rtlCol="0" anchor="ctr"/>
            <a:lstStyle/>
            <a:p>
              <a:endParaRPr lang="sv-SE"/>
            </a:p>
          </p:txBody>
        </p:sp>
        <p:sp>
          <p:nvSpPr>
            <p:cNvPr id="15" name="Frihandsfigur: Form 14">
              <a:extLst>
                <a:ext uri="{FF2B5EF4-FFF2-40B4-BE49-F238E27FC236}">
                  <a16:creationId xmlns:a16="http://schemas.microsoft.com/office/drawing/2014/main" id="{009C070E-FB91-FFDF-5CBD-FC46C007DE2C}"/>
                </a:ext>
                <a:ext uri="{C183D7F6-B498-43B3-948B-1728B52AA6E4}">
                  <adec:decorative xmlns:adec="http://schemas.microsoft.com/office/drawing/2017/decorative" val="1"/>
                </a:ext>
              </a:extLst>
            </p:cNvPr>
            <p:cNvSpPr/>
            <p:nvPr/>
          </p:nvSpPr>
          <p:spPr>
            <a:xfrm>
              <a:off x="9957959" y="3853231"/>
              <a:ext cx="628650" cy="552450"/>
            </a:xfrm>
            <a:custGeom>
              <a:avLst/>
              <a:gdLst>
                <a:gd name="connsiteX0" fmla="*/ 48711 w 628650"/>
                <a:gd name="connsiteY0" fmla="*/ 551679 h 552450"/>
                <a:gd name="connsiteX1" fmla="*/ 19755 w 628650"/>
                <a:gd name="connsiteY1" fmla="*/ 164849 h 552450"/>
                <a:gd name="connsiteX2" fmla="*/ 10706 w 628650"/>
                <a:gd name="connsiteY2" fmla="*/ 79172 h 552450"/>
                <a:gd name="connsiteX3" fmla="*/ 7144 w 628650"/>
                <a:gd name="connsiteY3" fmla="*/ 61789 h 552450"/>
                <a:gd name="connsiteX4" fmla="*/ 22784 w 628650"/>
                <a:gd name="connsiteY4" fmla="*/ 53407 h 552450"/>
                <a:gd name="connsiteX5" fmla="*/ 207407 w 628650"/>
                <a:gd name="connsiteY5" fmla="*/ 7144 h 552450"/>
                <a:gd name="connsiteX6" fmla="*/ 220351 w 628650"/>
                <a:gd name="connsiteY6" fmla="*/ 7144 h 552450"/>
                <a:gd name="connsiteX7" fmla="*/ 611572 w 628650"/>
                <a:gd name="connsiteY7" fmla="*/ 397469 h 552450"/>
                <a:gd name="connsiteX8" fmla="*/ 622868 w 628650"/>
                <a:gd name="connsiteY8" fmla="*/ 548135 h 552450"/>
                <a:gd name="connsiteX9" fmla="*/ 575377 w 628650"/>
                <a:gd name="connsiteY9" fmla="*/ 551688 h 552450"/>
                <a:gd name="connsiteX10" fmla="*/ 563956 w 628650"/>
                <a:gd name="connsiteY10" fmla="*/ 398364 h 552450"/>
                <a:gd name="connsiteX11" fmla="*/ 220361 w 628650"/>
                <a:gd name="connsiteY11" fmla="*/ 54769 h 552450"/>
                <a:gd name="connsiteX12" fmla="*/ 207416 w 628650"/>
                <a:gd name="connsiteY12" fmla="*/ 54769 h 552450"/>
                <a:gd name="connsiteX13" fmla="*/ 60722 w 628650"/>
                <a:gd name="connsiteY13" fmla="*/ 87621 h 552450"/>
                <a:gd name="connsiteX14" fmla="*/ 67389 w 628650"/>
                <a:gd name="connsiteY14" fmla="*/ 163640 h 552450"/>
                <a:gd name="connsiteX15" fmla="*/ 96222 w 628650"/>
                <a:gd name="connsiteY15" fmla="*/ 548126 h 552450"/>
                <a:gd name="connsiteX16" fmla="*/ 48730 w 628650"/>
                <a:gd name="connsiteY16" fmla="*/ 551679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8650" h="552450">
                  <a:moveTo>
                    <a:pt x="48711" y="551679"/>
                  </a:moveTo>
                  <a:lnTo>
                    <a:pt x="19755" y="164849"/>
                  </a:lnTo>
                  <a:cubicBezTo>
                    <a:pt x="19517" y="136131"/>
                    <a:pt x="16469" y="107309"/>
                    <a:pt x="10706" y="79172"/>
                  </a:cubicBezTo>
                  <a:lnTo>
                    <a:pt x="7144" y="61789"/>
                  </a:lnTo>
                  <a:lnTo>
                    <a:pt x="22784" y="53407"/>
                  </a:lnTo>
                  <a:cubicBezTo>
                    <a:pt x="79248" y="23136"/>
                    <a:pt x="143085" y="7144"/>
                    <a:pt x="207407" y="7144"/>
                  </a:cubicBezTo>
                  <a:lnTo>
                    <a:pt x="220351" y="7144"/>
                  </a:lnTo>
                  <a:cubicBezTo>
                    <a:pt x="435769" y="7144"/>
                    <a:pt x="611076" y="182156"/>
                    <a:pt x="611572" y="397469"/>
                  </a:cubicBezTo>
                  <a:lnTo>
                    <a:pt x="622868" y="548135"/>
                  </a:lnTo>
                  <a:lnTo>
                    <a:pt x="575377" y="551688"/>
                  </a:lnTo>
                  <a:lnTo>
                    <a:pt x="563956" y="398364"/>
                  </a:lnTo>
                  <a:cubicBezTo>
                    <a:pt x="563956" y="208902"/>
                    <a:pt x="409813" y="54769"/>
                    <a:pt x="220361" y="54769"/>
                  </a:cubicBezTo>
                  <a:lnTo>
                    <a:pt x="207416" y="54769"/>
                  </a:lnTo>
                  <a:cubicBezTo>
                    <a:pt x="156705" y="54769"/>
                    <a:pt x="106347" y="66084"/>
                    <a:pt x="60722" y="87621"/>
                  </a:cubicBezTo>
                  <a:cubicBezTo>
                    <a:pt x="64894" y="112738"/>
                    <a:pt x="67142" y="138217"/>
                    <a:pt x="67389" y="163640"/>
                  </a:cubicBezTo>
                  <a:lnTo>
                    <a:pt x="96222" y="548126"/>
                  </a:lnTo>
                  <a:lnTo>
                    <a:pt x="48730" y="551679"/>
                  </a:lnTo>
                  <a:close/>
                </a:path>
              </a:pathLst>
            </a:custGeom>
            <a:solidFill>
              <a:srgbClr val="017CC1"/>
            </a:solidFill>
            <a:ln w="9525" cap="flat">
              <a:noFill/>
              <a:prstDash val="solid"/>
              <a:miter/>
            </a:ln>
          </p:spPr>
          <p:txBody>
            <a:bodyPr rtlCol="0" anchor="ctr"/>
            <a:lstStyle/>
            <a:p>
              <a:endParaRPr lang="sv-SE"/>
            </a:p>
          </p:txBody>
        </p:sp>
        <p:sp>
          <p:nvSpPr>
            <p:cNvPr id="16" name="Frihandsfigur: Form 15">
              <a:extLst>
                <a:ext uri="{FF2B5EF4-FFF2-40B4-BE49-F238E27FC236}">
                  <a16:creationId xmlns:a16="http://schemas.microsoft.com/office/drawing/2014/main" id="{F5B48FA5-165E-2C31-472F-0B008E9BDB62}"/>
                </a:ext>
                <a:ext uri="{C183D7F6-B498-43B3-948B-1728B52AA6E4}">
                  <adec:decorative xmlns:adec="http://schemas.microsoft.com/office/drawing/2017/decorative" val="1"/>
                </a:ext>
              </a:extLst>
            </p:cNvPr>
            <p:cNvSpPr/>
            <p:nvPr/>
          </p:nvSpPr>
          <p:spPr>
            <a:xfrm>
              <a:off x="9094146" y="3623546"/>
              <a:ext cx="857250" cy="781050"/>
            </a:xfrm>
            <a:custGeom>
              <a:avLst/>
              <a:gdLst>
                <a:gd name="connsiteX0" fmla="*/ 810749 w 857250"/>
                <a:gd name="connsiteY0" fmla="*/ 781364 h 781050"/>
                <a:gd name="connsiteX1" fmla="*/ 782098 w 857250"/>
                <a:gd name="connsiteY1" fmla="*/ 398364 h 781050"/>
                <a:gd name="connsiteX2" fmla="*/ 438493 w 857250"/>
                <a:gd name="connsiteY2" fmla="*/ 54769 h 781050"/>
                <a:gd name="connsiteX3" fmla="*/ 425548 w 857250"/>
                <a:gd name="connsiteY3" fmla="*/ 54769 h 781050"/>
                <a:gd name="connsiteX4" fmla="*/ 81953 w 857250"/>
                <a:gd name="connsiteY4" fmla="*/ 398364 h 781050"/>
                <a:gd name="connsiteX5" fmla="*/ 81896 w 857250"/>
                <a:gd name="connsiteY5" fmla="*/ 400069 h 781050"/>
                <a:gd name="connsiteX6" fmla="*/ 54645 w 857250"/>
                <a:gd name="connsiteY6" fmla="*/ 781288 h 781050"/>
                <a:gd name="connsiteX7" fmla="*/ 7144 w 857250"/>
                <a:gd name="connsiteY7" fmla="*/ 777888 h 781050"/>
                <a:gd name="connsiteX8" fmla="*/ 34328 w 857250"/>
                <a:gd name="connsiteY8" fmla="*/ 397497 h 781050"/>
                <a:gd name="connsiteX9" fmla="*/ 425548 w 857250"/>
                <a:gd name="connsiteY9" fmla="*/ 7144 h 781050"/>
                <a:gd name="connsiteX10" fmla="*/ 438493 w 857250"/>
                <a:gd name="connsiteY10" fmla="*/ 7144 h 781050"/>
                <a:gd name="connsiteX11" fmla="*/ 829723 w 857250"/>
                <a:gd name="connsiteY11" fmla="*/ 397469 h 781050"/>
                <a:gd name="connsiteX12" fmla="*/ 858241 w 857250"/>
                <a:gd name="connsiteY12" fmla="*/ 777821 h 781050"/>
                <a:gd name="connsiteX13" fmla="*/ 810749 w 857250"/>
                <a:gd name="connsiteY13" fmla="*/ 781374 h 7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7250" h="781050">
                  <a:moveTo>
                    <a:pt x="810749" y="781364"/>
                  </a:moveTo>
                  <a:lnTo>
                    <a:pt x="782098" y="398364"/>
                  </a:lnTo>
                  <a:cubicBezTo>
                    <a:pt x="782098" y="208902"/>
                    <a:pt x="627955" y="54769"/>
                    <a:pt x="438493" y="54769"/>
                  </a:cubicBezTo>
                  <a:lnTo>
                    <a:pt x="425548" y="54769"/>
                  </a:lnTo>
                  <a:cubicBezTo>
                    <a:pt x="236087" y="54769"/>
                    <a:pt x="81953" y="208912"/>
                    <a:pt x="81953" y="398364"/>
                  </a:cubicBezTo>
                  <a:lnTo>
                    <a:pt x="81896" y="400069"/>
                  </a:lnTo>
                  <a:lnTo>
                    <a:pt x="54645" y="781288"/>
                  </a:lnTo>
                  <a:lnTo>
                    <a:pt x="7144" y="777888"/>
                  </a:lnTo>
                  <a:lnTo>
                    <a:pt x="34328" y="397497"/>
                  </a:lnTo>
                  <a:cubicBezTo>
                    <a:pt x="34795" y="182185"/>
                    <a:pt x="210121" y="7144"/>
                    <a:pt x="425548" y="7144"/>
                  </a:cubicBezTo>
                  <a:lnTo>
                    <a:pt x="438493" y="7144"/>
                  </a:lnTo>
                  <a:cubicBezTo>
                    <a:pt x="653920" y="7144"/>
                    <a:pt x="829227" y="182156"/>
                    <a:pt x="829723" y="397469"/>
                  </a:cubicBezTo>
                  <a:lnTo>
                    <a:pt x="858241" y="777821"/>
                  </a:lnTo>
                  <a:lnTo>
                    <a:pt x="810749" y="781374"/>
                  </a:lnTo>
                  <a:close/>
                </a:path>
              </a:pathLst>
            </a:custGeom>
            <a:solidFill>
              <a:srgbClr val="1B2F46"/>
            </a:solidFill>
            <a:ln w="9525" cap="flat">
              <a:noFill/>
              <a:prstDash val="solid"/>
              <a:miter/>
            </a:ln>
          </p:spPr>
          <p:txBody>
            <a:bodyPr rtlCol="0" anchor="ctr"/>
            <a:lstStyle/>
            <a:p>
              <a:endParaRPr lang="sv-SE"/>
            </a:p>
          </p:txBody>
        </p:sp>
        <p:sp>
          <p:nvSpPr>
            <p:cNvPr id="17" name="Frihandsfigur: Form 16">
              <a:extLst>
                <a:ext uri="{FF2B5EF4-FFF2-40B4-BE49-F238E27FC236}">
                  <a16:creationId xmlns:a16="http://schemas.microsoft.com/office/drawing/2014/main" id="{E03C5B6C-F92D-EC07-E865-0B77B2B5B6EE}"/>
                </a:ext>
                <a:ext uri="{C183D7F6-B498-43B3-948B-1728B52AA6E4}">
                  <adec:decorative xmlns:adec="http://schemas.microsoft.com/office/drawing/2017/decorative" val="1"/>
                </a:ext>
              </a:extLst>
            </p:cNvPr>
            <p:cNvSpPr/>
            <p:nvPr/>
          </p:nvSpPr>
          <p:spPr>
            <a:xfrm>
              <a:off x="8393526" y="2435813"/>
              <a:ext cx="895350" cy="771525"/>
            </a:xfrm>
            <a:custGeom>
              <a:avLst/>
              <a:gdLst>
                <a:gd name="connsiteX0" fmla="*/ 98688 w 895350"/>
                <a:gd name="connsiteY0" fmla="*/ 104502 h 771525"/>
                <a:gd name="connsiteX1" fmla="*/ 706649 w 895350"/>
                <a:gd name="connsiteY1" fmla="*/ 8490 h 771525"/>
                <a:gd name="connsiteX2" fmla="*/ 829179 w 895350"/>
                <a:gd name="connsiteY2" fmla="*/ 96025 h 771525"/>
                <a:gd name="connsiteX3" fmla="*/ 893082 w 895350"/>
                <a:gd name="connsiteY3" fmla="*/ 500704 h 771525"/>
                <a:gd name="connsiteX4" fmla="*/ 803490 w 895350"/>
                <a:gd name="connsiteY4" fmla="*/ 621738 h 771525"/>
                <a:gd name="connsiteX5" fmla="*/ 750912 w 895350"/>
                <a:gd name="connsiteY5" fmla="*/ 630044 h 771525"/>
                <a:gd name="connsiteX6" fmla="*/ 769353 w 895350"/>
                <a:gd name="connsiteY6" fmla="*/ 746840 h 771525"/>
                <a:gd name="connsiteX7" fmla="*/ 740406 w 895350"/>
                <a:gd name="connsiteY7" fmla="*/ 766042 h 771525"/>
                <a:gd name="connsiteX8" fmla="*/ 562812 w 895350"/>
                <a:gd name="connsiteY8" fmla="*/ 659791 h 771525"/>
                <a:gd name="connsiteX9" fmla="*/ 194652 w 895350"/>
                <a:gd name="connsiteY9" fmla="*/ 717931 h 771525"/>
                <a:gd name="connsiteX10" fmla="*/ 72122 w 895350"/>
                <a:gd name="connsiteY10" fmla="*/ 630396 h 771525"/>
                <a:gd name="connsiteX11" fmla="*/ 8191 w 895350"/>
                <a:gd name="connsiteY11" fmla="*/ 225689 h 771525"/>
                <a:gd name="connsiteX12" fmla="*/ 98688 w 895350"/>
                <a:gd name="connsiteY12" fmla="*/ 104512 h 771525"/>
                <a:gd name="connsiteX13" fmla="*/ 98688 w 895350"/>
                <a:gd name="connsiteY13" fmla="*/ 104512 h 771525"/>
                <a:gd name="connsiteX14" fmla="*/ 650080 w 895350"/>
                <a:gd name="connsiteY14" fmla="*/ 225174 h 771525"/>
                <a:gd name="connsiteX15" fmla="*/ 597883 w 895350"/>
                <a:gd name="connsiteY15" fmla="*/ 187246 h 771525"/>
                <a:gd name="connsiteX16" fmla="*/ 256250 w 895350"/>
                <a:gd name="connsiteY16" fmla="*/ 241357 h 771525"/>
                <a:gd name="connsiteX17" fmla="*/ 218331 w 895350"/>
                <a:gd name="connsiteY17" fmla="*/ 293554 h 771525"/>
                <a:gd name="connsiteX18" fmla="*/ 270528 w 895350"/>
                <a:gd name="connsiteY18" fmla="*/ 331483 h 771525"/>
                <a:gd name="connsiteX19" fmla="*/ 612161 w 895350"/>
                <a:gd name="connsiteY19" fmla="*/ 277371 h 771525"/>
                <a:gd name="connsiteX20" fmla="*/ 650080 w 895350"/>
                <a:gd name="connsiteY20" fmla="*/ 225174 h 771525"/>
                <a:gd name="connsiteX21" fmla="*/ 608028 w 895350"/>
                <a:gd name="connsiteY21" fmla="*/ 445735 h 771525"/>
                <a:gd name="connsiteX22" fmla="*/ 555831 w 895350"/>
                <a:gd name="connsiteY22" fmla="*/ 407807 h 771525"/>
                <a:gd name="connsiteX23" fmla="*/ 289302 w 895350"/>
                <a:gd name="connsiteY23" fmla="*/ 450022 h 771525"/>
                <a:gd name="connsiteX24" fmla="*/ 251383 w 895350"/>
                <a:gd name="connsiteY24" fmla="*/ 502219 h 771525"/>
                <a:gd name="connsiteX25" fmla="*/ 303580 w 895350"/>
                <a:gd name="connsiteY25" fmla="*/ 540147 h 771525"/>
                <a:gd name="connsiteX26" fmla="*/ 570109 w 895350"/>
                <a:gd name="connsiteY26" fmla="*/ 497932 h 771525"/>
                <a:gd name="connsiteX27" fmla="*/ 608028 w 895350"/>
                <a:gd name="connsiteY27" fmla="*/ 445735 h 77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95350" h="771525">
                  <a:moveTo>
                    <a:pt x="98688" y="104502"/>
                  </a:moveTo>
                  <a:lnTo>
                    <a:pt x="706649" y="8490"/>
                  </a:lnTo>
                  <a:cubicBezTo>
                    <a:pt x="765457" y="-797"/>
                    <a:pt x="820168" y="38989"/>
                    <a:pt x="829179" y="96025"/>
                  </a:cubicBezTo>
                  <a:lnTo>
                    <a:pt x="893082" y="500704"/>
                  </a:lnTo>
                  <a:cubicBezTo>
                    <a:pt x="902093" y="557740"/>
                    <a:pt x="862297" y="612451"/>
                    <a:pt x="803490" y="621738"/>
                  </a:cubicBezTo>
                  <a:lnTo>
                    <a:pt x="750912" y="630044"/>
                  </a:lnTo>
                  <a:lnTo>
                    <a:pt x="769353" y="746840"/>
                  </a:lnTo>
                  <a:cubicBezTo>
                    <a:pt x="771886" y="762889"/>
                    <a:pt x="754417" y="773862"/>
                    <a:pt x="740406" y="766042"/>
                  </a:cubicBezTo>
                  <a:lnTo>
                    <a:pt x="562812" y="659791"/>
                  </a:lnTo>
                  <a:lnTo>
                    <a:pt x="194652" y="717931"/>
                  </a:lnTo>
                  <a:cubicBezTo>
                    <a:pt x="136712" y="727085"/>
                    <a:pt x="81133" y="687432"/>
                    <a:pt x="72122" y="630396"/>
                  </a:cubicBezTo>
                  <a:lnTo>
                    <a:pt x="8191" y="225689"/>
                  </a:lnTo>
                  <a:cubicBezTo>
                    <a:pt x="85" y="168510"/>
                    <a:pt x="39880" y="113799"/>
                    <a:pt x="98688" y="104512"/>
                  </a:cubicBezTo>
                  <a:lnTo>
                    <a:pt x="98688" y="104512"/>
                  </a:lnTo>
                  <a:close/>
                  <a:moveTo>
                    <a:pt x="650080" y="225174"/>
                  </a:moveTo>
                  <a:cubicBezTo>
                    <a:pt x="646137" y="200286"/>
                    <a:pt x="622772" y="183312"/>
                    <a:pt x="597883" y="187246"/>
                  </a:cubicBezTo>
                  <a:lnTo>
                    <a:pt x="256250" y="241357"/>
                  </a:lnTo>
                  <a:cubicBezTo>
                    <a:pt x="231361" y="245301"/>
                    <a:pt x="214388" y="268666"/>
                    <a:pt x="218331" y="293554"/>
                  </a:cubicBezTo>
                  <a:cubicBezTo>
                    <a:pt x="222275" y="318443"/>
                    <a:pt x="245639" y="335417"/>
                    <a:pt x="270528" y="331483"/>
                  </a:cubicBezTo>
                  <a:lnTo>
                    <a:pt x="612161" y="277371"/>
                  </a:lnTo>
                  <a:cubicBezTo>
                    <a:pt x="637050" y="273428"/>
                    <a:pt x="654024" y="250063"/>
                    <a:pt x="650080" y="225174"/>
                  </a:cubicBezTo>
                  <a:close/>
                  <a:moveTo>
                    <a:pt x="608028" y="445735"/>
                  </a:moveTo>
                  <a:cubicBezTo>
                    <a:pt x="604084" y="420846"/>
                    <a:pt x="580719" y="403873"/>
                    <a:pt x="555831" y="407807"/>
                  </a:cubicBezTo>
                  <a:lnTo>
                    <a:pt x="289302" y="450022"/>
                  </a:lnTo>
                  <a:cubicBezTo>
                    <a:pt x="264413" y="453965"/>
                    <a:pt x="247440" y="477330"/>
                    <a:pt x="251383" y="502219"/>
                  </a:cubicBezTo>
                  <a:cubicBezTo>
                    <a:pt x="255326" y="527107"/>
                    <a:pt x="278691" y="544081"/>
                    <a:pt x="303580" y="540147"/>
                  </a:cubicBezTo>
                  <a:lnTo>
                    <a:pt x="570109" y="497932"/>
                  </a:lnTo>
                  <a:cubicBezTo>
                    <a:pt x="594997" y="493989"/>
                    <a:pt x="611971" y="470624"/>
                    <a:pt x="608028" y="445735"/>
                  </a:cubicBezTo>
                  <a:close/>
                </a:path>
              </a:pathLst>
            </a:custGeom>
            <a:solidFill>
              <a:srgbClr val="017CC1"/>
            </a:solidFill>
            <a:ln w="9525" cap="flat">
              <a:noFill/>
              <a:prstDash val="solid"/>
              <a:miter/>
            </a:ln>
          </p:spPr>
          <p:txBody>
            <a:bodyPr rtlCol="0" anchor="ctr"/>
            <a:lstStyle/>
            <a:p>
              <a:endParaRPr lang="sv-SE"/>
            </a:p>
          </p:txBody>
        </p:sp>
        <p:sp>
          <p:nvSpPr>
            <p:cNvPr id="18" name="Frihandsfigur: Form 17">
              <a:extLst>
                <a:ext uri="{FF2B5EF4-FFF2-40B4-BE49-F238E27FC236}">
                  <a16:creationId xmlns:a16="http://schemas.microsoft.com/office/drawing/2014/main" id="{F38BBD75-14B1-2DC6-3619-B760CE58AF45}"/>
                </a:ext>
                <a:ext uri="{C183D7F6-B498-43B3-948B-1728B52AA6E4}">
                  <adec:decorative xmlns:adec="http://schemas.microsoft.com/office/drawing/2017/decorative" val="1"/>
                </a:ext>
              </a:extLst>
            </p:cNvPr>
            <p:cNvSpPr/>
            <p:nvPr/>
          </p:nvSpPr>
          <p:spPr>
            <a:xfrm>
              <a:off x="9776512" y="2451862"/>
              <a:ext cx="895350" cy="809625"/>
            </a:xfrm>
            <a:custGeom>
              <a:avLst/>
              <a:gdLst>
                <a:gd name="connsiteX0" fmla="*/ 893317 w 895350"/>
                <a:gd name="connsiteY0" fmla="*/ 225679 h 809625"/>
                <a:gd name="connsiteX1" fmla="*/ 802820 w 895350"/>
                <a:gd name="connsiteY1" fmla="*/ 104502 h 809625"/>
                <a:gd name="connsiteX2" fmla="*/ 802820 w 895350"/>
                <a:gd name="connsiteY2" fmla="*/ 104502 h 809625"/>
                <a:gd name="connsiteX3" fmla="*/ 194849 w 895350"/>
                <a:gd name="connsiteY3" fmla="*/ 8490 h 809625"/>
                <a:gd name="connsiteX4" fmla="*/ 72319 w 895350"/>
                <a:gd name="connsiteY4" fmla="*/ 96025 h 809625"/>
                <a:gd name="connsiteX5" fmla="*/ 8416 w 895350"/>
                <a:gd name="connsiteY5" fmla="*/ 500704 h 809625"/>
                <a:gd name="connsiteX6" fmla="*/ 98008 w 895350"/>
                <a:gd name="connsiteY6" fmla="*/ 621738 h 809625"/>
                <a:gd name="connsiteX7" fmla="*/ 208774 w 895350"/>
                <a:gd name="connsiteY7" fmla="*/ 639198 h 809625"/>
                <a:gd name="connsiteX8" fmla="*/ 222005 w 895350"/>
                <a:gd name="connsiteY8" fmla="*/ 641303 h 809625"/>
                <a:gd name="connsiteX9" fmla="*/ 358079 w 895350"/>
                <a:gd name="connsiteY9" fmla="*/ 797227 h 809625"/>
                <a:gd name="connsiteX10" fmla="*/ 391540 w 895350"/>
                <a:gd name="connsiteY10" fmla="*/ 787911 h 809625"/>
                <a:gd name="connsiteX11" fmla="*/ 410085 w 895350"/>
                <a:gd name="connsiteY11" fmla="*/ 671135 h 809625"/>
                <a:gd name="connsiteX12" fmla="*/ 706798 w 895350"/>
                <a:gd name="connsiteY12" fmla="*/ 718150 h 809625"/>
                <a:gd name="connsiteX13" fmla="*/ 706817 w 895350"/>
                <a:gd name="connsiteY13" fmla="*/ 718036 h 809625"/>
                <a:gd name="connsiteX14" fmla="*/ 706837 w 895350"/>
                <a:gd name="connsiteY14" fmla="*/ 717922 h 809625"/>
                <a:gd name="connsiteX15" fmla="*/ 829366 w 895350"/>
                <a:gd name="connsiteY15" fmla="*/ 630387 h 809625"/>
                <a:gd name="connsiteX16" fmla="*/ 893308 w 895350"/>
                <a:gd name="connsiteY16" fmla="*/ 225679 h 809625"/>
                <a:gd name="connsiteX17" fmla="*/ 501325 w 895350"/>
                <a:gd name="connsiteY17" fmla="*/ 524831 h 809625"/>
                <a:gd name="connsiteX18" fmla="*/ 256285 w 895350"/>
                <a:gd name="connsiteY18" fmla="*/ 486017 h 809625"/>
                <a:gd name="connsiteX19" fmla="*/ 218366 w 895350"/>
                <a:gd name="connsiteY19" fmla="*/ 433829 h 809625"/>
                <a:gd name="connsiteX20" fmla="*/ 270554 w 895350"/>
                <a:gd name="connsiteY20" fmla="*/ 395910 h 809625"/>
                <a:gd name="connsiteX21" fmla="*/ 515594 w 895350"/>
                <a:gd name="connsiteY21" fmla="*/ 434724 h 809625"/>
                <a:gd name="connsiteX22" fmla="*/ 553513 w 895350"/>
                <a:gd name="connsiteY22" fmla="*/ 486912 h 809625"/>
                <a:gd name="connsiteX23" fmla="*/ 501325 w 895350"/>
                <a:gd name="connsiteY23" fmla="*/ 524831 h 809625"/>
                <a:gd name="connsiteX24" fmla="*/ 630970 w 895350"/>
                <a:gd name="connsiteY24" fmla="*/ 331473 h 809625"/>
                <a:gd name="connsiteX25" fmla="*/ 289337 w 895350"/>
                <a:gd name="connsiteY25" fmla="*/ 277362 h 809625"/>
                <a:gd name="connsiteX26" fmla="*/ 251418 w 895350"/>
                <a:gd name="connsiteY26" fmla="*/ 225165 h 809625"/>
                <a:gd name="connsiteX27" fmla="*/ 303615 w 895350"/>
                <a:gd name="connsiteY27" fmla="*/ 187236 h 809625"/>
                <a:gd name="connsiteX28" fmla="*/ 645248 w 895350"/>
                <a:gd name="connsiteY28" fmla="*/ 241348 h 809625"/>
                <a:gd name="connsiteX29" fmla="*/ 683167 w 895350"/>
                <a:gd name="connsiteY29" fmla="*/ 293545 h 809625"/>
                <a:gd name="connsiteX30" fmla="*/ 630970 w 895350"/>
                <a:gd name="connsiteY30" fmla="*/ 331473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5350" h="809625">
                  <a:moveTo>
                    <a:pt x="893317" y="225679"/>
                  </a:moveTo>
                  <a:cubicBezTo>
                    <a:pt x="901423" y="168501"/>
                    <a:pt x="861627" y="113789"/>
                    <a:pt x="802820" y="104502"/>
                  </a:cubicBezTo>
                  <a:lnTo>
                    <a:pt x="802820" y="104502"/>
                  </a:lnTo>
                  <a:cubicBezTo>
                    <a:pt x="802820" y="104502"/>
                    <a:pt x="194849" y="8490"/>
                    <a:pt x="194849" y="8490"/>
                  </a:cubicBezTo>
                  <a:cubicBezTo>
                    <a:pt x="136041" y="-797"/>
                    <a:pt x="81330" y="38989"/>
                    <a:pt x="72319" y="96025"/>
                  </a:cubicBezTo>
                  <a:lnTo>
                    <a:pt x="8416" y="500704"/>
                  </a:lnTo>
                  <a:cubicBezTo>
                    <a:pt x="-595" y="557740"/>
                    <a:pt x="39201" y="612451"/>
                    <a:pt x="98008" y="621738"/>
                  </a:cubicBezTo>
                  <a:lnTo>
                    <a:pt x="208774" y="639198"/>
                  </a:lnTo>
                  <a:lnTo>
                    <a:pt x="222005" y="641303"/>
                  </a:lnTo>
                  <a:lnTo>
                    <a:pt x="358079" y="797227"/>
                  </a:lnTo>
                  <a:cubicBezTo>
                    <a:pt x="368985" y="808990"/>
                    <a:pt x="388987" y="803961"/>
                    <a:pt x="391540" y="787911"/>
                  </a:cubicBezTo>
                  <a:lnTo>
                    <a:pt x="410085" y="671135"/>
                  </a:lnTo>
                  <a:lnTo>
                    <a:pt x="706798" y="718150"/>
                  </a:lnTo>
                  <a:lnTo>
                    <a:pt x="706817" y="718036"/>
                  </a:lnTo>
                  <a:lnTo>
                    <a:pt x="706837" y="717922"/>
                  </a:lnTo>
                  <a:cubicBezTo>
                    <a:pt x="764777" y="727075"/>
                    <a:pt x="820356" y="687423"/>
                    <a:pt x="829366" y="630387"/>
                  </a:cubicBezTo>
                  <a:lnTo>
                    <a:pt x="893308" y="225679"/>
                  </a:lnTo>
                  <a:close/>
                  <a:moveTo>
                    <a:pt x="501325" y="524831"/>
                  </a:moveTo>
                  <a:lnTo>
                    <a:pt x="256285" y="486017"/>
                  </a:lnTo>
                  <a:cubicBezTo>
                    <a:pt x="231396" y="482073"/>
                    <a:pt x="214423" y="458708"/>
                    <a:pt x="218366" y="433829"/>
                  </a:cubicBezTo>
                  <a:cubicBezTo>
                    <a:pt x="222309" y="408950"/>
                    <a:pt x="245674" y="391967"/>
                    <a:pt x="270554" y="395910"/>
                  </a:cubicBezTo>
                  <a:lnTo>
                    <a:pt x="515594" y="434724"/>
                  </a:lnTo>
                  <a:cubicBezTo>
                    <a:pt x="540482" y="438668"/>
                    <a:pt x="557456" y="462033"/>
                    <a:pt x="553513" y="486912"/>
                  </a:cubicBezTo>
                  <a:cubicBezTo>
                    <a:pt x="549569" y="511791"/>
                    <a:pt x="526205" y="528774"/>
                    <a:pt x="501325" y="524831"/>
                  </a:cubicBezTo>
                  <a:close/>
                  <a:moveTo>
                    <a:pt x="630970" y="331473"/>
                  </a:moveTo>
                  <a:lnTo>
                    <a:pt x="289337" y="277362"/>
                  </a:lnTo>
                  <a:cubicBezTo>
                    <a:pt x="264448" y="273419"/>
                    <a:pt x="247474" y="250054"/>
                    <a:pt x="251418" y="225165"/>
                  </a:cubicBezTo>
                  <a:cubicBezTo>
                    <a:pt x="255361" y="200276"/>
                    <a:pt x="278726" y="183303"/>
                    <a:pt x="303615" y="187236"/>
                  </a:cubicBezTo>
                  <a:lnTo>
                    <a:pt x="645248" y="241348"/>
                  </a:lnTo>
                  <a:cubicBezTo>
                    <a:pt x="670137" y="245291"/>
                    <a:pt x="687110" y="268656"/>
                    <a:pt x="683167" y="293545"/>
                  </a:cubicBezTo>
                  <a:cubicBezTo>
                    <a:pt x="679224" y="318434"/>
                    <a:pt x="655859" y="335407"/>
                    <a:pt x="630970" y="331473"/>
                  </a:cubicBezTo>
                  <a:close/>
                </a:path>
              </a:pathLst>
            </a:custGeom>
            <a:solidFill>
              <a:srgbClr val="1B2F46"/>
            </a:solidFill>
            <a:ln w="9525" cap="flat">
              <a:noFill/>
              <a:prstDash val="solid"/>
              <a:miter/>
            </a:ln>
          </p:spPr>
          <p:txBody>
            <a:bodyPr rtlCol="0" anchor="ctr"/>
            <a:lstStyle/>
            <a:p>
              <a:endParaRPr lang="sv-SE"/>
            </a:p>
          </p:txBody>
        </p:sp>
      </p:grpSp>
      <p:sp>
        <p:nvSpPr>
          <p:cNvPr id="4" name="Platshållare för text 3">
            <a:extLst>
              <a:ext uri="{FF2B5EF4-FFF2-40B4-BE49-F238E27FC236}">
                <a16:creationId xmlns:a16="http://schemas.microsoft.com/office/drawing/2014/main" id="{93B8ABF5-43F9-2FED-ECB6-33C07017946B}"/>
              </a:ext>
            </a:extLst>
          </p:cNvPr>
          <p:cNvSpPr>
            <a:spLocks noGrp="1"/>
          </p:cNvSpPr>
          <p:nvPr>
            <p:ph type="title" idx="4294967295"/>
          </p:nvPr>
        </p:nvSpPr>
        <p:spPr>
          <a:xfrm>
            <a:off x="5081588" y="2408238"/>
            <a:ext cx="5659437" cy="1455737"/>
          </a:xfrm>
          <a:prstGeom prst="rect">
            <a:avLst/>
          </a:prstGeom>
          <a:noFill/>
          <a:ln>
            <a:noFill/>
            <a:prstDash/>
          </a:ln>
          <a:effectLst/>
        </p:spPr>
        <p:txBody>
          <a:bodyPr rot="0" spcFirstLastPara="0" vertOverflow="overflow" horzOverflow="overflow" vert="horz" wrap="square" lIns="0" tIns="45720" rIns="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1800"/>
              </a:spcBef>
              <a:spcAft>
                <a:spcPts val="0"/>
              </a:spcAft>
              <a:buClrTx/>
              <a:buSzTx/>
              <a:buFont typeface="Arial" panose="020B0604020202020204" pitchFamily="34" charset="0"/>
              <a:buNone/>
              <a:tabLst/>
              <a:defRPr/>
            </a:pPr>
            <a:r>
              <a:rPr kumimoji="0" lang="sv-SE" sz="2200" b="1" i="0" u="none" strike="noStrike" kern="1200" cap="none" spc="0" normalizeH="0" baseline="0" noProof="0" dirty="0">
                <a:ln>
                  <a:noFill/>
                </a:ln>
                <a:solidFill>
                  <a:srgbClr val="000000"/>
                </a:solidFill>
                <a:effectLst/>
                <a:uLnTx/>
                <a:uFillTx/>
                <a:latin typeface="+mn-lt"/>
                <a:ea typeface="+mn-ea"/>
                <a:cs typeface="+mn-cs"/>
              </a:rPr>
              <a:t>Diskutera</a:t>
            </a:r>
          </a:p>
          <a:p>
            <a:pPr marL="342900" marR="0" lvl="0" indent="-342900" algn="l" defTabSz="914400" rtl="0" eaLnBrk="1" fontAlgn="auto" latinLnBrk="0" hangingPunct="1">
              <a:lnSpc>
                <a:spcPct val="110000"/>
              </a:lnSpc>
              <a:spcBef>
                <a:spcPts val="1800"/>
              </a:spcBef>
              <a:spcAft>
                <a:spcPts val="0"/>
              </a:spcAft>
              <a:buClrTx/>
              <a:buSzTx/>
              <a:buFont typeface="Arial" panose="020B0604020202020204" pitchFamily="34" charset="0"/>
              <a:buChar char="•"/>
              <a:tabLst/>
              <a:defRPr/>
            </a:pPr>
            <a:r>
              <a:rPr kumimoji="0" lang="sv-SE" sz="2200" b="0" i="0" u="none" strike="noStrike" kern="1200" cap="none" spc="0" normalizeH="0" baseline="0" noProof="0" dirty="0">
                <a:ln>
                  <a:noFill/>
                </a:ln>
                <a:solidFill>
                  <a:srgbClr val="000000"/>
                </a:solidFill>
                <a:effectLst/>
                <a:uLnTx/>
                <a:uFillTx/>
                <a:latin typeface="+mn-lt"/>
                <a:ea typeface="+mn-ea"/>
                <a:cs typeface="+mn-cs"/>
              </a:rPr>
              <a:t>Hur går vi vidare och utvecklar vår samverkan? </a:t>
            </a:r>
          </a:p>
          <a:p>
            <a:pPr marL="342900" marR="0" lvl="0" indent="-342900" algn="l" defTabSz="914400" rtl="0" eaLnBrk="1" fontAlgn="auto" latinLnBrk="0" hangingPunct="1">
              <a:lnSpc>
                <a:spcPct val="110000"/>
              </a:lnSpc>
              <a:spcBef>
                <a:spcPts val="1800"/>
              </a:spcBef>
              <a:spcAft>
                <a:spcPts val="0"/>
              </a:spcAft>
              <a:buClrTx/>
              <a:buSzTx/>
              <a:buFont typeface="Arial" panose="020B0604020202020204" pitchFamily="34" charset="0"/>
              <a:buChar char="•"/>
              <a:tabLst/>
              <a:defRPr/>
            </a:pPr>
            <a:endParaRPr kumimoji="0" lang="sv-SE" sz="2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926219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9002A00B-780F-4323-ABB1-833902AC21DC}"/>
              </a:ext>
            </a:extLst>
          </p:cNvPr>
          <p:cNvSpPr>
            <a:spLocks noGrp="1"/>
          </p:cNvSpPr>
          <p:nvPr>
            <p:ph type="body" sz="quarter" idx="14"/>
          </p:nvPr>
        </p:nvSpPr>
        <p:spPr>
          <a:xfrm>
            <a:off x="6383339" y="1240971"/>
            <a:ext cx="5184774" cy="4583838"/>
          </a:xfrm>
        </p:spPr>
        <p:txBody>
          <a:bodyPr/>
          <a:lstStyle/>
          <a:p>
            <a:pPr marL="0" indent="0">
              <a:buNone/>
            </a:pPr>
            <a:r>
              <a:rPr lang="sv-SE" sz="1200" dirty="0"/>
              <a:t>Faktaunderlaget om samverkan med forskningsreferenser, som det här materialet bygger på, är granskat av Henrik Eriksson. Han är professor i industriell ekonomi vid Högskolan Väst och vetenskapligt råd vid Socialstyrelsen. </a:t>
            </a:r>
          </a:p>
          <a:p>
            <a:pPr marL="0" indent="0">
              <a:buNone/>
            </a:pPr>
            <a:r>
              <a:rPr lang="sv-SE" sz="1200" dirty="0"/>
              <a:t>Socialstyrelsen har tagit fram exempel, diskussions- och reflektionsövningar samt skrivningar specifikt om socialtjänstens och andra aktörers arbete med personer som utövar våld mot närstående.</a:t>
            </a:r>
          </a:p>
          <a:p>
            <a:pPr marL="0" indent="0">
              <a:buNone/>
            </a:pPr>
            <a:r>
              <a:rPr lang="sv-SE" sz="1200" dirty="0"/>
              <a:t>Tre verksamheter som har etablerad samverkan kring målgruppen </a:t>
            </a:r>
            <a:r>
              <a:rPr lang="sv-SE" sz="1200"/>
              <a:t>har  </a:t>
            </a:r>
            <a:r>
              <a:rPr lang="sv-SE" sz="1200" dirty="0"/>
              <a:t>lämnat synpunkter på ett utkast till materialet under arbetets gång. </a:t>
            </a:r>
          </a:p>
          <a:p>
            <a:pPr marL="0" indent="0">
              <a:buNone/>
            </a:pPr>
            <a:r>
              <a:rPr lang="sv-SE" sz="1200" dirty="0"/>
              <a:t>Citaten från företrädare från olika samverkansinitiativ i Socialstyrelsens kartläggning är språkligt justerade för läsbarhetens skull. </a:t>
            </a:r>
          </a:p>
        </p:txBody>
      </p:sp>
      <p:sp>
        <p:nvSpPr>
          <p:cNvPr id="6" name="Platshållare för text 5">
            <a:extLst>
              <a:ext uri="{FF2B5EF4-FFF2-40B4-BE49-F238E27FC236}">
                <a16:creationId xmlns:a16="http://schemas.microsoft.com/office/drawing/2014/main" id="{C9FD92B9-AFAE-F2CC-8F9D-6DE826D53B2C}"/>
              </a:ext>
            </a:extLst>
          </p:cNvPr>
          <p:cNvSpPr>
            <a:spLocks noGrp="1"/>
          </p:cNvSpPr>
          <p:nvPr>
            <p:ph type="body" sz="quarter" idx="13"/>
          </p:nvPr>
        </p:nvSpPr>
        <p:spPr>
          <a:xfrm>
            <a:off x="637201" y="1240971"/>
            <a:ext cx="5171462" cy="4968101"/>
          </a:xfrm>
        </p:spPr>
        <p:txBody>
          <a:bodyPr/>
          <a:lstStyle/>
          <a:p>
            <a:pPr marL="228600" indent="-228600">
              <a:buAutoNum type="arabicPeriod"/>
            </a:pPr>
            <a:r>
              <a:rPr lang="sv-SE" sz="1200" dirty="0"/>
              <a:t>Danermark B. Samverkan - himmel eller helvete. Stockholm: Förlagshuset Gothia; 2003.</a:t>
            </a:r>
          </a:p>
          <a:p>
            <a:pPr marL="228600" indent="-228600">
              <a:buFont typeface="Arial" panose="020B0604020202020204" pitchFamily="34" charset="0"/>
              <a:buAutoNum type="arabicPeriod"/>
            </a:pPr>
            <a:r>
              <a:rPr lang="sv-SE" sz="1200" dirty="0"/>
              <a:t>Socialstyrelsens termbank: </a:t>
            </a:r>
            <a:r>
              <a:rPr lang="sv-SE" sz="1200" dirty="0">
                <a:hlinkClick r:id="rId2"/>
              </a:rPr>
              <a:t>https://termbank.socialstyrelsen.se/</a:t>
            </a:r>
            <a:endParaRPr lang="sv-SE" sz="1200" dirty="0"/>
          </a:p>
          <a:p>
            <a:pPr marL="228600" indent="-228600">
              <a:buFont typeface="Arial" panose="020B0604020202020204" pitchFamily="34" charset="0"/>
              <a:buAutoNum type="arabicPeriod"/>
            </a:pPr>
            <a:r>
              <a:rPr lang="sv-SE" sz="1200" dirty="0"/>
              <a:t>Lindberg K. Samverkan. Stockholm: Liber; 2009.</a:t>
            </a:r>
          </a:p>
          <a:p>
            <a:pPr marL="228600" indent="-228600">
              <a:buFont typeface="Arial" panose="020B0604020202020204" pitchFamily="34" charset="0"/>
              <a:buAutoNum type="arabicPeriod"/>
            </a:pPr>
            <a:r>
              <a:rPr lang="sv-SE" sz="1200" dirty="0"/>
              <a:t>Socialstyrelsen. Våld i nära relationer. Handbok för socialtjänsten, hälso- och sjukvården och tandvården 2023.</a:t>
            </a:r>
          </a:p>
          <a:p>
            <a:pPr marL="228600" indent="-228600">
              <a:buFont typeface="Arial" panose="020B0604020202020204" pitchFamily="34" charset="0"/>
              <a:buAutoNum type="arabicPeriod"/>
            </a:pPr>
            <a:r>
              <a:rPr lang="sv-SE" sz="1200" dirty="0"/>
              <a:t>Socialstyrelsen. En ny sekretessbrytande bestämmelse för att motverka brottslighet, felaktiga utbetalningar och fusk. Meddelandeblad nr. 13/2025</a:t>
            </a:r>
          </a:p>
          <a:p>
            <a:pPr marL="228600" indent="-228600">
              <a:buFont typeface="Arial" panose="020B0604020202020204" pitchFamily="34" charset="0"/>
              <a:buAutoNum type="arabicPeriod"/>
            </a:pPr>
            <a:r>
              <a:rPr lang="sv-SE" sz="1200" dirty="0"/>
              <a:t>Ekonomistyrningsverket.  2025. Hämtad 2025-10-14 från: </a:t>
            </a:r>
            <a:r>
              <a:rPr lang="sv-SE" sz="1200" dirty="0">
                <a:hlinkClick r:id="rId3"/>
              </a:rPr>
              <a:t>https://forum.esv.se/verksamhetsutveckling/samverkan/hur-kan-myndigheter-samverka/</a:t>
            </a:r>
            <a:endParaRPr lang="sv-SE" sz="1200" dirty="0"/>
          </a:p>
          <a:p>
            <a:pPr marL="228600" indent="-228600">
              <a:buFont typeface="Arial" panose="020B0604020202020204" pitchFamily="34" charset="0"/>
              <a:buAutoNum type="arabicPeriod"/>
            </a:pPr>
            <a:r>
              <a:rPr lang="sv-SE" sz="1200" dirty="0"/>
              <a:t>Socialstyrelsen. Kartläggning av verksamheter och samverkansinitiativ som arbetar med våldsutövare. Stockholm; 2024.</a:t>
            </a:r>
          </a:p>
          <a:p>
            <a:pPr marL="228600" indent="-228600">
              <a:buFont typeface="Arial" panose="020B0604020202020204" pitchFamily="34" charset="0"/>
              <a:buAutoNum type="arabicPeriod"/>
            </a:pPr>
            <a:r>
              <a:rPr lang="sv-SE" sz="1200" dirty="0"/>
              <a:t>Haraldson A-L. Organisering för samverkan - En introduktion. Karlstad: FoU Välfärd Värmland; 2016. Rapport nr. 2016:1.</a:t>
            </a:r>
          </a:p>
          <a:p>
            <a:pPr marL="228600" indent="-228600">
              <a:buFont typeface="Arial" panose="020B0604020202020204" pitchFamily="34" charset="0"/>
              <a:buAutoNum type="arabicPeriod"/>
            </a:pPr>
            <a:r>
              <a:rPr lang="sv-SE" sz="1200" dirty="0"/>
              <a:t>Axelsson R, Bihari Axelsson S, (red.). Om samverkan - för utveckling av hälsa och välfärd. Lund: Studentlitteratur AB; 2013.</a:t>
            </a:r>
          </a:p>
          <a:p>
            <a:pPr marL="228600" indent="-228600">
              <a:buFont typeface="Arial" panose="020B0604020202020204" pitchFamily="34" charset="0"/>
              <a:buAutoNum type="arabicPeriod"/>
            </a:pPr>
            <a:r>
              <a:rPr lang="sv-SE" sz="1200" dirty="0"/>
              <a:t>Kostela J. Vem bestämmer när vi samverkar? Socialmedicinsk Tidskrift. 2020; 97(4):651–8.</a:t>
            </a:r>
          </a:p>
          <a:p>
            <a:endParaRPr lang="sv-SE" sz="1200" dirty="0"/>
          </a:p>
          <a:p>
            <a:pPr marL="228600" indent="-228600">
              <a:buFont typeface="Arial" panose="020B0604020202020204" pitchFamily="34" charset="0"/>
              <a:buAutoNum type="arabicPeriod"/>
            </a:pPr>
            <a:endParaRPr lang="sv-SE" sz="1000" dirty="0">
              <a:latin typeface="Times New Roman" panose="02020603050405020304" pitchFamily="18" charset="0"/>
            </a:endParaRPr>
          </a:p>
          <a:p>
            <a:pPr marL="228600" indent="-228600">
              <a:buFont typeface="Arial" panose="020B0604020202020204" pitchFamily="34" charset="0"/>
              <a:buAutoNum type="arabicPeriod"/>
            </a:pPr>
            <a:endParaRPr lang="sv-SE" sz="1000" dirty="0">
              <a:latin typeface="Times New Roman" panose="02020603050405020304" pitchFamily="18" charset="0"/>
            </a:endParaRPr>
          </a:p>
          <a:p>
            <a:pPr marL="228600" indent="-228600">
              <a:buFont typeface="Arial" panose="020B0604020202020204" pitchFamily="34" charset="0"/>
              <a:buAutoNum type="arabicPeriod"/>
            </a:pPr>
            <a:endParaRPr lang="sv-SE" sz="1000" dirty="0">
              <a:latin typeface="Times New Roman" panose="02020603050405020304" pitchFamily="18" charset="0"/>
            </a:endParaRPr>
          </a:p>
          <a:p>
            <a:pPr marL="228600" indent="-228600">
              <a:buFont typeface="Arial" panose="020B0604020202020204" pitchFamily="34" charset="0"/>
              <a:buAutoNum type="arabicPeriod"/>
            </a:pPr>
            <a:endParaRPr lang="sv-SE" sz="1000" dirty="0">
              <a:latin typeface="Times New Roman" panose="02020603050405020304" pitchFamily="18" charset="0"/>
            </a:endParaRPr>
          </a:p>
          <a:p>
            <a:pPr marL="228600" indent="-228600">
              <a:buFont typeface="Arial" panose="020B0604020202020204" pitchFamily="34" charset="0"/>
              <a:buAutoNum type="arabicPeriod"/>
            </a:pPr>
            <a:endParaRPr lang="sv-SE" sz="1000" dirty="0">
              <a:latin typeface="Times New Roman" panose="02020603050405020304" pitchFamily="18" charset="0"/>
            </a:endParaRPr>
          </a:p>
          <a:p>
            <a:pPr marL="228600" indent="-228600">
              <a:buFont typeface="Arial" panose="020B0604020202020204" pitchFamily="34" charset="0"/>
              <a:buAutoNum type="arabicPeriod"/>
            </a:pPr>
            <a:endParaRPr lang="sv-SE" sz="1000" dirty="0">
              <a:latin typeface="Times New Roman" panose="02020603050405020304" pitchFamily="18" charset="0"/>
            </a:endParaRPr>
          </a:p>
          <a:p>
            <a:pPr marL="228600" indent="-228600">
              <a:buFont typeface="Arial" panose="020B0604020202020204" pitchFamily="34" charset="0"/>
              <a:buAutoNum type="arabicPeriod"/>
            </a:pPr>
            <a:endParaRPr lang="sv-SE" sz="1000" dirty="0">
              <a:latin typeface="Times New Roman" panose="02020603050405020304" pitchFamily="18" charset="0"/>
            </a:endParaRPr>
          </a:p>
          <a:p>
            <a:pPr marL="228600" indent="-228600">
              <a:buFont typeface="Arial" panose="020B0604020202020204" pitchFamily="34" charset="0"/>
              <a:buAutoNum type="arabicPeriod"/>
            </a:pPr>
            <a:endParaRPr lang="sv-SE" sz="1000" dirty="0">
              <a:latin typeface="Times New Roman" panose="02020603050405020304" pitchFamily="18" charset="0"/>
            </a:endParaRPr>
          </a:p>
          <a:p>
            <a:pPr marL="228600" indent="-228600">
              <a:buAutoNum type="arabicPeriod"/>
            </a:pPr>
            <a:endParaRPr lang="sv-SE" sz="1000" dirty="0">
              <a:latin typeface="Times New Roman" panose="02020603050405020304" pitchFamily="18" charset="0"/>
            </a:endParaRPr>
          </a:p>
          <a:p>
            <a:pPr marL="228600" indent="-228600">
              <a:buAutoNum type="arabicPeriod"/>
            </a:pPr>
            <a:endParaRPr lang="sv-SE" sz="1000" dirty="0">
              <a:latin typeface="Times New Roman" panose="02020603050405020304" pitchFamily="18" charset="0"/>
            </a:endParaRPr>
          </a:p>
          <a:p>
            <a:endParaRPr lang="sv-SE" sz="1000" dirty="0">
              <a:latin typeface="Times New Roman" panose="02020603050405020304" pitchFamily="18" charset="0"/>
            </a:endParaRPr>
          </a:p>
          <a:p>
            <a:endParaRPr lang="sv-SE" sz="1000" dirty="0">
              <a:latin typeface="Times New Roman" panose="02020603050405020304" pitchFamily="18" charset="0"/>
            </a:endParaRPr>
          </a:p>
        </p:txBody>
      </p:sp>
      <p:sp>
        <p:nvSpPr>
          <p:cNvPr id="5" name="Rubrik 4">
            <a:extLst>
              <a:ext uri="{FF2B5EF4-FFF2-40B4-BE49-F238E27FC236}">
                <a16:creationId xmlns:a16="http://schemas.microsoft.com/office/drawing/2014/main" id="{3F2B2982-2461-0F4D-15E6-249030B681AB}"/>
              </a:ext>
            </a:extLst>
          </p:cNvPr>
          <p:cNvSpPr>
            <a:spLocks noGrp="1"/>
          </p:cNvSpPr>
          <p:nvPr>
            <p:ph type="title"/>
          </p:nvPr>
        </p:nvSpPr>
        <p:spPr/>
        <p:txBody>
          <a:bodyPr/>
          <a:lstStyle/>
          <a:p>
            <a:r>
              <a:rPr lang="sv-SE" dirty="0"/>
              <a:t>Referenser</a:t>
            </a:r>
          </a:p>
        </p:txBody>
      </p:sp>
    </p:spTree>
    <p:extLst>
      <p:ext uri="{BB962C8B-B14F-4D97-AF65-F5344CB8AC3E}">
        <p14:creationId xmlns:p14="http://schemas.microsoft.com/office/powerpoint/2010/main" val="21231165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0B0A2940-B002-5C8A-1F22-D72E63BD70C3}"/>
              </a:ext>
            </a:extLst>
          </p:cNvPr>
          <p:cNvSpPr>
            <a:spLocks noGrp="1"/>
          </p:cNvSpPr>
          <p:nvPr>
            <p:ph type="title"/>
          </p:nvPr>
        </p:nvSpPr>
        <p:spPr/>
        <p:txBody>
          <a:bodyPr/>
          <a:lstStyle/>
          <a:p>
            <a:r>
              <a:rPr lang="sv-SE" dirty="0"/>
              <a:t>Bilaga</a:t>
            </a:r>
          </a:p>
        </p:txBody>
      </p:sp>
    </p:spTree>
    <p:extLst>
      <p:ext uri="{BB962C8B-B14F-4D97-AF65-F5344CB8AC3E}">
        <p14:creationId xmlns:p14="http://schemas.microsoft.com/office/powerpoint/2010/main" val="3271336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4FA0B39A-A191-05F3-52EE-6DA3DDE08952}"/>
              </a:ext>
            </a:extLst>
          </p:cNvPr>
          <p:cNvSpPr>
            <a:spLocks noGrp="1"/>
          </p:cNvSpPr>
          <p:nvPr>
            <p:ph type="body" sz="quarter" idx="14"/>
          </p:nvPr>
        </p:nvSpPr>
        <p:spPr/>
        <p:txBody>
          <a:bodyPr/>
          <a:lstStyle/>
          <a:p>
            <a:pPr marL="0" indent="0">
              <a:buNone/>
            </a:pPr>
            <a:r>
              <a:rPr lang="sv-SE" b="1" dirty="0"/>
              <a:t>7 kap. 1§ socialtjänstlagen</a:t>
            </a:r>
          </a:p>
          <a:p>
            <a:pPr marL="0" indent="0">
              <a:buNone/>
            </a:pPr>
            <a:r>
              <a:rPr lang="sv-SE" dirty="0"/>
              <a:t>Kommunen ska planera sina insatser för enskilda. Kommunen ska särskilt väga in behovet av tidiga och förebyggande insatser.</a:t>
            </a:r>
          </a:p>
          <a:p>
            <a:pPr marL="0" indent="0">
              <a:buNone/>
            </a:pPr>
            <a:r>
              <a:rPr lang="sv-SE" dirty="0"/>
              <a:t>Om det inte är obehövligt ska kommunen samverka med regionen och med andra relevanta samhällsorgan och organisationer vid planeringen av insatser.</a:t>
            </a:r>
          </a:p>
          <a:p>
            <a:endParaRPr lang="sv-SE" dirty="0"/>
          </a:p>
        </p:txBody>
      </p:sp>
      <p:sp>
        <p:nvSpPr>
          <p:cNvPr id="3" name="Platshållare för text 2">
            <a:extLst>
              <a:ext uri="{FF2B5EF4-FFF2-40B4-BE49-F238E27FC236}">
                <a16:creationId xmlns:a16="http://schemas.microsoft.com/office/drawing/2014/main" id="{37A930DC-DB4E-215D-8156-9CBF5E0F574A}"/>
              </a:ext>
            </a:extLst>
          </p:cNvPr>
          <p:cNvSpPr>
            <a:spLocks noGrp="1"/>
          </p:cNvSpPr>
          <p:nvPr>
            <p:ph type="body" sz="quarter" idx="13"/>
          </p:nvPr>
        </p:nvSpPr>
        <p:spPr/>
        <p:txBody>
          <a:bodyPr/>
          <a:lstStyle/>
          <a:p>
            <a:pPr marL="0" indent="0">
              <a:buNone/>
            </a:pPr>
            <a:r>
              <a:rPr lang="sv-SE" b="1" dirty="0"/>
              <a:t>8 §</a:t>
            </a:r>
            <a:r>
              <a:rPr lang="sv-SE" dirty="0"/>
              <a:t>  </a:t>
            </a:r>
            <a:r>
              <a:rPr lang="sv-SE" b="1" dirty="0"/>
              <a:t>förvaltningslagen </a:t>
            </a:r>
          </a:p>
          <a:p>
            <a:pPr marL="0" indent="0">
              <a:buNone/>
            </a:pPr>
            <a:r>
              <a:rPr lang="sv-SE" dirty="0"/>
              <a:t>En myndighet ska inom sitt verksamhetsområde samverka med andra myndigheter. En myndighet ska i rimlig utsträckning hjälpa den enskilde genom att själv inhämta upplysningar eller yttranden från andra myndigheter.</a:t>
            </a:r>
          </a:p>
        </p:txBody>
      </p:sp>
      <p:sp>
        <p:nvSpPr>
          <p:cNvPr id="2" name="Rubrik 1">
            <a:extLst>
              <a:ext uri="{FF2B5EF4-FFF2-40B4-BE49-F238E27FC236}">
                <a16:creationId xmlns:a16="http://schemas.microsoft.com/office/drawing/2014/main" id="{8F69660E-4E01-DC09-D427-8895F51F71AB}"/>
              </a:ext>
            </a:extLst>
          </p:cNvPr>
          <p:cNvSpPr>
            <a:spLocks noGrp="1"/>
          </p:cNvSpPr>
          <p:nvPr>
            <p:ph type="title"/>
          </p:nvPr>
        </p:nvSpPr>
        <p:spPr/>
        <p:txBody>
          <a:bodyPr/>
          <a:lstStyle/>
          <a:p>
            <a:r>
              <a:rPr lang="sv-SE" dirty="0"/>
              <a:t>Paragrafer i lag och föreskrifter om samverkan i fulltext</a:t>
            </a:r>
          </a:p>
        </p:txBody>
      </p:sp>
    </p:spTree>
    <p:extLst>
      <p:ext uri="{BB962C8B-B14F-4D97-AF65-F5344CB8AC3E}">
        <p14:creationId xmlns:p14="http://schemas.microsoft.com/office/powerpoint/2010/main" val="28074008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708C8C3C-A98F-F101-6822-318E20EB6A2B}"/>
              </a:ext>
            </a:extLst>
          </p:cNvPr>
          <p:cNvSpPr>
            <a:spLocks noGrp="1"/>
          </p:cNvSpPr>
          <p:nvPr>
            <p:ph type="body" sz="quarter" idx="14"/>
          </p:nvPr>
        </p:nvSpPr>
        <p:spPr/>
        <p:txBody>
          <a:bodyPr/>
          <a:lstStyle/>
          <a:p>
            <a:r>
              <a:rPr lang="sv-SE" sz="2000" dirty="0"/>
              <a:t>Av planen ska det framgå</a:t>
            </a:r>
          </a:p>
          <a:p>
            <a:pPr marL="457200" indent="-457200">
              <a:buFont typeface="+mj-lt"/>
              <a:buAutoNum type="arabicPeriod"/>
            </a:pPr>
            <a:r>
              <a:rPr lang="sv-SE" sz="2000" dirty="0"/>
              <a:t>vilka insatser som behövs,</a:t>
            </a:r>
          </a:p>
          <a:p>
            <a:pPr marL="457200" indent="-457200">
              <a:buFont typeface="+mj-lt"/>
              <a:buAutoNum type="arabicPeriod"/>
            </a:pPr>
            <a:r>
              <a:rPr lang="sv-SE" sz="2000" dirty="0"/>
              <a:t>vilka insatser respektive huvudman ska ansvara för,</a:t>
            </a:r>
          </a:p>
          <a:p>
            <a:pPr marL="457200" indent="-457200">
              <a:buFont typeface="+mj-lt"/>
              <a:buAutoNum type="arabicPeriod"/>
            </a:pPr>
            <a:r>
              <a:rPr lang="sv-SE" sz="2000" dirty="0"/>
              <a:t>vilka åtgärder som ska vidtas av någon annan än kommunen eller regionen, och</a:t>
            </a:r>
          </a:p>
          <a:p>
            <a:pPr marL="457200" indent="-457200">
              <a:buFont typeface="+mj-lt"/>
              <a:buAutoNum type="arabicPeriod"/>
            </a:pPr>
            <a:r>
              <a:rPr lang="sv-SE" sz="2000" dirty="0"/>
              <a:t>vem av huvudmännen som ska ha det övergripande ansvaret för planen.</a:t>
            </a:r>
          </a:p>
        </p:txBody>
      </p:sp>
      <p:sp>
        <p:nvSpPr>
          <p:cNvPr id="6" name="Platshållare för text 5">
            <a:extLst>
              <a:ext uri="{FF2B5EF4-FFF2-40B4-BE49-F238E27FC236}">
                <a16:creationId xmlns:a16="http://schemas.microsoft.com/office/drawing/2014/main" id="{1DFA2D14-4F77-43DA-5CD8-5062CDA57753}"/>
              </a:ext>
            </a:extLst>
          </p:cNvPr>
          <p:cNvSpPr>
            <a:spLocks noGrp="1"/>
          </p:cNvSpPr>
          <p:nvPr>
            <p:ph type="body" sz="quarter" idx="13"/>
          </p:nvPr>
        </p:nvSpPr>
        <p:spPr/>
        <p:txBody>
          <a:bodyPr/>
          <a:lstStyle/>
          <a:p>
            <a:r>
              <a:rPr lang="sv-SE" b="1" dirty="0"/>
              <a:t>10 kap. 8§ socialtjänstlagen</a:t>
            </a:r>
          </a:p>
          <a:p>
            <a:r>
              <a:rPr lang="sv-SE" sz="2000" dirty="0"/>
              <a:t>Om en enskild har behov av insatser både från socialtjänsten och från hälso- och sjukvården, ska kommunen tillsammans med regionen upprätta en individuell plan. Planen ska upprättas om kommunen eller regionen bedömer att den behövs för att den enskilde ska få sina behov tillgodosedda, och om den enskilde samtycker till att den upprättas. Arbetet med planen ska påbörjas genast.</a:t>
            </a:r>
          </a:p>
          <a:p>
            <a:endParaRPr lang="sv-SE" dirty="0"/>
          </a:p>
        </p:txBody>
      </p:sp>
      <p:sp>
        <p:nvSpPr>
          <p:cNvPr id="5" name="Rubrik 4">
            <a:extLst>
              <a:ext uri="{FF2B5EF4-FFF2-40B4-BE49-F238E27FC236}">
                <a16:creationId xmlns:a16="http://schemas.microsoft.com/office/drawing/2014/main" id="{97612B9A-38F7-0662-D366-45971416E871}"/>
              </a:ext>
            </a:extLst>
          </p:cNvPr>
          <p:cNvSpPr>
            <a:spLocks noGrp="1"/>
          </p:cNvSpPr>
          <p:nvPr>
            <p:ph type="title"/>
          </p:nvPr>
        </p:nvSpPr>
        <p:spPr/>
        <p:txBody>
          <a:bodyPr/>
          <a:lstStyle/>
          <a:p>
            <a:r>
              <a:rPr lang="sv-SE" dirty="0"/>
              <a:t>Paragrafer i lag och föreskrifter om samverkan i fulltext</a:t>
            </a:r>
          </a:p>
        </p:txBody>
      </p:sp>
    </p:spTree>
    <p:extLst>
      <p:ext uri="{BB962C8B-B14F-4D97-AF65-F5344CB8AC3E}">
        <p14:creationId xmlns:p14="http://schemas.microsoft.com/office/powerpoint/2010/main" val="5274508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text 6">
            <a:extLst>
              <a:ext uri="{FF2B5EF4-FFF2-40B4-BE49-F238E27FC236}">
                <a16:creationId xmlns:a16="http://schemas.microsoft.com/office/drawing/2014/main" id="{5FE31AA1-F726-4CA6-42B9-F834BD829E7C}"/>
              </a:ext>
            </a:extLst>
          </p:cNvPr>
          <p:cNvSpPr>
            <a:spLocks noGrp="1"/>
          </p:cNvSpPr>
          <p:nvPr>
            <p:ph type="body" sz="quarter" idx="14"/>
          </p:nvPr>
        </p:nvSpPr>
        <p:spPr/>
        <p:txBody>
          <a:bodyPr/>
          <a:lstStyle/>
          <a:p>
            <a:r>
              <a:rPr lang="sv-SE" b="1" dirty="0"/>
              <a:t>18 kap 6 § socialtjänstlagen </a:t>
            </a:r>
          </a:p>
          <a:p>
            <a:r>
              <a:rPr lang="sv-SE" dirty="0"/>
              <a:t>Socialnämnden ska, i frågor som rör barn som far illa eller riskerar att fara illa, samverka med samhällsorgan, organisationer och andra som berörs. Nämnden ska ta initiativ till att samverkan kommer till stånd. I fråga om utlämnande av uppgifter gäller de begränsningar som följer av 17 kap. 11 och 12 §§ och av offentlighets- och sekretesslagen (2009:400).</a:t>
            </a:r>
          </a:p>
        </p:txBody>
      </p:sp>
      <p:sp>
        <p:nvSpPr>
          <p:cNvPr id="6" name="Platshållare för text 5">
            <a:extLst>
              <a:ext uri="{FF2B5EF4-FFF2-40B4-BE49-F238E27FC236}">
                <a16:creationId xmlns:a16="http://schemas.microsoft.com/office/drawing/2014/main" id="{2F7656B4-060C-A363-9F79-7F4229A075B6}"/>
              </a:ext>
            </a:extLst>
          </p:cNvPr>
          <p:cNvSpPr>
            <a:spLocks noGrp="1"/>
          </p:cNvSpPr>
          <p:nvPr>
            <p:ph type="body" sz="quarter" idx="13"/>
          </p:nvPr>
        </p:nvSpPr>
        <p:spPr/>
        <p:txBody>
          <a:bodyPr/>
          <a:lstStyle/>
          <a:p>
            <a:r>
              <a:rPr lang="sv-SE" b="1" dirty="0"/>
              <a:t>10 kap. 3 § socialtjänstlagen</a:t>
            </a:r>
          </a:p>
          <a:p>
            <a:r>
              <a:rPr lang="sv-SE" dirty="0"/>
              <a:t>Insatser ska utformas och genomföras tillsammans med den enskilde och vid behov i samverkan med andra samhällsorgan och enskilda organisationer.</a:t>
            </a:r>
            <a:endParaRPr lang="sv-SE" b="1" dirty="0"/>
          </a:p>
        </p:txBody>
      </p:sp>
      <p:sp>
        <p:nvSpPr>
          <p:cNvPr id="5" name="Rubrik 4">
            <a:extLst>
              <a:ext uri="{FF2B5EF4-FFF2-40B4-BE49-F238E27FC236}">
                <a16:creationId xmlns:a16="http://schemas.microsoft.com/office/drawing/2014/main" id="{5ABA2DBB-43B9-DBF9-229B-FBE490172402}"/>
              </a:ext>
            </a:extLst>
          </p:cNvPr>
          <p:cNvSpPr>
            <a:spLocks noGrp="1"/>
          </p:cNvSpPr>
          <p:nvPr>
            <p:ph type="title"/>
          </p:nvPr>
        </p:nvSpPr>
        <p:spPr/>
        <p:txBody>
          <a:bodyPr/>
          <a:lstStyle/>
          <a:p>
            <a:r>
              <a:rPr lang="sv-SE" dirty="0"/>
              <a:t>Paragrafer i lag och föreskrifter om samverkan i fulltext</a:t>
            </a:r>
          </a:p>
        </p:txBody>
      </p:sp>
    </p:spTree>
    <p:extLst>
      <p:ext uri="{BB962C8B-B14F-4D97-AF65-F5344CB8AC3E}">
        <p14:creationId xmlns:p14="http://schemas.microsoft.com/office/powerpoint/2010/main" val="490156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A9A3B404-AD8D-3B71-8F74-76B4164D7A70}"/>
              </a:ext>
            </a:extLst>
          </p:cNvPr>
          <p:cNvSpPr>
            <a:spLocks noGrp="1"/>
          </p:cNvSpPr>
          <p:nvPr>
            <p:ph type="body" sz="quarter" idx="14"/>
          </p:nvPr>
        </p:nvSpPr>
        <p:spPr/>
        <p:txBody>
          <a:bodyPr/>
          <a:lstStyle/>
          <a:p>
            <a:r>
              <a:rPr lang="sv-SE" sz="2000" dirty="0"/>
              <a:t>Skyldigheten att samverka gäller med beaktande av bestämmelserna om sekretess i offentlighets- och sekretesslagen (2009:400) och tystnadsplikt i socialtjänstlagen (2001:453). </a:t>
            </a:r>
          </a:p>
          <a:p>
            <a:endParaRPr lang="sv-SE" dirty="0"/>
          </a:p>
        </p:txBody>
      </p:sp>
      <p:sp>
        <p:nvSpPr>
          <p:cNvPr id="3" name="Platshållare för text 2">
            <a:extLst>
              <a:ext uri="{FF2B5EF4-FFF2-40B4-BE49-F238E27FC236}">
                <a16:creationId xmlns:a16="http://schemas.microsoft.com/office/drawing/2014/main" id="{859F1DDF-ADD8-C4FF-1107-C6E37CA03DEB}"/>
              </a:ext>
            </a:extLst>
          </p:cNvPr>
          <p:cNvSpPr>
            <a:spLocks noGrp="1"/>
          </p:cNvSpPr>
          <p:nvPr>
            <p:ph type="body" sz="quarter" idx="13"/>
          </p:nvPr>
        </p:nvSpPr>
        <p:spPr/>
        <p:txBody>
          <a:bodyPr/>
          <a:lstStyle/>
          <a:p>
            <a:r>
              <a:rPr lang="sv-SE" sz="2400" b="1" dirty="0"/>
              <a:t>2 kap. 9 § </a:t>
            </a:r>
            <a:r>
              <a:rPr lang="sv-SE" b="1" dirty="0"/>
              <a:t>HSLF-SF 2022:39 (våld i nära relationer)</a:t>
            </a:r>
          </a:p>
          <a:p>
            <a:r>
              <a:rPr lang="sv-SE" sz="2000" dirty="0"/>
              <a:t>Socialnämnden ska samverka för att samordna sina insatser så att de inte motverkar varandra. </a:t>
            </a:r>
          </a:p>
          <a:p>
            <a:r>
              <a:rPr lang="sv-SE" sz="2000" dirty="0"/>
              <a:t>Om insatser ges till flera personer i en familj, ska samtliga insatser samordnas. Vid samordningen ska behovet av trygghet och säkerhet hos de våldsutsatta och de barn som bevittnat våld beaktas. </a:t>
            </a:r>
          </a:p>
        </p:txBody>
      </p:sp>
      <p:sp>
        <p:nvSpPr>
          <p:cNvPr id="2" name="Rubrik 1">
            <a:extLst>
              <a:ext uri="{FF2B5EF4-FFF2-40B4-BE49-F238E27FC236}">
                <a16:creationId xmlns:a16="http://schemas.microsoft.com/office/drawing/2014/main" id="{64FE3CDB-029F-7B70-EE8B-83307DB96509}"/>
              </a:ext>
            </a:extLst>
          </p:cNvPr>
          <p:cNvSpPr>
            <a:spLocks noGrp="1"/>
          </p:cNvSpPr>
          <p:nvPr>
            <p:ph type="title"/>
          </p:nvPr>
        </p:nvSpPr>
        <p:spPr/>
        <p:txBody>
          <a:bodyPr/>
          <a:lstStyle/>
          <a:p>
            <a:r>
              <a:rPr lang="sv-SE" dirty="0"/>
              <a:t>Paragrafer i lag och föreskrifter om samverkan i fulltext</a:t>
            </a:r>
          </a:p>
        </p:txBody>
      </p:sp>
    </p:spTree>
    <p:extLst>
      <p:ext uri="{BB962C8B-B14F-4D97-AF65-F5344CB8AC3E}">
        <p14:creationId xmlns:p14="http://schemas.microsoft.com/office/powerpoint/2010/main" val="17645341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18B8C-CAE7-82B4-506E-2D1D7FAC9FB4}"/>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6B96B9E2-A76C-D691-D25B-8F5C519400D0}"/>
              </a:ext>
            </a:extLst>
          </p:cNvPr>
          <p:cNvSpPr>
            <a:spLocks noGrp="1"/>
          </p:cNvSpPr>
          <p:nvPr>
            <p:ph type="body" sz="quarter" idx="14"/>
          </p:nvPr>
        </p:nvSpPr>
        <p:spPr/>
        <p:txBody>
          <a:bodyPr/>
          <a:lstStyle/>
          <a:p>
            <a:r>
              <a:rPr lang="sv-SE" sz="2000" dirty="0"/>
              <a:t>samtliga insatser och åtgärder. Vid samordningen ska behovet av trygghet och säkerhet hos de våldsutsatta och de barn som bevittnat våld beaktas. </a:t>
            </a:r>
          </a:p>
          <a:p>
            <a:r>
              <a:rPr lang="sv-SE" sz="2000" dirty="0"/>
              <a:t>Skyldigheten att samverka gäller med beaktande av bestämmelserna om sekretess i offentlighets- och sekretesslagen (2009:400) och tystnadsplikt i socialtjänstlagen (2001:453). </a:t>
            </a:r>
          </a:p>
          <a:p>
            <a:endParaRPr lang="sv-SE" dirty="0"/>
          </a:p>
        </p:txBody>
      </p:sp>
      <p:sp>
        <p:nvSpPr>
          <p:cNvPr id="3" name="Platshållare för text 2">
            <a:extLst>
              <a:ext uri="{FF2B5EF4-FFF2-40B4-BE49-F238E27FC236}">
                <a16:creationId xmlns:a16="http://schemas.microsoft.com/office/drawing/2014/main" id="{9CC6CA7F-A8C1-8632-EC0C-5DA6D32400CE}"/>
              </a:ext>
            </a:extLst>
          </p:cNvPr>
          <p:cNvSpPr>
            <a:spLocks noGrp="1"/>
          </p:cNvSpPr>
          <p:nvPr>
            <p:ph type="body" sz="quarter" idx="13"/>
          </p:nvPr>
        </p:nvSpPr>
        <p:spPr/>
        <p:txBody>
          <a:bodyPr/>
          <a:lstStyle/>
          <a:p>
            <a:r>
              <a:rPr lang="sv-SE" sz="2400" b="1" dirty="0"/>
              <a:t>2 kap. 10 § </a:t>
            </a:r>
            <a:r>
              <a:rPr lang="sv-SE" b="1" dirty="0"/>
              <a:t>HSLF-SF 2022:39</a:t>
            </a:r>
          </a:p>
          <a:p>
            <a:r>
              <a:rPr lang="sv-SE" sz="2000" dirty="0"/>
              <a:t>Socialnämnden ska samverka externt med berörda verksamheter, myndigheter och organisationer för att skapa förutsättningar för att samordna de olika aktörernas insatser och åtgärder så att de inte motverkar varandra. </a:t>
            </a:r>
          </a:p>
          <a:p>
            <a:r>
              <a:rPr lang="sv-SE" sz="2000" dirty="0"/>
              <a:t>Om insatser och åtgärder riktar sig till flera personer i en familj, ska nämnden även samverka för att skapa förutsättningar för att samordna  </a:t>
            </a:r>
          </a:p>
        </p:txBody>
      </p:sp>
      <p:sp>
        <p:nvSpPr>
          <p:cNvPr id="2" name="Rubrik 1">
            <a:extLst>
              <a:ext uri="{FF2B5EF4-FFF2-40B4-BE49-F238E27FC236}">
                <a16:creationId xmlns:a16="http://schemas.microsoft.com/office/drawing/2014/main" id="{D3B2B1B4-4D8E-3C90-BC6C-FCD623072C32}"/>
              </a:ext>
            </a:extLst>
          </p:cNvPr>
          <p:cNvSpPr>
            <a:spLocks noGrp="1"/>
          </p:cNvSpPr>
          <p:nvPr>
            <p:ph type="title"/>
          </p:nvPr>
        </p:nvSpPr>
        <p:spPr/>
        <p:txBody>
          <a:bodyPr/>
          <a:lstStyle/>
          <a:p>
            <a:r>
              <a:rPr lang="sv-SE" dirty="0"/>
              <a:t>Paragrafer i lag och föreskrifter om samverkan i fulltext</a:t>
            </a:r>
          </a:p>
        </p:txBody>
      </p:sp>
    </p:spTree>
    <p:extLst>
      <p:ext uri="{BB962C8B-B14F-4D97-AF65-F5344CB8AC3E}">
        <p14:creationId xmlns:p14="http://schemas.microsoft.com/office/powerpoint/2010/main" val="37556820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ADADC999-6096-4DF4-3F02-7A41C0C4EECD}"/>
              </a:ext>
            </a:extLst>
          </p:cNvPr>
          <p:cNvSpPr>
            <a:spLocks noGrp="1"/>
          </p:cNvSpPr>
          <p:nvPr>
            <p:ph type="body" sz="quarter" idx="14"/>
          </p:nvPr>
        </p:nvSpPr>
        <p:spPr/>
        <p:txBody>
          <a:bodyPr/>
          <a:lstStyle/>
          <a:p>
            <a:r>
              <a:rPr lang="sv-SE" dirty="0"/>
              <a:t>Skyldigheten att samverka gäller med beaktande av bestämmelserna om sekretess i offentlighets- och sekretesslagen (2009:400) och tystnadsplikt i patientsäkerhetslagen (2010:659). </a:t>
            </a:r>
          </a:p>
          <a:p>
            <a:endParaRPr lang="sv-SE" dirty="0"/>
          </a:p>
        </p:txBody>
      </p:sp>
      <p:sp>
        <p:nvSpPr>
          <p:cNvPr id="3" name="Platshållare för text 2">
            <a:extLst>
              <a:ext uri="{FF2B5EF4-FFF2-40B4-BE49-F238E27FC236}">
                <a16:creationId xmlns:a16="http://schemas.microsoft.com/office/drawing/2014/main" id="{3249C21E-84DF-A2BF-64D3-51ABE6BC8DB6}"/>
              </a:ext>
            </a:extLst>
          </p:cNvPr>
          <p:cNvSpPr>
            <a:spLocks noGrp="1"/>
          </p:cNvSpPr>
          <p:nvPr>
            <p:ph type="body" sz="quarter" idx="13"/>
          </p:nvPr>
        </p:nvSpPr>
        <p:spPr/>
        <p:txBody>
          <a:bodyPr/>
          <a:lstStyle/>
          <a:p>
            <a:r>
              <a:rPr lang="sv-SE" sz="2400" b="1" dirty="0"/>
              <a:t> 7 kap. 6 § </a:t>
            </a:r>
            <a:r>
              <a:rPr lang="sv-SE" b="1" dirty="0"/>
              <a:t>HSLF-SF 2022:39</a:t>
            </a:r>
            <a:endParaRPr lang="sv-SE" dirty="0"/>
          </a:p>
          <a:p>
            <a:r>
              <a:rPr lang="sv-SE" dirty="0"/>
              <a:t>Vårdgivaren ska samverka för att samordna sina åtgärder så att de inte motverkar varandra. </a:t>
            </a:r>
          </a:p>
          <a:p>
            <a:r>
              <a:rPr lang="sv-SE" dirty="0"/>
              <a:t>Om åtgärder riktar sig till flera personer i en familj, ska samtliga åtgärder samordnas. Vid samordningen ska behovet av trygghet och säkerhet hos de våldsutsatta och de barn som bevittnat våld beaktas. </a:t>
            </a:r>
          </a:p>
        </p:txBody>
      </p:sp>
      <p:sp>
        <p:nvSpPr>
          <p:cNvPr id="2" name="Rubrik 1">
            <a:extLst>
              <a:ext uri="{FF2B5EF4-FFF2-40B4-BE49-F238E27FC236}">
                <a16:creationId xmlns:a16="http://schemas.microsoft.com/office/drawing/2014/main" id="{B88EE3EA-7516-94F3-C676-D57BB3865DD6}"/>
              </a:ext>
            </a:extLst>
          </p:cNvPr>
          <p:cNvSpPr>
            <a:spLocks noGrp="1"/>
          </p:cNvSpPr>
          <p:nvPr>
            <p:ph type="title"/>
          </p:nvPr>
        </p:nvSpPr>
        <p:spPr/>
        <p:txBody>
          <a:bodyPr/>
          <a:lstStyle/>
          <a:p>
            <a:r>
              <a:rPr lang="sv-SE" dirty="0"/>
              <a:t>Paragrafer i lag och föreskrifter om samverkan i fulltext</a:t>
            </a:r>
          </a:p>
        </p:txBody>
      </p:sp>
    </p:spTree>
    <p:extLst>
      <p:ext uri="{BB962C8B-B14F-4D97-AF65-F5344CB8AC3E}">
        <p14:creationId xmlns:p14="http://schemas.microsoft.com/office/powerpoint/2010/main" val="2671147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Personer runt ett bord">
            <a:extLst>
              <a:ext uri="{FF2B5EF4-FFF2-40B4-BE49-F238E27FC236}">
                <a16:creationId xmlns:a16="http://schemas.microsoft.com/office/drawing/2014/main" id="{5A757B57-6CFE-5502-76C9-D44BD34F7EC9}"/>
              </a:ext>
              <a:ext uri="{C183D7F6-B498-43B3-948B-1728B52AA6E4}">
                <adec:decorative xmlns:adec="http://schemas.microsoft.com/office/drawing/2017/decorative" val="1"/>
              </a:ext>
            </a:extLst>
          </p:cNvPr>
          <p:cNvGrpSpPr/>
          <p:nvPr/>
        </p:nvGrpSpPr>
        <p:grpSpPr>
          <a:xfrm>
            <a:off x="8279842" y="1366693"/>
            <a:ext cx="2650095" cy="3011141"/>
            <a:chOff x="7167563" y="5400675"/>
            <a:chExt cx="614363" cy="641351"/>
          </a:xfrm>
        </p:grpSpPr>
        <p:sp>
          <p:nvSpPr>
            <p:cNvPr id="13" name="Freeform 24">
              <a:extLst>
                <a:ext uri="{FF2B5EF4-FFF2-40B4-BE49-F238E27FC236}">
                  <a16:creationId xmlns:a16="http://schemas.microsoft.com/office/drawing/2014/main" id="{F90A7E86-4141-851C-8AC0-61ABE7C4DDBF}"/>
                </a:ext>
                <a:ext uri="{C183D7F6-B498-43B3-948B-1728B52AA6E4}">
                  <adec:decorative xmlns:adec="http://schemas.microsoft.com/office/drawing/2017/decorative" val="1"/>
                </a:ext>
              </a:extLst>
            </p:cNvPr>
            <p:cNvSpPr>
              <a:spLocks noEditPoints="1"/>
            </p:cNvSpPr>
            <p:nvPr/>
          </p:nvSpPr>
          <p:spPr bwMode="auto">
            <a:xfrm>
              <a:off x="7167563" y="5707063"/>
              <a:ext cx="614363" cy="334963"/>
            </a:xfrm>
            <a:custGeom>
              <a:avLst/>
              <a:gdLst>
                <a:gd name="T0" fmla="*/ 199 w 398"/>
                <a:gd name="T1" fmla="*/ 217 h 217"/>
                <a:gd name="T2" fmla="*/ 63 w 398"/>
                <a:gd name="T3" fmla="*/ 189 h 217"/>
                <a:gd name="T4" fmla="*/ 0 w 398"/>
                <a:gd name="T5" fmla="*/ 109 h 217"/>
                <a:gd name="T6" fmla="*/ 63 w 398"/>
                <a:gd name="T7" fmla="*/ 29 h 217"/>
                <a:gd name="T8" fmla="*/ 199 w 398"/>
                <a:gd name="T9" fmla="*/ 0 h 217"/>
                <a:gd name="T10" fmla="*/ 336 w 398"/>
                <a:gd name="T11" fmla="*/ 29 h 217"/>
                <a:gd name="T12" fmla="*/ 398 w 398"/>
                <a:gd name="T13" fmla="*/ 109 h 217"/>
                <a:gd name="T14" fmla="*/ 336 w 398"/>
                <a:gd name="T15" fmla="*/ 189 h 217"/>
                <a:gd name="T16" fmla="*/ 199 w 398"/>
                <a:gd name="T17" fmla="*/ 217 h 217"/>
                <a:gd name="T18" fmla="*/ 199 w 398"/>
                <a:gd name="T19" fmla="*/ 33 h 217"/>
                <a:gd name="T20" fmla="*/ 77 w 398"/>
                <a:gd name="T21" fmla="*/ 58 h 217"/>
                <a:gd name="T22" fmla="*/ 33 w 398"/>
                <a:gd name="T23" fmla="*/ 109 h 217"/>
                <a:gd name="T24" fmla="*/ 77 w 398"/>
                <a:gd name="T25" fmla="*/ 160 h 217"/>
                <a:gd name="T26" fmla="*/ 199 w 398"/>
                <a:gd name="T27" fmla="*/ 185 h 217"/>
                <a:gd name="T28" fmla="*/ 321 w 398"/>
                <a:gd name="T29" fmla="*/ 160 h 217"/>
                <a:gd name="T30" fmla="*/ 366 w 398"/>
                <a:gd name="T31" fmla="*/ 109 h 217"/>
                <a:gd name="T32" fmla="*/ 321 w 398"/>
                <a:gd name="T33" fmla="*/ 58 h 217"/>
                <a:gd name="T34" fmla="*/ 199 w 398"/>
                <a:gd name="T35" fmla="*/ 33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8" h="217">
                  <a:moveTo>
                    <a:pt x="199" y="217"/>
                  </a:moveTo>
                  <a:cubicBezTo>
                    <a:pt x="148" y="217"/>
                    <a:pt x="99" y="207"/>
                    <a:pt x="63" y="189"/>
                  </a:cubicBezTo>
                  <a:cubicBezTo>
                    <a:pt x="22" y="168"/>
                    <a:pt x="0" y="140"/>
                    <a:pt x="0" y="109"/>
                  </a:cubicBezTo>
                  <a:cubicBezTo>
                    <a:pt x="0" y="78"/>
                    <a:pt x="22" y="49"/>
                    <a:pt x="63" y="29"/>
                  </a:cubicBezTo>
                  <a:cubicBezTo>
                    <a:pt x="99" y="11"/>
                    <a:pt x="148" y="0"/>
                    <a:pt x="199" y="0"/>
                  </a:cubicBezTo>
                  <a:cubicBezTo>
                    <a:pt x="251" y="0"/>
                    <a:pt x="299" y="11"/>
                    <a:pt x="336" y="29"/>
                  </a:cubicBezTo>
                  <a:cubicBezTo>
                    <a:pt x="376" y="49"/>
                    <a:pt x="398" y="78"/>
                    <a:pt x="398" y="109"/>
                  </a:cubicBezTo>
                  <a:cubicBezTo>
                    <a:pt x="398" y="140"/>
                    <a:pt x="376" y="168"/>
                    <a:pt x="336" y="189"/>
                  </a:cubicBezTo>
                  <a:cubicBezTo>
                    <a:pt x="299" y="207"/>
                    <a:pt x="251" y="217"/>
                    <a:pt x="199" y="217"/>
                  </a:cubicBezTo>
                  <a:close/>
                  <a:moveTo>
                    <a:pt x="199" y="33"/>
                  </a:moveTo>
                  <a:cubicBezTo>
                    <a:pt x="153" y="33"/>
                    <a:pt x="110" y="42"/>
                    <a:pt x="77" y="58"/>
                  </a:cubicBezTo>
                  <a:cubicBezTo>
                    <a:pt x="49" y="72"/>
                    <a:pt x="33" y="91"/>
                    <a:pt x="33" y="109"/>
                  </a:cubicBezTo>
                  <a:cubicBezTo>
                    <a:pt x="33" y="127"/>
                    <a:pt x="49" y="145"/>
                    <a:pt x="77" y="160"/>
                  </a:cubicBezTo>
                  <a:cubicBezTo>
                    <a:pt x="110" y="176"/>
                    <a:pt x="153" y="185"/>
                    <a:pt x="199" y="185"/>
                  </a:cubicBezTo>
                  <a:cubicBezTo>
                    <a:pt x="246" y="185"/>
                    <a:pt x="289" y="176"/>
                    <a:pt x="321" y="160"/>
                  </a:cubicBezTo>
                  <a:cubicBezTo>
                    <a:pt x="350" y="145"/>
                    <a:pt x="366" y="127"/>
                    <a:pt x="366" y="109"/>
                  </a:cubicBezTo>
                  <a:cubicBezTo>
                    <a:pt x="366" y="91"/>
                    <a:pt x="350" y="72"/>
                    <a:pt x="321" y="58"/>
                  </a:cubicBezTo>
                  <a:cubicBezTo>
                    <a:pt x="289" y="42"/>
                    <a:pt x="246" y="33"/>
                    <a:pt x="199" y="33"/>
                  </a:cubicBezTo>
                  <a:close/>
                </a:path>
              </a:pathLst>
            </a:custGeom>
            <a:solidFill>
              <a:srgbClr val="1B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dirty="0"/>
            </a:p>
          </p:txBody>
        </p:sp>
        <p:sp>
          <p:nvSpPr>
            <p:cNvPr id="14" name="Oval 25">
              <a:extLst>
                <a:ext uri="{FF2B5EF4-FFF2-40B4-BE49-F238E27FC236}">
                  <a16:creationId xmlns:a16="http://schemas.microsoft.com/office/drawing/2014/main" id="{5D872177-EF7E-C11B-4427-80250CE9F3B8}"/>
                </a:ext>
                <a:ext uri="{C183D7F6-B498-43B3-948B-1728B52AA6E4}">
                  <adec:decorative xmlns:adec="http://schemas.microsoft.com/office/drawing/2017/decorative" val="1"/>
                </a:ext>
              </a:extLst>
            </p:cNvPr>
            <p:cNvSpPr>
              <a:spLocks noChangeArrowheads="1"/>
            </p:cNvSpPr>
            <p:nvPr/>
          </p:nvSpPr>
          <p:spPr bwMode="auto">
            <a:xfrm>
              <a:off x="7216775" y="5473700"/>
              <a:ext cx="115888" cy="117475"/>
            </a:xfrm>
            <a:prstGeom prst="ellipse">
              <a:avLst/>
            </a:prstGeom>
            <a:solidFill>
              <a:srgbClr val="1B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Freeform 26">
              <a:extLst>
                <a:ext uri="{FF2B5EF4-FFF2-40B4-BE49-F238E27FC236}">
                  <a16:creationId xmlns:a16="http://schemas.microsoft.com/office/drawing/2014/main" id="{D0702349-A919-A3AB-EB6E-34B7A04425F6}"/>
                </a:ext>
                <a:ext uri="{C183D7F6-B498-43B3-948B-1728B52AA6E4}">
                  <adec:decorative xmlns:adec="http://schemas.microsoft.com/office/drawing/2017/decorative" val="1"/>
                </a:ext>
              </a:extLst>
            </p:cNvPr>
            <p:cNvSpPr>
              <a:spLocks/>
            </p:cNvSpPr>
            <p:nvPr/>
          </p:nvSpPr>
          <p:spPr bwMode="auto">
            <a:xfrm>
              <a:off x="7177088" y="5603875"/>
              <a:ext cx="184150" cy="260350"/>
            </a:xfrm>
            <a:custGeom>
              <a:avLst/>
              <a:gdLst>
                <a:gd name="T0" fmla="*/ 119 w 119"/>
                <a:gd name="T1" fmla="*/ 83 h 169"/>
                <a:gd name="T2" fmla="*/ 117 w 119"/>
                <a:gd name="T3" fmla="*/ 53 h 169"/>
                <a:gd name="T4" fmla="*/ 63 w 119"/>
                <a:gd name="T5" fmla="*/ 0 h 169"/>
                <a:gd name="T6" fmla="*/ 62 w 119"/>
                <a:gd name="T7" fmla="*/ 0 h 169"/>
                <a:gd name="T8" fmla="*/ 8 w 119"/>
                <a:gd name="T9" fmla="*/ 53 h 169"/>
                <a:gd name="T10" fmla="*/ 0 w 119"/>
                <a:gd name="T11" fmla="*/ 169 h 169"/>
                <a:gd name="T12" fmla="*/ 7 w 119"/>
                <a:gd name="T13" fmla="*/ 169 h 169"/>
                <a:gd name="T14" fmla="*/ 119 w 119"/>
                <a:gd name="T15" fmla="*/ 83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69">
                  <a:moveTo>
                    <a:pt x="119" y="83"/>
                  </a:moveTo>
                  <a:cubicBezTo>
                    <a:pt x="117" y="53"/>
                    <a:pt x="117" y="53"/>
                    <a:pt x="117" y="53"/>
                  </a:cubicBezTo>
                  <a:cubicBezTo>
                    <a:pt x="117" y="24"/>
                    <a:pt x="93" y="0"/>
                    <a:pt x="63" y="0"/>
                  </a:cubicBezTo>
                  <a:cubicBezTo>
                    <a:pt x="62" y="0"/>
                    <a:pt x="62" y="0"/>
                    <a:pt x="62" y="0"/>
                  </a:cubicBezTo>
                  <a:cubicBezTo>
                    <a:pt x="32" y="0"/>
                    <a:pt x="8" y="24"/>
                    <a:pt x="8" y="53"/>
                  </a:cubicBezTo>
                  <a:cubicBezTo>
                    <a:pt x="0" y="169"/>
                    <a:pt x="0" y="169"/>
                    <a:pt x="0" y="169"/>
                  </a:cubicBezTo>
                  <a:cubicBezTo>
                    <a:pt x="7" y="169"/>
                    <a:pt x="7" y="169"/>
                    <a:pt x="7" y="169"/>
                  </a:cubicBezTo>
                  <a:cubicBezTo>
                    <a:pt x="23" y="147"/>
                    <a:pt x="68" y="94"/>
                    <a:pt x="119" y="83"/>
                  </a:cubicBezTo>
                  <a:close/>
                </a:path>
              </a:pathLst>
            </a:custGeom>
            <a:solidFill>
              <a:srgbClr val="1B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Oval 27">
              <a:extLst>
                <a:ext uri="{FF2B5EF4-FFF2-40B4-BE49-F238E27FC236}">
                  <a16:creationId xmlns:a16="http://schemas.microsoft.com/office/drawing/2014/main" id="{F2E3C789-B1AB-2B30-2814-12973B7434F5}"/>
                </a:ext>
                <a:ext uri="{C183D7F6-B498-43B3-948B-1728B52AA6E4}">
                  <adec:decorative xmlns:adec="http://schemas.microsoft.com/office/drawing/2017/decorative" val="1"/>
                </a:ext>
              </a:extLst>
            </p:cNvPr>
            <p:cNvSpPr>
              <a:spLocks noChangeArrowheads="1"/>
            </p:cNvSpPr>
            <p:nvPr/>
          </p:nvSpPr>
          <p:spPr bwMode="auto">
            <a:xfrm>
              <a:off x="7410450" y="5400675"/>
              <a:ext cx="117475" cy="114300"/>
            </a:xfrm>
            <a:prstGeom prst="ellipse">
              <a:avLst/>
            </a:prstGeom>
            <a:solidFill>
              <a:srgbClr val="1B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Freeform 28">
              <a:extLst>
                <a:ext uri="{FF2B5EF4-FFF2-40B4-BE49-F238E27FC236}">
                  <a16:creationId xmlns:a16="http://schemas.microsoft.com/office/drawing/2014/main" id="{1A0800FC-36BC-78CE-28C3-6C7BCBF5ABEC}"/>
                </a:ext>
                <a:ext uri="{C183D7F6-B498-43B3-948B-1728B52AA6E4}">
                  <adec:decorative xmlns:adec="http://schemas.microsoft.com/office/drawing/2017/decorative" val="1"/>
                </a:ext>
              </a:extLst>
            </p:cNvPr>
            <p:cNvSpPr>
              <a:spLocks/>
            </p:cNvSpPr>
            <p:nvPr/>
          </p:nvSpPr>
          <p:spPr bwMode="auto">
            <a:xfrm>
              <a:off x="7377113" y="5527675"/>
              <a:ext cx="184150" cy="201613"/>
            </a:xfrm>
            <a:custGeom>
              <a:avLst/>
              <a:gdLst>
                <a:gd name="T0" fmla="*/ 120 w 120"/>
                <a:gd name="T1" fmla="*/ 128 h 130"/>
                <a:gd name="T2" fmla="*/ 115 w 120"/>
                <a:gd name="T3" fmla="*/ 54 h 130"/>
                <a:gd name="T4" fmla="*/ 61 w 120"/>
                <a:gd name="T5" fmla="*/ 0 h 130"/>
                <a:gd name="T6" fmla="*/ 59 w 120"/>
                <a:gd name="T7" fmla="*/ 0 h 130"/>
                <a:gd name="T8" fmla="*/ 5 w 120"/>
                <a:gd name="T9" fmla="*/ 54 h 130"/>
                <a:gd name="T10" fmla="*/ 0 w 120"/>
                <a:gd name="T11" fmla="*/ 130 h 130"/>
                <a:gd name="T12" fmla="*/ 120 w 120"/>
                <a:gd name="T13" fmla="*/ 128 h 130"/>
              </a:gdLst>
              <a:ahLst/>
              <a:cxnLst>
                <a:cxn ang="0">
                  <a:pos x="T0" y="T1"/>
                </a:cxn>
                <a:cxn ang="0">
                  <a:pos x="T2" y="T3"/>
                </a:cxn>
                <a:cxn ang="0">
                  <a:pos x="T4" y="T5"/>
                </a:cxn>
                <a:cxn ang="0">
                  <a:pos x="T6" y="T7"/>
                </a:cxn>
                <a:cxn ang="0">
                  <a:pos x="T8" y="T9"/>
                </a:cxn>
                <a:cxn ang="0">
                  <a:pos x="T10" y="T11"/>
                </a:cxn>
                <a:cxn ang="0">
                  <a:pos x="T12" y="T13"/>
                </a:cxn>
              </a:cxnLst>
              <a:rect l="0" t="0" r="r" b="b"/>
              <a:pathLst>
                <a:path w="120" h="130">
                  <a:moveTo>
                    <a:pt x="120" y="128"/>
                  </a:moveTo>
                  <a:cubicBezTo>
                    <a:pt x="115" y="54"/>
                    <a:pt x="115" y="54"/>
                    <a:pt x="115" y="54"/>
                  </a:cubicBezTo>
                  <a:cubicBezTo>
                    <a:pt x="115" y="24"/>
                    <a:pt x="91" y="0"/>
                    <a:pt x="61" y="0"/>
                  </a:cubicBezTo>
                  <a:cubicBezTo>
                    <a:pt x="59" y="0"/>
                    <a:pt x="59" y="0"/>
                    <a:pt x="59" y="0"/>
                  </a:cubicBezTo>
                  <a:cubicBezTo>
                    <a:pt x="29" y="0"/>
                    <a:pt x="5" y="24"/>
                    <a:pt x="5" y="54"/>
                  </a:cubicBezTo>
                  <a:cubicBezTo>
                    <a:pt x="0" y="130"/>
                    <a:pt x="0" y="130"/>
                    <a:pt x="0" y="130"/>
                  </a:cubicBezTo>
                  <a:cubicBezTo>
                    <a:pt x="47" y="123"/>
                    <a:pt x="89" y="122"/>
                    <a:pt x="120" y="128"/>
                  </a:cubicBezTo>
                  <a:close/>
                </a:path>
              </a:pathLst>
            </a:custGeom>
            <a:solidFill>
              <a:srgbClr val="1B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Oval 29">
              <a:extLst>
                <a:ext uri="{FF2B5EF4-FFF2-40B4-BE49-F238E27FC236}">
                  <a16:creationId xmlns:a16="http://schemas.microsoft.com/office/drawing/2014/main" id="{947AEAB8-57DE-16CB-BA06-A72BE3E5473D}"/>
                </a:ext>
                <a:ext uri="{C183D7F6-B498-43B3-948B-1728B52AA6E4}">
                  <adec:decorative xmlns:adec="http://schemas.microsoft.com/office/drawing/2017/decorative" val="1"/>
                </a:ext>
              </a:extLst>
            </p:cNvPr>
            <p:cNvSpPr>
              <a:spLocks noChangeArrowheads="1"/>
            </p:cNvSpPr>
            <p:nvPr/>
          </p:nvSpPr>
          <p:spPr bwMode="auto">
            <a:xfrm>
              <a:off x="7605713" y="5473700"/>
              <a:ext cx="117475" cy="117475"/>
            </a:xfrm>
            <a:prstGeom prst="ellipse">
              <a:avLst/>
            </a:prstGeom>
            <a:solidFill>
              <a:srgbClr val="1B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Freeform 30">
              <a:extLst>
                <a:ext uri="{FF2B5EF4-FFF2-40B4-BE49-F238E27FC236}">
                  <a16:creationId xmlns:a16="http://schemas.microsoft.com/office/drawing/2014/main" id="{7A5CFF38-03C4-447A-5767-97496D889A0F}"/>
                </a:ext>
                <a:ext uri="{C183D7F6-B498-43B3-948B-1728B52AA6E4}">
                  <adec:decorative xmlns:adec="http://schemas.microsoft.com/office/drawing/2017/decorative" val="1"/>
                </a:ext>
              </a:extLst>
            </p:cNvPr>
            <p:cNvSpPr>
              <a:spLocks/>
            </p:cNvSpPr>
            <p:nvPr/>
          </p:nvSpPr>
          <p:spPr bwMode="auto">
            <a:xfrm>
              <a:off x="7577138" y="5603875"/>
              <a:ext cx="184150" cy="246063"/>
            </a:xfrm>
            <a:custGeom>
              <a:avLst/>
              <a:gdLst>
                <a:gd name="T0" fmla="*/ 22 w 119"/>
                <a:gd name="T1" fmla="*/ 91 h 159"/>
                <a:gd name="T2" fmla="*/ 119 w 119"/>
                <a:gd name="T3" fmla="*/ 159 h 159"/>
                <a:gd name="T4" fmla="*/ 111 w 119"/>
                <a:gd name="T5" fmla="*/ 53 h 159"/>
                <a:gd name="T6" fmla="*/ 57 w 119"/>
                <a:gd name="T7" fmla="*/ 0 h 159"/>
                <a:gd name="T8" fmla="*/ 55 w 119"/>
                <a:gd name="T9" fmla="*/ 0 h 159"/>
                <a:gd name="T10" fmla="*/ 2 w 119"/>
                <a:gd name="T11" fmla="*/ 53 h 159"/>
                <a:gd name="T12" fmla="*/ 0 w 119"/>
                <a:gd name="T13" fmla="*/ 81 h 159"/>
                <a:gd name="T14" fmla="*/ 22 w 119"/>
                <a:gd name="T15" fmla="*/ 91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59">
                  <a:moveTo>
                    <a:pt x="22" y="91"/>
                  </a:moveTo>
                  <a:cubicBezTo>
                    <a:pt x="45" y="106"/>
                    <a:pt x="104" y="133"/>
                    <a:pt x="119" y="159"/>
                  </a:cubicBezTo>
                  <a:cubicBezTo>
                    <a:pt x="111" y="53"/>
                    <a:pt x="111" y="53"/>
                    <a:pt x="111" y="53"/>
                  </a:cubicBezTo>
                  <a:cubicBezTo>
                    <a:pt x="111" y="24"/>
                    <a:pt x="87" y="0"/>
                    <a:pt x="57" y="0"/>
                  </a:cubicBezTo>
                  <a:cubicBezTo>
                    <a:pt x="55" y="0"/>
                    <a:pt x="55" y="0"/>
                    <a:pt x="55" y="0"/>
                  </a:cubicBezTo>
                  <a:cubicBezTo>
                    <a:pt x="26" y="0"/>
                    <a:pt x="2" y="24"/>
                    <a:pt x="2" y="53"/>
                  </a:cubicBezTo>
                  <a:cubicBezTo>
                    <a:pt x="0" y="81"/>
                    <a:pt x="0" y="81"/>
                    <a:pt x="0" y="81"/>
                  </a:cubicBezTo>
                  <a:cubicBezTo>
                    <a:pt x="8" y="84"/>
                    <a:pt x="16" y="87"/>
                    <a:pt x="22" y="91"/>
                  </a:cubicBezTo>
                  <a:close/>
                </a:path>
              </a:pathLst>
            </a:custGeom>
            <a:solidFill>
              <a:srgbClr val="1B2F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3" name="Platshållare för text 2">
            <a:extLst>
              <a:ext uri="{FF2B5EF4-FFF2-40B4-BE49-F238E27FC236}">
                <a16:creationId xmlns:a16="http://schemas.microsoft.com/office/drawing/2014/main" id="{052A0B5E-016D-34AA-7B08-7F829FDF4D08}"/>
              </a:ext>
            </a:extLst>
          </p:cNvPr>
          <p:cNvSpPr>
            <a:spLocks noGrp="1"/>
          </p:cNvSpPr>
          <p:nvPr>
            <p:ph type="body" sz="quarter" idx="13"/>
          </p:nvPr>
        </p:nvSpPr>
        <p:spPr/>
        <p:txBody>
          <a:bodyPr/>
          <a:lstStyle/>
          <a:p>
            <a:r>
              <a:rPr lang="sv-SE" dirty="0"/>
              <a:t>Det finns olika beskrivningar och förklaringar av vad samverkan är.</a:t>
            </a:r>
          </a:p>
          <a:p>
            <a:r>
              <a:rPr lang="sv-SE" dirty="0"/>
              <a:t>Flera närbesläktade begrepp används och kan ha likartad betydelse, till exempel samverkan, samarbete och samordning. </a:t>
            </a:r>
          </a:p>
          <a:p>
            <a:endParaRPr lang="sv-SE" dirty="0"/>
          </a:p>
        </p:txBody>
      </p:sp>
      <p:sp>
        <p:nvSpPr>
          <p:cNvPr id="2" name="Rubrik 1">
            <a:extLst>
              <a:ext uri="{FF2B5EF4-FFF2-40B4-BE49-F238E27FC236}">
                <a16:creationId xmlns:a16="http://schemas.microsoft.com/office/drawing/2014/main" id="{A47561EF-C065-62E7-9384-D1EF78D8A07D}"/>
              </a:ext>
            </a:extLst>
          </p:cNvPr>
          <p:cNvSpPr>
            <a:spLocks noGrp="1"/>
          </p:cNvSpPr>
          <p:nvPr>
            <p:ph type="title"/>
          </p:nvPr>
        </p:nvSpPr>
        <p:spPr/>
        <p:txBody>
          <a:bodyPr/>
          <a:lstStyle/>
          <a:p>
            <a:r>
              <a:rPr lang="sv-SE" dirty="0"/>
              <a:t>Vad är samverkan?</a:t>
            </a:r>
          </a:p>
        </p:txBody>
      </p:sp>
    </p:spTree>
    <p:extLst>
      <p:ext uri="{BB962C8B-B14F-4D97-AF65-F5344CB8AC3E}">
        <p14:creationId xmlns:p14="http://schemas.microsoft.com/office/powerpoint/2010/main" val="116932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AB6E5-36CB-66D4-8D1C-F9F5145CF300}"/>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6CC9AAD7-AA6B-C0DE-3CB9-F58B446081F6}"/>
              </a:ext>
            </a:extLst>
          </p:cNvPr>
          <p:cNvSpPr>
            <a:spLocks noGrp="1"/>
          </p:cNvSpPr>
          <p:nvPr>
            <p:ph type="body" sz="quarter" idx="14"/>
          </p:nvPr>
        </p:nvSpPr>
        <p:spPr/>
        <p:txBody>
          <a:bodyPr/>
          <a:lstStyle/>
          <a:p>
            <a:r>
              <a:rPr lang="sv-SE" sz="2000" dirty="0"/>
              <a:t>Om åtgärder och insatser riktar sig till flera personer i en familj, ska vårdgivaren även samverka för att skapa förutsättningar för att samordna samtliga åtgärder och insatser. Vid samordningen ska behovet av trygghet och säkerhet hos de våldsutsatta och de barn som be- vittnat våld beaktas. </a:t>
            </a:r>
          </a:p>
          <a:p>
            <a:r>
              <a:rPr lang="sv-SE" sz="2000" dirty="0"/>
              <a:t>Skyldigheten att samverka gäller med beaktande av bestämmelserna om sekretess i offentlighets- och sekretesslagen (2009:400) och tystnadsplikt i patientsäkerhetslagen (2010:659). </a:t>
            </a:r>
          </a:p>
          <a:p>
            <a:endParaRPr lang="sv-SE" dirty="0"/>
          </a:p>
        </p:txBody>
      </p:sp>
      <p:sp>
        <p:nvSpPr>
          <p:cNvPr id="3" name="Platshållare för text 2">
            <a:extLst>
              <a:ext uri="{FF2B5EF4-FFF2-40B4-BE49-F238E27FC236}">
                <a16:creationId xmlns:a16="http://schemas.microsoft.com/office/drawing/2014/main" id="{99C85C61-0FED-EC3B-393D-FB9144D208B8}"/>
              </a:ext>
            </a:extLst>
          </p:cNvPr>
          <p:cNvSpPr>
            <a:spLocks noGrp="1"/>
          </p:cNvSpPr>
          <p:nvPr>
            <p:ph type="body" sz="quarter" idx="13"/>
          </p:nvPr>
        </p:nvSpPr>
        <p:spPr/>
        <p:txBody>
          <a:bodyPr/>
          <a:lstStyle/>
          <a:p>
            <a:r>
              <a:rPr lang="sv-SE" sz="2400" b="1" dirty="0"/>
              <a:t> 7 kap. 7 § </a:t>
            </a:r>
            <a:r>
              <a:rPr lang="sv-SE" b="1" dirty="0"/>
              <a:t>HSLF-SF 2022:39</a:t>
            </a:r>
          </a:p>
          <a:p>
            <a:r>
              <a:rPr lang="sv-SE" sz="2000" dirty="0"/>
              <a:t>Vårdgivaren ska samverka externt med berörda verksamheter, myndigheter och organisationer för att skapa förutsättningar för att samordna de olika aktörernas åtgärder och insatser så att de inte motverkar varandra. </a:t>
            </a:r>
          </a:p>
        </p:txBody>
      </p:sp>
      <p:sp>
        <p:nvSpPr>
          <p:cNvPr id="2" name="Rubrik 1">
            <a:extLst>
              <a:ext uri="{FF2B5EF4-FFF2-40B4-BE49-F238E27FC236}">
                <a16:creationId xmlns:a16="http://schemas.microsoft.com/office/drawing/2014/main" id="{AE34716D-1285-2718-D0F3-EE6BF19F4ED7}"/>
              </a:ext>
            </a:extLst>
          </p:cNvPr>
          <p:cNvSpPr>
            <a:spLocks noGrp="1"/>
          </p:cNvSpPr>
          <p:nvPr>
            <p:ph type="title"/>
          </p:nvPr>
        </p:nvSpPr>
        <p:spPr/>
        <p:txBody>
          <a:bodyPr/>
          <a:lstStyle/>
          <a:p>
            <a:r>
              <a:rPr lang="sv-SE" dirty="0"/>
              <a:t>Paragrafer i lag och föreskrifter om samverkan i fulltext</a:t>
            </a:r>
          </a:p>
        </p:txBody>
      </p:sp>
    </p:spTree>
    <p:extLst>
      <p:ext uri="{BB962C8B-B14F-4D97-AF65-F5344CB8AC3E}">
        <p14:creationId xmlns:p14="http://schemas.microsoft.com/office/powerpoint/2010/main" val="26644106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FEDA7-9D23-947B-7B70-796DE5AE8BA9}"/>
            </a:ext>
          </a:extLst>
        </p:cNvPr>
        <p:cNvGrpSpPr/>
        <p:nvPr/>
      </p:nvGrpSpPr>
      <p:grpSpPr>
        <a:xfrm>
          <a:off x="0" y="0"/>
          <a:ext cx="0" cy="0"/>
          <a:chOff x="0" y="0"/>
          <a:chExt cx="0" cy="0"/>
        </a:xfrm>
      </p:grpSpPr>
      <p:sp>
        <p:nvSpPr>
          <p:cNvPr id="4" name="Platshållare för text 3">
            <a:extLst>
              <a:ext uri="{FF2B5EF4-FFF2-40B4-BE49-F238E27FC236}">
                <a16:creationId xmlns:a16="http://schemas.microsoft.com/office/drawing/2014/main" id="{9751B424-F42E-A235-9C86-9F440EF2581A}"/>
              </a:ext>
            </a:extLst>
          </p:cNvPr>
          <p:cNvSpPr>
            <a:spLocks noGrp="1"/>
          </p:cNvSpPr>
          <p:nvPr>
            <p:ph type="body" sz="quarter" idx="14"/>
          </p:nvPr>
        </p:nvSpPr>
        <p:spPr/>
        <p:txBody>
          <a:bodyPr/>
          <a:lstStyle/>
          <a:p>
            <a:r>
              <a:rPr lang="sv-SE" sz="2400" b="1" dirty="0"/>
              <a:t>7 kap. 8 § </a:t>
            </a:r>
            <a:r>
              <a:rPr lang="sv-SE" b="1" dirty="0"/>
              <a:t>HSLF-SF 2022:39</a:t>
            </a:r>
          </a:p>
          <a:p>
            <a:r>
              <a:rPr lang="sv-SE" dirty="0"/>
              <a:t>Vårdgivaren ska fastställa var i verksamheten ansvaret för den interna och externa samverkan ska ligga. </a:t>
            </a:r>
          </a:p>
          <a:p>
            <a:endParaRPr lang="sv-SE" dirty="0"/>
          </a:p>
        </p:txBody>
      </p:sp>
      <p:sp>
        <p:nvSpPr>
          <p:cNvPr id="3" name="Platshållare för text 2">
            <a:extLst>
              <a:ext uri="{FF2B5EF4-FFF2-40B4-BE49-F238E27FC236}">
                <a16:creationId xmlns:a16="http://schemas.microsoft.com/office/drawing/2014/main" id="{DCC37AAA-A473-D0DB-C0D3-9B1C7817E70D}"/>
              </a:ext>
            </a:extLst>
          </p:cNvPr>
          <p:cNvSpPr>
            <a:spLocks noGrp="1"/>
          </p:cNvSpPr>
          <p:nvPr>
            <p:ph type="body" sz="quarter" idx="13"/>
          </p:nvPr>
        </p:nvSpPr>
        <p:spPr/>
        <p:txBody>
          <a:bodyPr/>
          <a:lstStyle/>
          <a:p>
            <a:r>
              <a:rPr lang="sv-SE" sz="2000" b="1" dirty="0"/>
              <a:t>2 kap. 11 § HSLF-SF 2022:39</a:t>
            </a:r>
            <a:endParaRPr lang="sv-SE" sz="2000" dirty="0"/>
          </a:p>
          <a:p>
            <a:r>
              <a:rPr lang="sv-SE" sz="2000" dirty="0"/>
              <a:t>Socialnämnden ska fastställa var i verksamheten ansvaret för den interna och externa samverkan ska ligga. </a:t>
            </a:r>
            <a:br>
              <a:rPr lang="sv-SE" sz="2000" dirty="0"/>
            </a:br>
            <a:endParaRPr lang="sv-SE" sz="2000" i="1" dirty="0"/>
          </a:p>
          <a:p>
            <a:endParaRPr lang="sv-SE" sz="2000" dirty="0"/>
          </a:p>
        </p:txBody>
      </p:sp>
      <p:sp>
        <p:nvSpPr>
          <p:cNvPr id="2" name="Rubrik 1">
            <a:extLst>
              <a:ext uri="{FF2B5EF4-FFF2-40B4-BE49-F238E27FC236}">
                <a16:creationId xmlns:a16="http://schemas.microsoft.com/office/drawing/2014/main" id="{77A1F86A-EDAB-FF0D-6A7B-17BC0511F5F2}"/>
              </a:ext>
            </a:extLst>
          </p:cNvPr>
          <p:cNvSpPr>
            <a:spLocks noGrp="1"/>
          </p:cNvSpPr>
          <p:nvPr>
            <p:ph type="title"/>
          </p:nvPr>
        </p:nvSpPr>
        <p:spPr/>
        <p:txBody>
          <a:bodyPr/>
          <a:lstStyle/>
          <a:p>
            <a:r>
              <a:rPr lang="sv-SE" dirty="0"/>
              <a:t>Paragrafer i lag och föreskrifter om samverkan i fulltext</a:t>
            </a:r>
          </a:p>
        </p:txBody>
      </p:sp>
    </p:spTree>
    <p:extLst>
      <p:ext uri="{BB962C8B-B14F-4D97-AF65-F5344CB8AC3E}">
        <p14:creationId xmlns:p14="http://schemas.microsoft.com/office/powerpoint/2010/main" val="377621768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D25B34F-A9FD-E849-CBD8-BC22B1B5ED6F}"/>
              </a:ext>
            </a:extLst>
          </p:cNvPr>
          <p:cNvSpPr>
            <a:spLocks noGrp="1"/>
          </p:cNvSpPr>
          <p:nvPr>
            <p:ph type="title" idx="4294967295"/>
          </p:nvPr>
        </p:nvSpPr>
        <p:spPr>
          <a:xfrm>
            <a:off x="636889" y="-1080000"/>
            <a:ext cx="9720000" cy="1080000"/>
          </a:xfrm>
        </p:spPr>
        <p:txBody>
          <a:bodyPr vert="horz" lIns="0" tIns="0" rIns="91440" bIns="45720" rtlCol="0" anchor="b" anchorCtr="0">
            <a:noAutofit/>
          </a:bodyPr>
          <a:lstStyle/>
          <a:p>
            <a:endParaRPr lang="sv-SE" dirty="0"/>
          </a:p>
        </p:txBody>
      </p:sp>
    </p:spTree>
    <p:extLst>
      <p:ext uri="{BB962C8B-B14F-4D97-AF65-F5344CB8AC3E}">
        <p14:creationId xmlns:p14="http://schemas.microsoft.com/office/powerpoint/2010/main" val="1880577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descr="Ikon - Lampa">
            <a:extLst>
              <a:ext uri="{FF2B5EF4-FFF2-40B4-BE49-F238E27FC236}">
                <a16:creationId xmlns:a16="http://schemas.microsoft.com/office/drawing/2014/main" id="{5FAD8F42-9739-0CB2-4217-C912C10CBB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3441" y="1159152"/>
            <a:ext cx="4064448" cy="4064448"/>
          </a:xfrm>
          <a:prstGeom prst="rect">
            <a:avLst/>
          </a:prstGeom>
        </p:spPr>
      </p:pic>
      <p:sp>
        <p:nvSpPr>
          <p:cNvPr id="3" name="Platshållare för text 2">
            <a:extLst>
              <a:ext uri="{FF2B5EF4-FFF2-40B4-BE49-F238E27FC236}">
                <a16:creationId xmlns:a16="http://schemas.microsoft.com/office/drawing/2014/main" id="{5E134288-D28B-E04F-ED31-570A0147C220}"/>
              </a:ext>
            </a:extLst>
          </p:cNvPr>
          <p:cNvSpPr>
            <a:spLocks noGrp="1"/>
          </p:cNvSpPr>
          <p:nvPr>
            <p:ph type="body" sz="quarter" idx="13"/>
          </p:nvPr>
        </p:nvSpPr>
        <p:spPr/>
        <p:txBody>
          <a:bodyPr/>
          <a:lstStyle/>
          <a:p>
            <a:r>
              <a:rPr lang="sv-SE" sz="1800" dirty="0"/>
              <a:t>Danermark [</a:t>
            </a:r>
            <a:r>
              <a:rPr lang="sv-SE" sz="1800" dirty="0">
                <a:latin typeface="Times New Roman" panose="02020603050405020304" pitchFamily="18" charset="0"/>
              </a:rPr>
              <a:t>1] </a:t>
            </a:r>
            <a:r>
              <a:rPr lang="sv-SE" sz="1800" dirty="0"/>
              <a:t>definierar samverkan som att </a:t>
            </a:r>
            <a:r>
              <a:rPr lang="sv-SE" sz="1800" i="1" dirty="0"/>
              <a:t>samverkan är medvetna målinriktade handlingar som utförs tillsammans med andra i en klart avgränsad grupp avseende ett definierat problem och syfte. </a:t>
            </a:r>
            <a:endParaRPr lang="sv-SE" sz="1800" dirty="0"/>
          </a:p>
          <a:p>
            <a:r>
              <a:rPr lang="sv-SE" sz="1800" dirty="0"/>
              <a:t>I Socialstyrelsens termbank [2] definieras samverkan som </a:t>
            </a:r>
            <a:r>
              <a:rPr lang="sv-SE" sz="1800" i="1" dirty="0"/>
              <a:t>övergripande gemensamt handlande på organisatoriskt plan för ett visst syfte</a:t>
            </a:r>
            <a:r>
              <a:rPr lang="sv-SE" sz="1800" dirty="0"/>
              <a:t> och att den kan </a:t>
            </a:r>
            <a:r>
              <a:rPr lang="sv-SE" sz="1800" i="1" dirty="0"/>
              <a:t>ske inom och mellan t.ex. enheter, myndigheter och samhällsaktörer och t.ex. gälla aktivt utbyte av information eller att planera gemensamma aktiviteter</a:t>
            </a:r>
            <a:r>
              <a:rPr lang="sv-SE" sz="1800" dirty="0"/>
              <a:t>.</a:t>
            </a:r>
            <a:r>
              <a:rPr lang="sv-SE" dirty="0"/>
              <a:t> </a:t>
            </a:r>
          </a:p>
        </p:txBody>
      </p:sp>
      <p:sp>
        <p:nvSpPr>
          <p:cNvPr id="2" name="Rubrik 1">
            <a:extLst>
              <a:ext uri="{FF2B5EF4-FFF2-40B4-BE49-F238E27FC236}">
                <a16:creationId xmlns:a16="http://schemas.microsoft.com/office/drawing/2014/main" id="{09D88217-9C19-AB6F-48AD-A6CB0556FE0B}"/>
              </a:ext>
            </a:extLst>
          </p:cNvPr>
          <p:cNvSpPr>
            <a:spLocks noGrp="1"/>
          </p:cNvSpPr>
          <p:nvPr>
            <p:ph type="title"/>
          </p:nvPr>
        </p:nvSpPr>
        <p:spPr/>
        <p:txBody>
          <a:bodyPr/>
          <a:lstStyle/>
          <a:p>
            <a:r>
              <a:rPr lang="sv-SE" dirty="0"/>
              <a:t>Exempel på begreppsförklaringar </a:t>
            </a:r>
          </a:p>
        </p:txBody>
      </p:sp>
    </p:spTree>
    <p:extLst>
      <p:ext uri="{BB962C8B-B14F-4D97-AF65-F5344CB8AC3E}">
        <p14:creationId xmlns:p14="http://schemas.microsoft.com/office/powerpoint/2010/main" val="322222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F1EEB-084A-C5DC-BA91-E994110488A7}"/>
            </a:ext>
          </a:extLst>
        </p:cNvPr>
        <p:cNvGrpSpPr/>
        <p:nvPr/>
      </p:nvGrpSpPr>
      <p:grpSpPr>
        <a:xfrm>
          <a:off x="0" y="0"/>
          <a:ext cx="0" cy="0"/>
          <a:chOff x="0" y="0"/>
          <a:chExt cx="0" cy="0"/>
        </a:xfrm>
      </p:grpSpPr>
      <p:sp>
        <p:nvSpPr>
          <p:cNvPr id="6" name="Rubrik 5">
            <a:extLst>
              <a:ext uri="{FF2B5EF4-FFF2-40B4-BE49-F238E27FC236}">
                <a16:creationId xmlns:a16="http://schemas.microsoft.com/office/drawing/2014/main" id="{F3EE06A9-3144-E65C-9D99-E16D3701C16A}"/>
              </a:ext>
            </a:extLst>
          </p:cNvPr>
          <p:cNvSpPr txBox="1">
            <a:spLocks noGrp="1"/>
          </p:cNvSpPr>
          <p:nvPr>
            <p:ph type="title" idx="4294967295"/>
          </p:nvPr>
        </p:nvSpPr>
        <p:spPr>
          <a:xfrm>
            <a:off x="636889" y="929888"/>
            <a:ext cx="923173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chemeClr val="tx1"/>
                </a:solidFill>
                <a:effectLst/>
                <a:uLnTx/>
                <a:uFillTx/>
                <a:latin typeface="+mn-lt"/>
                <a:ea typeface="+mn-ea"/>
                <a:cs typeface="+mn-cs"/>
              </a:rPr>
              <a:t>De närbesläktade begreppen kan också ses som företeelser på samma linje, med olika grad av integration mellan parterna [3].</a:t>
            </a:r>
            <a:endParaRPr kumimoji="0" lang="sv-SE" sz="18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sp>
        <p:nvSpPr>
          <p:cNvPr id="7" name="textruta 6">
            <a:extLst>
              <a:ext uri="{FF2B5EF4-FFF2-40B4-BE49-F238E27FC236}">
                <a16:creationId xmlns:a16="http://schemas.microsoft.com/office/drawing/2014/main" id="{8E71375B-EA81-8F63-F518-A9B52006BC38}"/>
              </a:ext>
              <a:ext uri="{C183D7F6-B498-43B3-948B-1728B52AA6E4}">
                <adec:decorative xmlns:adec="http://schemas.microsoft.com/office/drawing/2017/decorative" val="1"/>
              </a:ext>
            </a:extLst>
          </p:cNvPr>
          <p:cNvSpPr txBox="1"/>
          <p:nvPr/>
        </p:nvSpPr>
        <p:spPr>
          <a:xfrm>
            <a:off x="362309" y="5909094"/>
            <a:ext cx="2216989" cy="369332"/>
          </a:xfrm>
          <a:prstGeom prst="rect">
            <a:avLst/>
          </a:prstGeom>
          <a:noFill/>
        </p:spPr>
        <p:txBody>
          <a:bodyPr wrap="square" rtlCol="0">
            <a:spAutoFit/>
          </a:bodyPr>
          <a:lstStyle/>
          <a:p>
            <a:r>
              <a:rPr lang="sv-SE" dirty="0"/>
              <a:t> </a:t>
            </a:r>
          </a:p>
        </p:txBody>
      </p:sp>
      <p:grpSp>
        <p:nvGrpSpPr>
          <p:cNvPr id="2" name="Grupp 1">
            <a:extLst>
              <a:ext uri="{FF2B5EF4-FFF2-40B4-BE49-F238E27FC236}">
                <a16:creationId xmlns:a16="http://schemas.microsoft.com/office/drawing/2014/main" id="{873CDF9F-E650-B7E4-2AE9-56D3D628ED82}"/>
              </a:ext>
              <a:ext uri="{C183D7F6-B498-43B3-948B-1728B52AA6E4}">
                <adec:decorative xmlns:adec="http://schemas.microsoft.com/office/drawing/2017/decorative" val="1"/>
              </a:ext>
            </a:extLst>
          </p:cNvPr>
          <p:cNvGrpSpPr/>
          <p:nvPr/>
        </p:nvGrpSpPr>
        <p:grpSpPr>
          <a:xfrm>
            <a:off x="826035" y="2091883"/>
            <a:ext cx="1792070" cy="482407"/>
            <a:chOff x="5620" y="1612828"/>
            <a:chExt cx="1792070" cy="482407"/>
          </a:xfrm>
        </p:grpSpPr>
        <p:sp>
          <p:nvSpPr>
            <p:cNvPr id="26" name="Rektangel: rundade hörn 25">
              <a:extLst>
                <a:ext uri="{FF2B5EF4-FFF2-40B4-BE49-F238E27FC236}">
                  <a16:creationId xmlns:a16="http://schemas.microsoft.com/office/drawing/2014/main" id="{112E243C-6843-2F4E-9DD1-7BC18CB1E56A}"/>
                </a:ext>
              </a:extLst>
            </p:cNvPr>
            <p:cNvSpPr/>
            <p:nvPr/>
          </p:nvSpPr>
          <p:spPr>
            <a:xfrm>
              <a:off x="5620" y="1612828"/>
              <a:ext cx="1792070" cy="48240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27" name="Rektangel: rundade hörn 4">
              <a:extLst>
                <a:ext uri="{FF2B5EF4-FFF2-40B4-BE49-F238E27FC236}">
                  <a16:creationId xmlns:a16="http://schemas.microsoft.com/office/drawing/2014/main" id="{8BD8BFA6-9465-8722-45F4-81A7C1E79F60}"/>
                </a:ext>
              </a:extLst>
            </p:cNvPr>
            <p:cNvSpPr txBox="1"/>
            <p:nvPr/>
          </p:nvSpPr>
          <p:spPr>
            <a:xfrm>
              <a:off x="5620" y="1612828"/>
              <a:ext cx="1792070" cy="321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sv-SE" sz="1200" i="1" kern="1200" dirty="0"/>
                <a:t>Konsultation </a:t>
              </a:r>
              <a:endParaRPr lang="sv-SE" sz="1200" kern="1200" dirty="0"/>
            </a:p>
          </p:txBody>
        </p:sp>
      </p:grpSp>
      <p:grpSp>
        <p:nvGrpSpPr>
          <p:cNvPr id="4" name="Grupp 3">
            <a:extLst>
              <a:ext uri="{FF2B5EF4-FFF2-40B4-BE49-F238E27FC236}">
                <a16:creationId xmlns:a16="http://schemas.microsoft.com/office/drawing/2014/main" id="{AA4756A5-D5BF-B51A-23D7-1D29A97C7470}"/>
              </a:ext>
              <a:ext uri="{C183D7F6-B498-43B3-948B-1728B52AA6E4}">
                <adec:decorative xmlns:adec="http://schemas.microsoft.com/office/drawing/2017/decorative" val="1"/>
              </a:ext>
            </a:extLst>
          </p:cNvPr>
          <p:cNvGrpSpPr/>
          <p:nvPr/>
        </p:nvGrpSpPr>
        <p:grpSpPr>
          <a:xfrm>
            <a:off x="2889777" y="2029598"/>
            <a:ext cx="575943" cy="446173"/>
            <a:chOff x="2069362" y="1550543"/>
            <a:chExt cx="575943" cy="446173"/>
          </a:xfrm>
        </p:grpSpPr>
        <p:sp>
          <p:nvSpPr>
            <p:cNvPr id="24" name="Pil: höger 23">
              <a:extLst>
                <a:ext uri="{FF2B5EF4-FFF2-40B4-BE49-F238E27FC236}">
                  <a16:creationId xmlns:a16="http://schemas.microsoft.com/office/drawing/2014/main" id="{69B6FFAA-8A5B-1DF2-F1C9-5A73ED8E7EE3}"/>
                </a:ext>
              </a:extLst>
            </p:cNvPr>
            <p:cNvSpPr/>
            <p:nvPr/>
          </p:nvSpPr>
          <p:spPr>
            <a:xfrm>
              <a:off x="2069362" y="1550543"/>
              <a:ext cx="575943" cy="44617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v-SE"/>
            </a:p>
          </p:txBody>
        </p:sp>
        <p:sp>
          <p:nvSpPr>
            <p:cNvPr id="25" name="Pil: höger 6">
              <a:extLst>
                <a:ext uri="{FF2B5EF4-FFF2-40B4-BE49-F238E27FC236}">
                  <a16:creationId xmlns:a16="http://schemas.microsoft.com/office/drawing/2014/main" id="{ED31716B-55E2-2FC1-CE2F-60517606C79B}"/>
                </a:ext>
              </a:extLst>
            </p:cNvPr>
            <p:cNvSpPr txBox="1"/>
            <p:nvPr/>
          </p:nvSpPr>
          <p:spPr>
            <a:xfrm>
              <a:off x="2069362" y="1639778"/>
              <a:ext cx="442091" cy="2677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p:txBody>
        </p:sp>
      </p:grpSp>
      <p:grpSp>
        <p:nvGrpSpPr>
          <p:cNvPr id="9" name="Grupp 8">
            <a:extLst>
              <a:ext uri="{FF2B5EF4-FFF2-40B4-BE49-F238E27FC236}">
                <a16:creationId xmlns:a16="http://schemas.microsoft.com/office/drawing/2014/main" id="{0F734942-B3BF-24CB-7A73-B94046FE8AE6}"/>
              </a:ext>
              <a:ext uri="{C183D7F6-B498-43B3-948B-1728B52AA6E4}">
                <adec:decorative xmlns:adec="http://schemas.microsoft.com/office/drawing/2017/decorative" val="1"/>
              </a:ext>
            </a:extLst>
          </p:cNvPr>
          <p:cNvGrpSpPr/>
          <p:nvPr/>
        </p:nvGrpSpPr>
        <p:grpSpPr>
          <a:xfrm>
            <a:off x="3704791" y="2091883"/>
            <a:ext cx="2015254" cy="482407"/>
            <a:chOff x="2884376" y="1612828"/>
            <a:chExt cx="2015254" cy="482407"/>
          </a:xfrm>
        </p:grpSpPr>
        <p:sp>
          <p:nvSpPr>
            <p:cNvPr id="22" name="Rektangel: rundade hörn 21">
              <a:extLst>
                <a:ext uri="{FF2B5EF4-FFF2-40B4-BE49-F238E27FC236}">
                  <a16:creationId xmlns:a16="http://schemas.microsoft.com/office/drawing/2014/main" id="{F1192590-3D8D-F320-9303-39F632B257FC}"/>
                </a:ext>
              </a:extLst>
            </p:cNvPr>
            <p:cNvSpPr/>
            <p:nvPr/>
          </p:nvSpPr>
          <p:spPr>
            <a:xfrm>
              <a:off x="2884376" y="1612828"/>
              <a:ext cx="2015254" cy="48240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23" name="Rektangel: rundade hörn 8">
              <a:extLst>
                <a:ext uri="{FF2B5EF4-FFF2-40B4-BE49-F238E27FC236}">
                  <a16:creationId xmlns:a16="http://schemas.microsoft.com/office/drawing/2014/main" id="{08D6CE90-A5C0-476C-B892-71E8B2D7C1C7}"/>
                </a:ext>
              </a:extLst>
            </p:cNvPr>
            <p:cNvSpPr txBox="1"/>
            <p:nvPr/>
          </p:nvSpPr>
          <p:spPr>
            <a:xfrm>
              <a:off x="2884376" y="1612828"/>
              <a:ext cx="2015254" cy="321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sv-SE" sz="1200" i="1" kern="1200" dirty="0"/>
                <a:t>Samordning/koordinering </a:t>
              </a:r>
              <a:endParaRPr lang="sv-SE" sz="1200" kern="1200" dirty="0"/>
            </a:p>
          </p:txBody>
        </p:sp>
      </p:grpSp>
      <p:grpSp>
        <p:nvGrpSpPr>
          <p:cNvPr id="10" name="Grupp 9">
            <a:extLst>
              <a:ext uri="{FF2B5EF4-FFF2-40B4-BE49-F238E27FC236}">
                <a16:creationId xmlns:a16="http://schemas.microsoft.com/office/drawing/2014/main" id="{6661B777-4A27-CDA7-1C4B-2303D8E4D262}"/>
              </a:ext>
              <a:ext uri="{C183D7F6-B498-43B3-948B-1728B52AA6E4}">
                <adec:decorative xmlns:adec="http://schemas.microsoft.com/office/drawing/2017/decorative" val="1"/>
              </a:ext>
            </a:extLst>
          </p:cNvPr>
          <p:cNvGrpSpPr/>
          <p:nvPr/>
        </p:nvGrpSpPr>
        <p:grpSpPr>
          <a:xfrm>
            <a:off x="5963819" y="2029598"/>
            <a:ext cx="516799" cy="446173"/>
            <a:chOff x="5143404" y="1550543"/>
            <a:chExt cx="516799" cy="446173"/>
          </a:xfrm>
        </p:grpSpPr>
        <p:sp>
          <p:nvSpPr>
            <p:cNvPr id="20" name="Pil: höger 19">
              <a:extLst>
                <a:ext uri="{FF2B5EF4-FFF2-40B4-BE49-F238E27FC236}">
                  <a16:creationId xmlns:a16="http://schemas.microsoft.com/office/drawing/2014/main" id="{E4D77F43-D72C-4546-00E5-5A3A533641C0}"/>
                </a:ext>
              </a:extLst>
            </p:cNvPr>
            <p:cNvSpPr/>
            <p:nvPr/>
          </p:nvSpPr>
          <p:spPr>
            <a:xfrm>
              <a:off x="5143404" y="1550543"/>
              <a:ext cx="516799" cy="44617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v-SE"/>
            </a:p>
          </p:txBody>
        </p:sp>
        <p:sp>
          <p:nvSpPr>
            <p:cNvPr id="21" name="Pil: höger 10">
              <a:extLst>
                <a:ext uri="{FF2B5EF4-FFF2-40B4-BE49-F238E27FC236}">
                  <a16:creationId xmlns:a16="http://schemas.microsoft.com/office/drawing/2014/main" id="{45E09E0C-875C-4EAD-2B4F-9F211A01021E}"/>
                </a:ext>
              </a:extLst>
            </p:cNvPr>
            <p:cNvSpPr txBox="1"/>
            <p:nvPr/>
          </p:nvSpPr>
          <p:spPr>
            <a:xfrm>
              <a:off x="5143404" y="1639778"/>
              <a:ext cx="382947" cy="2677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p:txBody>
        </p:sp>
      </p:grpSp>
      <p:grpSp>
        <p:nvGrpSpPr>
          <p:cNvPr id="11" name="Grupp 10">
            <a:extLst>
              <a:ext uri="{FF2B5EF4-FFF2-40B4-BE49-F238E27FC236}">
                <a16:creationId xmlns:a16="http://schemas.microsoft.com/office/drawing/2014/main" id="{3923359A-1528-405D-253B-E6EF08CAD6A8}"/>
              </a:ext>
              <a:ext uri="{C183D7F6-B498-43B3-948B-1728B52AA6E4}">
                <adec:decorative xmlns:adec="http://schemas.microsoft.com/office/drawing/2017/decorative" val="1"/>
              </a:ext>
            </a:extLst>
          </p:cNvPr>
          <p:cNvGrpSpPr/>
          <p:nvPr/>
        </p:nvGrpSpPr>
        <p:grpSpPr>
          <a:xfrm>
            <a:off x="6695139" y="2091883"/>
            <a:ext cx="1792070" cy="482407"/>
            <a:chOff x="5874724" y="1612828"/>
            <a:chExt cx="1792070" cy="482407"/>
          </a:xfrm>
        </p:grpSpPr>
        <p:sp>
          <p:nvSpPr>
            <p:cNvPr id="18" name="Rektangel: rundade hörn 17">
              <a:extLst>
                <a:ext uri="{FF2B5EF4-FFF2-40B4-BE49-F238E27FC236}">
                  <a16:creationId xmlns:a16="http://schemas.microsoft.com/office/drawing/2014/main" id="{460B4258-3704-968A-D499-B7B1435D8829}"/>
                </a:ext>
              </a:extLst>
            </p:cNvPr>
            <p:cNvSpPr/>
            <p:nvPr/>
          </p:nvSpPr>
          <p:spPr>
            <a:xfrm>
              <a:off x="5874724" y="1612828"/>
              <a:ext cx="1792070" cy="48240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19" name="Rektangel: rundade hörn 12">
              <a:extLst>
                <a:ext uri="{FF2B5EF4-FFF2-40B4-BE49-F238E27FC236}">
                  <a16:creationId xmlns:a16="http://schemas.microsoft.com/office/drawing/2014/main" id="{A6603C90-F54E-0CBE-98F2-E822409EF9D0}"/>
                </a:ext>
              </a:extLst>
            </p:cNvPr>
            <p:cNvSpPr txBox="1"/>
            <p:nvPr/>
          </p:nvSpPr>
          <p:spPr>
            <a:xfrm>
              <a:off x="5874724" y="1612828"/>
              <a:ext cx="1792070" cy="321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None/>
              </a:pPr>
              <a:r>
                <a:rPr lang="sv-SE" sz="1200" i="1" kern="1200" dirty="0"/>
                <a:t>Samverkan</a:t>
              </a:r>
              <a:endParaRPr lang="sv-SE" sz="1200" kern="1200" dirty="0"/>
            </a:p>
          </p:txBody>
        </p:sp>
      </p:grpSp>
      <p:grpSp>
        <p:nvGrpSpPr>
          <p:cNvPr id="12" name="Grupp 11">
            <a:extLst>
              <a:ext uri="{FF2B5EF4-FFF2-40B4-BE49-F238E27FC236}">
                <a16:creationId xmlns:a16="http://schemas.microsoft.com/office/drawing/2014/main" id="{B81F0108-75FF-8391-23CF-EEBD9FB2E4D5}"/>
              </a:ext>
              <a:ext uri="{C183D7F6-B498-43B3-948B-1728B52AA6E4}">
                <adec:decorative xmlns:adec="http://schemas.microsoft.com/office/drawing/2017/decorative" val="1"/>
              </a:ext>
            </a:extLst>
          </p:cNvPr>
          <p:cNvGrpSpPr/>
          <p:nvPr/>
        </p:nvGrpSpPr>
        <p:grpSpPr>
          <a:xfrm>
            <a:off x="8758881" y="2029598"/>
            <a:ext cx="575943" cy="446173"/>
            <a:chOff x="7938466" y="1550543"/>
            <a:chExt cx="575943" cy="446173"/>
          </a:xfrm>
        </p:grpSpPr>
        <p:sp>
          <p:nvSpPr>
            <p:cNvPr id="16" name="Pil: höger 15">
              <a:extLst>
                <a:ext uri="{FF2B5EF4-FFF2-40B4-BE49-F238E27FC236}">
                  <a16:creationId xmlns:a16="http://schemas.microsoft.com/office/drawing/2014/main" id="{D39A2C63-65DA-DB68-2F2E-DF3EAC388549}"/>
                </a:ext>
              </a:extLst>
            </p:cNvPr>
            <p:cNvSpPr/>
            <p:nvPr/>
          </p:nvSpPr>
          <p:spPr>
            <a:xfrm>
              <a:off x="7938466" y="1550543"/>
              <a:ext cx="575943" cy="446173"/>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sv-SE"/>
            </a:p>
          </p:txBody>
        </p:sp>
        <p:sp>
          <p:nvSpPr>
            <p:cNvPr id="17" name="Pil: höger 14">
              <a:extLst>
                <a:ext uri="{FF2B5EF4-FFF2-40B4-BE49-F238E27FC236}">
                  <a16:creationId xmlns:a16="http://schemas.microsoft.com/office/drawing/2014/main" id="{67A1E18D-DE2A-9EEE-3099-7CB234F5BD20}"/>
                </a:ext>
              </a:extLst>
            </p:cNvPr>
            <p:cNvSpPr txBox="1"/>
            <p:nvPr/>
          </p:nvSpPr>
          <p:spPr>
            <a:xfrm>
              <a:off x="7938466" y="1639778"/>
              <a:ext cx="442091" cy="2677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sv-SE" sz="600" kern="1200"/>
            </a:p>
          </p:txBody>
        </p:sp>
      </p:grpSp>
      <p:grpSp>
        <p:nvGrpSpPr>
          <p:cNvPr id="13" name="Grupp 12">
            <a:extLst>
              <a:ext uri="{FF2B5EF4-FFF2-40B4-BE49-F238E27FC236}">
                <a16:creationId xmlns:a16="http://schemas.microsoft.com/office/drawing/2014/main" id="{BD1330C5-6A46-7B4C-0826-E5F2CD2992E8}"/>
              </a:ext>
              <a:ext uri="{C183D7F6-B498-43B3-948B-1728B52AA6E4}">
                <adec:decorative xmlns:adec="http://schemas.microsoft.com/office/drawing/2017/decorative" val="1"/>
              </a:ext>
            </a:extLst>
          </p:cNvPr>
          <p:cNvGrpSpPr/>
          <p:nvPr/>
        </p:nvGrpSpPr>
        <p:grpSpPr>
          <a:xfrm>
            <a:off x="9573895" y="2091883"/>
            <a:ext cx="1792070" cy="482407"/>
            <a:chOff x="8753480" y="1612828"/>
            <a:chExt cx="1792070" cy="482407"/>
          </a:xfrm>
        </p:grpSpPr>
        <p:sp>
          <p:nvSpPr>
            <p:cNvPr id="14" name="Rektangel: rundade hörn 13">
              <a:extLst>
                <a:ext uri="{FF2B5EF4-FFF2-40B4-BE49-F238E27FC236}">
                  <a16:creationId xmlns:a16="http://schemas.microsoft.com/office/drawing/2014/main" id="{13326B36-5305-1B2D-C238-73B1176592F8}"/>
                </a:ext>
              </a:extLst>
            </p:cNvPr>
            <p:cNvSpPr/>
            <p:nvPr/>
          </p:nvSpPr>
          <p:spPr>
            <a:xfrm>
              <a:off x="8753480" y="1612828"/>
              <a:ext cx="1792070" cy="48240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sv-SE"/>
            </a:p>
          </p:txBody>
        </p:sp>
        <p:sp>
          <p:nvSpPr>
            <p:cNvPr id="15" name="Rektangel: rundade hörn 16">
              <a:extLst>
                <a:ext uri="{FF2B5EF4-FFF2-40B4-BE49-F238E27FC236}">
                  <a16:creationId xmlns:a16="http://schemas.microsoft.com/office/drawing/2014/main" id="{A11C1384-2A96-2C32-2255-69D1C247829D}"/>
                </a:ext>
              </a:extLst>
            </p:cNvPr>
            <p:cNvSpPr txBox="1"/>
            <p:nvPr/>
          </p:nvSpPr>
          <p:spPr>
            <a:xfrm>
              <a:off x="8753480" y="1612828"/>
              <a:ext cx="1792070" cy="3216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5344" tIns="85344" rIns="85344" bIns="45720" numCol="1" spcCol="1270" anchor="t" anchorCtr="0">
              <a:noAutofit/>
            </a:bodyPr>
            <a:lstStyle/>
            <a:p>
              <a:pPr marL="0" lvl="0" indent="0" algn="l" defTabSz="533400">
                <a:lnSpc>
                  <a:spcPct val="90000"/>
                </a:lnSpc>
                <a:spcBef>
                  <a:spcPct val="0"/>
                </a:spcBef>
                <a:spcAft>
                  <a:spcPct val="35000"/>
                </a:spcAft>
                <a:buFont typeface="Arial" panose="020B0604020202020204" pitchFamily="34" charset="0"/>
                <a:buNone/>
              </a:pPr>
              <a:r>
                <a:rPr lang="sv-SE" sz="1200" i="1" kern="1200"/>
                <a:t>Integration</a:t>
              </a:r>
              <a:endParaRPr lang="sv-SE" sz="1200" kern="1200"/>
            </a:p>
          </p:txBody>
        </p:sp>
      </p:grpSp>
      <p:grpSp>
        <p:nvGrpSpPr>
          <p:cNvPr id="28" name="Grupp 27">
            <a:extLst>
              <a:ext uri="{FF2B5EF4-FFF2-40B4-BE49-F238E27FC236}">
                <a16:creationId xmlns:a16="http://schemas.microsoft.com/office/drawing/2014/main" id="{9AEA8D17-F54A-937D-62A9-C7D0622CDB1C}"/>
              </a:ext>
              <a:ext uri="{C183D7F6-B498-43B3-948B-1728B52AA6E4}">
                <adec:decorative xmlns:adec="http://schemas.microsoft.com/office/drawing/2017/decorative" val="1"/>
              </a:ext>
            </a:extLst>
          </p:cNvPr>
          <p:cNvGrpSpPr/>
          <p:nvPr/>
        </p:nvGrpSpPr>
        <p:grpSpPr>
          <a:xfrm>
            <a:off x="1028057" y="2434480"/>
            <a:ext cx="1792070" cy="2627003"/>
            <a:chOff x="245093" y="1969458"/>
            <a:chExt cx="1792070" cy="2627003"/>
          </a:xfrm>
        </p:grpSpPr>
        <p:sp>
          <p:nvSpPr>
            <p:cNvPr id="38" name="Rektangel: rundade hörn 37">
              <a:extLst>
                <a:ext uri="{FF2B5EF4-FFF2-40B4-BE49-F238E27FC236}">
                  <a16:creationId xmlns:a16="http://schemas.microsoft.com/office/drawing/2014/main" id="{85108B97-5FA6-A33A-A606-DFFDB9D50158}"/>
                </a:ext>
              </a:extLst>
            </p:cNvPr>
            <p:cNvSpPr/>
            <p:nvPr/>
          </p:nvSpPr>
          <p:spPr>
            <a:xfrm>
              <a:off x="245093" y="1969458"/>
              <a:ext cx="1792070" cy="262700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sv-SE" sz="1200"/>
            </a:p>
          </p:txBody>
        </p:sp>
        <p:sp>
          <p:nvSpPr>
            <p:cNvPr id="39" name="Rektangel: rundade hörn 4">
              <a:extLst>
                <a:ext uri="{FF2B5EF4-FFF2-40B4-BE49-F238E27FC236}">
                  <a16:creationId xmlns:a16="http://schemas.microsoft.com/office/drawing/2014/main" id="{B21244F5-B0EC-A2B9-7C1D-99861130DCE7}"/>
                </a:ext>
              </a:extLst>
            </p:cNvPr>
            <p:cNvSpPr txBox="1"/>
            <p:nvPr/>
          </p:nvSpPr>
          <p:spPr>
            <a:xfrm>
              <a:off x="297581" y="2021946"/>
              <a:ext cx="1687094" cy="25220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85344" bIns="85344" numCol="1" spcCol="1270" anchor="t" anchorCtr="0">
              <a:noAutofit/>
            </a:bodyPr>
            <a:lstStyle/>
            <a:p>
              <a:pPr marL="0" lvl="1" indent="0" algn="l" defTabSz="533400">
                <a:spcBef>
                  <a:spcPct val="0"/>
                </a:spcBef>
                <a:spcAft>
                  <a:spcPct val="15000"/>
                </a:spcAft>
                <a:buFont typeface="Arial" panose="020B0604020202020204" pitchFamily="34" charset="0"/>
                <a:buNone/>
              </a:pPr>
              <a:r>
                <a:rPr lang="sv-SE" sz="1200" kern="1200" dirty="0"/>
                <a:t>En organisation anlitar en utomstående konsult (expert) tillfälligt, för ett visst behov.</a:t>
              </a:r>
            </a:p>
          </p:txBody>
        </p:sp>
      </p:grpSp>
      <p:grpSp>
        <p:nvGrpSpPr>
          <p:cNvPr id="29" name="Grupp 28">
            <a:extLst>
              <a:ext uri="{FF2B5EF4-FFF2-40B4-BE49-F238E27FC236}">
                <a16:creationId xmlns:a16="http://schemas.microsoft.com/office/drawing/2014/main" id="{C2A01531-4B26-DF41-20C7-B09A01EF4825}"/>
              </a:ext>
              <a:ext uri="{C183D7F6-B498-43B3-948B-1728B52AA6E4}">
                <adec:decorative xmlns:adec="http://schemas.microsoft.com/office/drawing/2017/decorative" val="1"/>
              </a:ext>
            </a:extLst>
          </p:cNvPr>
          <p:cNvGrpSpPr/>
          <p:nvPr/>
        </p:nvGrpSpPr>
        <p:grpSpPr>
          <a:xfrm>
            <a:off x="4018405" y="2434480"/>
            <a:ext cx="1792070" cy="2627003"/>
            <a:chOff x="3235441" y="1969458"/>
            <a:chExt cx="1792070" cy="2627003"/>
          </a:xfrm>
        </p:grpSpPr>
        <p:sp>
          <p:nvSpPr>
            <p:cNvPr id="36" name="Rektangel: rundade hörn 35">
              <a:extLst>
                <a:ext uri="{FF2B5EF4-FFF2-40B4-BE49-F238E27FC236}">
                  <a16:creationId xmlns:a16="http://schemas.microsoft.com/office/drawing/2014/main" id="{7E6F505F-E9FF-4597-0D02-B6A9E35CFFC2}"/>
                </a:ext>
              </a:extLst>
            </p:cNvPr>
            <p:cNvSpPr/>
            <p:nvPr/>
          </p:nvSpPr>
          <p:spPr>
            <a:xfrm>
              <a:off x="3235441" y="1969458"/>
              <a:ext cx="1792070" cy="262700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sv-SE" sz="1200"/>
            </a:p>
          </p:txBody>
        </p:sp>
        <p:sp>
          <p:nvSpPr>
            <p:cNvPr id="37" name="Rektangel: rundade hörn 6">
              <a:extLst>
                <a:ext uri="{FF2B5EF4-FFF2-40B4-BE49-F238E27FC236}">
                  <a16:creationId xmlns:a16="http://schemas.microsoft.com/office/drawing/2014/main" id="{B82A1588-EBCA-0141-9ECC-5333C129BFBF}"/>
                </a:ext>
              </a:extLst>
            </p:cNvPr>
            <p:cNvSpPr txBox="1"/>
            <p:nvPr/>
          </p:nvSpPr>
          <p:spPr>
            <a:xfrm>
              <a:off x="3287929" y="2021946"/>
              <a:ext cx="1687094" cy="25220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85344" bIns="85344" numCol="1" spcCol="1270" anchor="t" anchorCtr="0">
              <a:noAutofit/>
            </a:bodyPr>
            <a:lstStyle/>
            <a:p>
              <a:pPr marL="0" lvl="1" indent="0" algn="l" defTabSz="533400">
                <a:spcBef>
                  <a:spcPct val="0"/>
                </a:spcBef>
                <a:spcAft>
                  <a:spcPct val="15000"/>
                </a:spcAft>
                <a:buFont typeface="Arial" panose="020B0604020202020204" pitchFamily="34" charset="0"/>
                <a:buNone/>
              </a:pPr>
              <a:r>
                <a:rPr lang="sv-SE" sz="1200" kern="1200" dirty="0"/>
                <a:t>Olika organisationer samordnar sina insatser, till exempel vårdkedjor inom akutsjukvården.</a:t>
              </a:r>
            </a:p>
          </p:txBody>
        </p:sp>
      </p:grpSp>
      <p:grpSp>
        <p:nvGrpSpPr>
          <p:cNvPr id="30" name="Grupp 29">
            <a:extLst>
              <a:ext uri="{FF2B5EF4-FFF2-40B4-BE49-F238E27FC236}">
                <a16:creationId xmlns:a16="http://schemas.microsoft.com/office/drawing/2014/main" id="{E4F32577-2364-25F4-7493-A759B93E958D}"/>
              </a:ext>
              <a:ext uri="{C183D7F6-B498-43B3-948B-1728B52AA6E4}">
                <adec:decorative xmlns:adec="http://schemas.microsoft.com/office/drawing/2017/decorative" val="1"/>
              </a:ext>
            </a:extLst>
          </p:cNvPr>
          <p:cNvGrpSpPr/>
          <p:nvPr/>
        </p:nvGrpSpPr>
        <p:grpSpPr>
          <a:xfrm>
            <a:off x="6897160" y="2434480"/>
            <a:ext cx="1938495" cy="2627003"/>
            <a:chOff x="6114197" y="1969458"/>
            <a:chExt cx="1792070" cy="2627003"/>
          </a:xfrm>
        </p:grpSpPr>
        <p:sp>
          <p:nvSpPr>
            <p:cNvPr id="34" name="Rektangel: rundade hörn 33">
              <a:extLst>
                <a:ext uri="{FF2B5EF4-FFF2-40B4-BE49-F238E27FC236}">
                  <a16:creationId xmlns:a16="http://schemas.microsoft.com/office/drawing/2014/main" id="{F140FFA6-345E-7C10-1C0D-C01282C91C51}"/>
                </a:ext>
              </a:extLst>
            </p:cNvPr>
            <p:cNvSpPr/>
            <p:nvPr/>
          </p:nvSpPr>
          <p:spPr>
            <a:xfrm>
              <a:off x="6114197" y="1969458"/>
              <a:ext cx="1792070" cy="262700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sv-SE" sz="1200"/>
            </a:p>
          </p:txBody>
        </p:sp>
        <p:sp>
          <p:nvSpPr>
            <p:cNvPr id="35" name="Rektangel: rundade hörn 8">
              <a:extLst>
                <a:ext uri="{FF2B5EF4-FFF2-40B4-BE49-F238E27FC236}">
                  <a16:creationId xmlns:a16="http://schemas.microsoft.com/office/drawing/2014/main" id="{6D2C9076-8360-9FE2-BA9C-AEED69C8A62F}"/>
                </a:ext>
              </a:extLst>
            </p:cNvPr>
            <p:cNvSpPr txBox="1"/>
            <p:nvPr/>
          </p:nvSpPr>
          <p:spPr>
            <a:xfrm>
              <a:off x="6166685" y="2021946"/>
              <a:ext cx="1687094" cy="25220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85344" bIns="85344" numCol="1" spcCol="1270" anchor="t" anchorCtr="0">
              <a:noAutofit/>
            </a:bodyPr>
            <a:lstStyle/>
            <a:p>
              <a:pPr marL="0" lvl="1" indent="0" algn="l" defTabSz="533400">
                <a:spcBef>
                  <a:spcPct val="0"/>
                </a:spcBef>
                <a:spcAft>
                  <a:spcPct val="15000"/>
                </a:spcAft>
                <a:buFont typeface="Arial" panose="020B0604020202020204" pitchFamily="34" charset="0"/>
                <a:buNone/>
              </a:pPr>
              <a:r>
                <a:rPr lang="sv-SE" sz="1200" kern="1200" dirty="0"/>
                <a:t>Man går ett steg längre. </a:t>
              </a:r>
              <a:r>
                <a:rPr lang="sv-SE" sz="1200" kern="1200" dirty="0" err="1"/>
                <a:t>Organisa-tionerna</a:t>
              </a:r>
              <a:r>
                <a:rPr lang="sv-SE" sz="1200" kern="1200" dirty="0"/>
                <a:t> behåller sina ansvars- och verksamhetsområden men interagerar kring specifika avgränsbara frågor. Till exempel </a:t>
              </a:r>
              <a:r>
                <a:rPr lang="sv-SE" sz="1200" kern="1200" dirty="0" err="1"/>
                <a:t>case</a:t>
              </a:r>
              <a:r>
                <a:rPr lang="sv-SE" sz="1200" kern="1200" dirty="0"/>
                <a:t> management inom socialtjänst och psykiatri.</a:t>
              </a:r>
            </a:p>
          </p:txBody>
        </p:sp>
      </p:grpSp>
      <p:grpSp>
        <p:nvGrpSpPr>
          <p:cNvPr id="31" name="Grupp 30">
            <a:extLst>
              <a:ext uri="{FF2B5EF4-FFF2-40B4-BE49-F238E27FC236}">
                <a16:creationId xmlns:a16="http://schemas.microsoft.com/office/drawing/2014/main" id="{F76BBB82-7990-03B0-16BC-D492F258DC40}"/>
              </a:ext>
              <a:ext uri="{C183D7F6-B498-43B3-948B-1728B52AA6E4}">
                <adec:decorative xmlns:adec="http://schemas.microsoft.com/office/drawing/2017/decorative" val="1"/>
              </a:ext>
            </a:extLst>
          </p:cNvPr>
          <p:cNvGrpSpPr/>
          <p:nvPr/>
        </p:nvGrpSpPr>
        <p:grpSpPr>
          <a:xfrm>
            <a:off x="9775917" y="2434480"/>
            <a:ext cx="1792070" cy="2627003"/>
            <a:chOff x="8992953" y="1969458"/>
            <a:chExt cx="1792070" cy="2627003"/>
          </a:xfrm>
        </p:grpSpPr>
        <p:sp>
          <p:nvSpPr>
            <p:cNvPr id="32" name="Rektangel: rundade hörn 31">
              <a:extLst>
                <a:ext uri="{FF2B5EF4-FFF2-40B4-BE49-F238E27FC236}">
                  <a16:creationId xmlns:a16="http://schemas.microsoft.com/office/drawing/2014/main" id="{65B147DB-9DC3-9D0A-4E17-DA3AD8C9A9D2}"/>
                </a:ext>
              </a:extLst>
            </p:cNvPr>
            <p:cNvSpPr/>
            <p:nvPr/>
          </p:nvSpPr>
          <p:spPr>
            <a:xfrm>
              <a:off x="8992953" y="1969458"/>
              <a:ext cx="1792070" cy="2627003"/>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sv-SE" sz="1200"/>
            </a:p>
          </p:txBody>
        </p:sp>
        <p:sp>
          <p:nvSpPr>
            <p:cNvPr id="33" name="Rektangel: rundade hörn 10">
              <a:extLst>
                <a:ext uri="{FF2B5EF4-FFF2-40B4-BE49-F238E27FC236}">
                  <a16:creationId xmlns:a16="http://schemas.microsoft.com/office/drawing/2014/main" id="{FA0263E5-F33C-40B3-BF37-45F704ABCFEA}"/>
                </a:ext>
              </a:extLst>
            </p:cNvPr>
            <p:cNvSpPr txBox="1"/>
            <p:nvPr/>
          </p:nvSpPr>
          <p:spPr>
            <a:xfrm>
              <a:off x="9045441" y="2021946"/>
              <a:ext cx="1687094" cy="25220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85344" bIns="85344" numCol="1" spcCol="1270" anchor="t" anchorCtr="0">
              <a:noAutofit/>
            </a:bodyPr>
            <a:lstStyle/>
            <a:p>
              <a:pPr marL="0" lvl="1" indent="0" algn="l" defTabSz="533400">
                <a:spcBef>
                  <a:spcPct val="0"/>
                </a:spcBef>
                <a:spcAft>
                  <a:spcPct val="15000"/>
                </a:spcAft>
                <a:buFont typeface="Arial" panose="020B0604020202020204" pitchFamily="34" charset="0"/>
                <a:buNone/>
              </a:pPr>
              <a:r>
                <a:rPr lang="sv-SE" sz="1200" kern="1200" dirty="0"/>
                <a:t>Verksamheterna är helt integrerade med varandra. Personal med olika kompetenser arbetar kring specifika problem. </a:t>
              </a:r>
            </a:p>
          </p:txBody>
        </p:sp>
      </p:grpSp>
    </p:spTree>
    <p:extLst>
      <p:ext uri="{BB962C8B-B14F-4D97-AF65-F5344CB8AC3E}">
        <p14:creationId xmlns:p14="http://schemas.microsoft.com/office/powerpoint/2010/main" val="516936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a:extLst>
              <a:ext uri="{FF2B5EF4-FFF2-40B4-BE49-F238E27FC236}">
                <a16:creationId xmlns:a16="http://schemas.microsoft.com/office/drawing/2014/main" id="{7D7BB0BA-5EE5-3282-B655-A8A3AC30E31C}"/>
              </a:ext>
            </a:extLst>
          </p:cNvPr>
          <p:cNvSpPr>
            <a:spLocks noGrp="1"/>
          </p:cNvSpPr>
          <p:nvPr>
            <p:ph type="body" sz="quarter" idx="13"/>
          </p:nvPr>
        </p:nvSpPr>
        <p:spPr/>
        <p:txBody>
          <a:bodyPr/>
          <a:lstStyle/>
          <a:p>
            <a:r>
              <a:rPr lang="sv-SE" dirty="0"/>
              <a:t>Samverkan i arbetet med personer som utövar våld kan ske på olika organisatoriska nivåer:</a:t>
            </a:r>
          </a:p>
          <a:p>
            <a:pPr marL="342900" indent="-342900">
              <a:buFont typeface="Arial" panose="020B0604020202020204" pitchFamily="34" charset="0"/>
              <a:buChar char="•"/>
            </a:pPr>
            <a:r>
              <a:rPr lang="sv-SE" sz="2200" dirty="0"/>
              <a:t>Organisatorisk nivå, t ex övergripande samverkansöverenskommelser mellan en kommun och Polisen.</a:t>
            </a:r>
          </a:p>
          <a:p>
            <a:pPr marL="342900" indent="-342900">
              <a:buFont typeface="Arial" panose="020B0604020202020204" pitchFamily="34" charset="0"/>
              <a:buChar char="•"/>
            </a:pPr>
            <a:r>
              <a:rPr lang="sv-SE" sz="2200" dirty="0"/>
              <a:t>Verksamhetsnivå, t ex i syfte att skapa samsyn, gemensam utbildning.</a:t>
            </a:r>
          </a:p>
          <a:p>
            <a:pPr marL="342900" indent="-342900">
              <a:buFont typeface="Arial" panose="020B0604020202020204" pitchFamily="34" charset="0"/>
              <a:buChar char="•"/>
            </a:pPr>
            <a:r>
              <a:rPr lang="sv-SE" sz="2200" dirty="0"/>
              <a:t>Individnivå, operativ samverkan kring enskilda.</a:t>
            </a:r>
          </a:p>
          <a:p>
            <a:pPr marL="342900" indent="-342900">
              <a:buFont typeface="Arial" panose="020B0604020202020204" pitchFamily="34" charset="0"/>
              <a:buChar char="•"/>
            </a:pPr>
            <a:endParaRPr lang="sv-SE" dirty="0"/>
          </a:p>
        </p:txBody>
      </p:sp>
      <p:sp>
        <p:nvSpPr>
          <p:cNvPr id="7" name="Rubrik 6">
            <a:extLst>
              <a:ext uri="{FF2B5EF4-FFF2-40B4-BE49-F238E27FC236}">
                <a16:creationId xmlns:a16="http://schemas.microsoft.com/office/drawing/2014/main" id="{8074C5F8-726A-F7F3-6C33-19D02696FEFE}"/>
              </a:ext>
            </a:extLst>
          </p:cNvPr>
          <p:cNvSpPr>
            <a:spLocks noGrp="1"/>
          </p:cNvSpPr>
          <p:nvPr>
            <p:ph type="title"/>
          </p:nvPr>
        </p:nvSpPr>
        <p:spPr/>
        <p:txBody>
          <a:bodyPr/>
          <a:lstStyle/>
          <a:p>
            <a:r>
              <a:rPr lang="sv-SE" dirty="0"/>
              <a:t>Samverkan på olika nivåer</a:t>
            </a:r>
          </a:p>
        </p:txBody>
      </p:sp>
    </p:spTree>
    <p:extLst>
      <p:ext uri="{BB962C8B-B14F-4D97-AF65-F5344CB8AC3E}">
        <p14:creationId xmlns:p14="http://schemas.microsoft.com/office/powerpoint/2010/main" val="514325779"/>
      </p:ext>
    </p:extLst>
  </p:cSld>
  <p:clrMapOvr>
    <a:masterClrMapping/>
  </p:clrMapOvr>
</p:sld>
</file>

<file path=ppt/theme/theme1.xml><?xml version="1.0" encoding="utf-8"?>
<a:theme xmlns:a="http://schemas.openxmlformats.org/drawingml/2006/main" name="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002B45"/>
    </a:custClr>
    <a:custClr name="SoS Mörkblå 2">
      <a:srgbClr val="00385C"/>
    </a:custClr>
    <a:custClr name="SoS Blå 1">
      <a:srgbClr val="005892"/>
    </a:custClr>
    <a:custClr name="SoS Blå 2">
      <a:srgbClr val="017CC1"/>
    </a:custClr>
    <a:custClr name="SoS Ljusblå 1">
      <a:srgbClr val="DBF0F6"/>
    </a:custClr>
    <a:custClr name="SoS Ljusblå 2">
      <a:srgbClr val="EBFAFC"/>
    </a:custClr>
    <a:custClr name="Vit">
      <a:srgbClr val="FFFFFF"/>
    </a:custClr>
    <a:custClr name="Vit">
      <a:srgbClr val="FFFFFF"/>
    </a:custClr>
    <a:custClr name="SoS Beige 1">
      <a:srgbClr val="F8F2E8"/>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2"/>
    </a:custClr>
    <a:custClr name="SoS Orange 1">
      <a:srgbClr val="C75136"/>
    </a:custClr>
    <a:custClr name="SoS Orange 2">
      <a:srgbClr val="EA805F"/>
    </a:custClr>
    <a:custClr name="SoS Orange 3">
      <a:srgbClr val="F7CAAD"/>
    </a:custClr>
  </a:custClrLst>
  <a:extLst>
    <a:ext uri="{05A4C25C-085E-4340-85A3-A5531E510DB2}">
      <thm15:themeFamily xmlns:thm15="http://schemas.microsoft.com/office/thememl/2012/main" name="Blank 1.potx" id="{9B8A4F3E-DB00-45FE-BF45-1D4BDD58FF77}" vid="{6F384768-62E9-4036-B39A-A842919E8EA1}"/>
    </a:ext>
  </a:extLst>
</a:theme>
</file>

<file path=ppt/theme/theme2.xml><?xml version="1.0" encoding="utf-8"?>
<a:theme xmlns:a="http://schemas.openxmlformats.org/drawingml/2006/main" name="1_SoS-tema">
  <a:themeElements>
    <a:clrScheme name="SoS">
      <a:dk1>
        <a:srgbClr val="000000"/>
      </a:dk1>
      <a:lt1>
        <a:srgbClr val="FFFFFF"/>
      </a:lt1>
      <a:dk2>
        <a:srgbClr val="F8F2E8"/>
      </a:dk2>
      <a:lt2>
        <a:srgbClr val="FCFAF7"/>
      </a:lt2>
      <a:accent1>
        <a:srgbClr val="002B45"/>
      </a:accent1>
      <a:accent2>
        <a:srgbClr val="00385C"/>
      </a:accent2>
      <a:accent3>
        <a:srgbClr val="005892"/>
      </a:accent3>
      <a:accent4>
        <a:srgbClr val="017CC1"/>
      </a:accent4>
      <a:accent5>
        <a:srgbClr val="DBF0F6"/>
      </a:accent5>
      <a:accent6>
        <a:srgbClr val="EBFAFC"/>
      </a:accent6>
      <a:hlink>
        <a:srgbClr val="0563C1"/>
      </a:hlink>
      <a:folHlink>
        <a:srgbClr val="954F72"/>
      </a:folHlink>
    </a:clrScheme>
    <a:fontScheme name="PPT SoS">
      <a:majorFont>
        <a:latin typeface="Noto Sans"/>
        <a:ea typeface=""/>
        <a:cs typeface=""/>
      </a:majorFont>
      <a:minorFont>
        <a:latin typeface="Noto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SoS Mörkblå 1">
      <a:srgbClr val="002B45"/>
    </a:custClr>
    <a:custClr name="SoS Mörkblå 2">
      <a:srgbClr val="00385C"/>
    </a:custClr>
    <a:custClr name="SoS Blå 1">
      <a:srgbClr val="005892"/>
    </a:custClr>
    <a:custClr name="SoS Blå 2">
      <a:srgbClr val="017CC1"/>
    </a:custClr>
    <a:custClr name="SoS Ljusblå 1">
      <a:srgbClr val="DBF0F6"/>
    </a:custClr>
    <a:custClr name="SoS Ljusblå 2">
      <a:srgbClr val="EBFAFC"/>
    </a:custClr>
    <a:custClr name="Vit">
      <a:srgbClr val="FFFFFF"/>
    </a:custClr>
    <a:custClr name="Vit">
      <a:srgbClr val="FFFFFF"/>
    </a:custClr>
    <a:custClr name="SoS Beige 1">
      <a:srgbClr val="F8F2E8"/>
    </a:custClr>
    <a:custClr name="Sos Beige 2">
      <a:srgbClr val="FCFAF5"/>
    </a:custClr>
    <a:custClr name="SoS Gul 1">
      <a:srgbClr val="B27B2A"/>
    </a:custClr>
    <a:custClr name="SoS Gul 2">
      <a:srgbClr val="ECB94F"/>
    </a:custClr>
    <a:custClr name="SoS Gul 3">
      <a:srgbClr val="F9E0A7"/>
    </a:custClr>
    <a:custClr name="SoS Lila 1">
      <a:srgbClr val="9A4392"/>
    </a:custClr>
    <a:custClr name="SoS Lila 2">
      <a:srgbClr val="BE67C0"/>
    </a:custClr>
    <a:custClr name="SoS Lila 3">
      <a:srgbClr val="ECCFE9"/>
    </a:custClr>
    <a:custClr name="Vit">
      <a:srgbClr val="FFFFFF"/>
    </a:custClr>
    <a:custClr name="Vit">
      <a:srgbClr val="FFFFFF"/>
    </a:custClr>
    <a:custClr name="Vit">
      <a:srgbClr val="FFFFFF"/>
    </a:custClr>
    <a:custClr name="Vit">
      <a:srgbClr val="FFFFFF"/>
    </a:custClr>
    <a:custClr name="SoS Grön 1">
      <a:srgbClr val="008276"/>
    </a:custClr>
    <a:custClr name="SoS Grön 2">
      <a:srgbClr val="00A380"/>
    </a:custClr>
    <a:custClr name="SoS Grön 3">
      <a:srgbClr val="79D3C2"/>
    </a:custClr>
    <a:custClr name="SoS Orange 1">
      <a:srgbClr val="C75136"/>
    </a:custClr>
    <a:custClr name="SoS Orange 2">
      <a:srgbClr val="EA805F"/>
    </a:custClr>
    <a:custClr name="SoS Orange 3">
      <a:srgbClr val="F7CAAD"/>
    </a:custClr>
  </a:custClrLst>
  <a:extLst>
    <a:ext uri="{05A4C25C-085E-4340-85A3-A5531E510DB2}">
      <thm15:themeFamily xmlns:thm15="http://schemas.microsoft.com/office/thememl/2012/main" name="Blank 1.potx" id="{9B8A4F3E-DB00-45FE-BF45-1D4BDD58FF77}" vid="{6F384768-62E9-4036-B39A-A842919E8EA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blank</Template>
  <TotalTime>5747</TotalTime>
  <Words>8841</Words>
  <Application>Microsoft Office PowerPoint</Application>
  <PresentationFormat>Bredbild</PresentationFormat>
  <Paragraphs>636</Paragraphs>
  <Slides>62</Slides>
  <Notes>49</Notes>
  <HiddenSlides>1</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62</vt:i4>
      </vt:variant>
    </vt:vector>
  </HeadingPairs>
  <TitlesOfParts>
    <vt:vector size="68" baseType="lpstr">
      <vt:lpstr>Aptos</vt:lpstr>
      <vt:lpstr>Arial</vt:lpstr>
      <vt:lpstr>Noto Sans</vt:lpstr>
      <vt:lpstr>Times New Roman</vt:lpstr>
      <vt:lpstr>SoS-tema</vt:lpstr>
      <vt:lpstr>1_SoS-tema</vt:lpstr>
      <vt:lpstr>Materialets målgrupp, syfte och användningsområde</vt:lpstr>
      <vt:lpstr>Samverkan kring personer som utövar våld mot närstående</vt:lpstr>
      <vt:lpstr>Innehåll i presentationen</vt:lpstr>
      <vt:lpstr>Syfte med materialet</vt:lpstr>
      <vt:lpstr>Vad är samverkan?</vt:lpstr>
      <vt:lpstr>Vad är samverkan?</vt:lpstr>
      <vt:lpstr>Exempel på begreppsförklaringar </vt:lpstr>
      <vt:lpstr>De närbesläktade begreppen kan också ses som företeelser på samma linje, med olika grad av integration mellan parterna [3].</vt:lpstr>
      <vt:lpstr>Samverkan på olika nivåer</vt:lpstr>
      <vt:lpstr>Reflektion</vt:lpstr>
      <vt:lpstr>Exempel Intern samverkan: socialtjänsten</vt:lpstr>
      <vt:lpstr>Exempel Extern samverkan: socialtjänst – hälso- och sjukvård   </vt:lpstr>
      <vt:lpstr>Exempel Extern samverkan: socialtjänst – polis</vt:lpstr>
      <vt:lpstr>Exempel Samverkan: socialtjänst – kriminalvård</vt:lpstr>
      <vt:lpstr>Exempel  Samverkan: socialtjänst – civilsamhället</vt:lpstr>
      <vt:lpstr>Varför samverka?</vt:lpstr>
      <vt:lpstr>Samverkan ger kraft och engagemang hos de professionella och jag känner mig inte ensam i mitt uppdrag. Vi är fler som kan bidra till förändring framåt. </vt:lpstr>
      <vt:lpstr>Varför ska vi samverka? </vt:lpstr>
      <vt:lpstr>Genom att samverka med andra aktörer gör vi oss mer synliga, visar att det finns hjälp att få och sänker trösklarna för att söka stöd och hjälp</vt:lpstr>
      <vt:lpstr>Varför ska vi samverka?</vt:lpstr>
      <vt:lpstr>Snabba kontaktvägar, enkel kommunikation och en tydlighet i vem som gör vad ger rätt hjälp för den enskilde samt förenklar handläggningen.</vt:lpstr>
      <vt:lpstr>Varför ska vi samverka? </vt:lpstr>
      <vt:lpstr>Forts. lagstadgat ansvar att samverka</vt:lpstr>
      <vt:lpstr>Varför ska vi samverka?</vt:lpstr>
      <vt:lpstr>Forts. föreskriver och allmänna råd (HSLF-SF 2022:39) </vt:lpstr>
      <vt:lpstr>Vad är viktigt för att utveckla fungerande samverkan?</vt:lpstr>
      <vt:lpstr>Vad underlättar samverkan rörande våldsutövare? Vad brukar vara svårt i samverkan rörande våldsutövare?  </vt:lpstr>
      <vt:lpstr>Faktorer som påverka samverkan </vt:lpstr>
      <vt:lpstr>Den absolut främsta framgångsfaktorn är att ha koll på varandras uppdrag och förutsättningar samt gemensamma målsättningar om vad samverkan ska leda till</vt:lpstr>
      <vt:lpstr>Närvarande och engagerad ledning</vt:lpstr>
      <vt:lpstr>Förankring från politiker ner till tjänstemän genom beslut, avtal, rutiner och handlingsdokument ger oss mandat att bedriva samverkan. </vt:lpstr>
      <vt:lpstr>Tydliga syften och mål</vt:lpstr>
      <vt:lpstr>Tydliga, kommunicerade mandat och förväntningar</vt:lpstr>
      <vt:lpstr>Språkbruk och legitimitet</vt:lpstr>
      <vt:lpstr>Förtroende och asymmetriska relationer</vt:lpstr>
      <vt:lpstr>Gemensamt synsätt</vt:lpstr>
      <vt:lpstr>Utmaningar som sällan kan påverkas men behöver hanteras</vt:lpstr>
      <vt:lpstr>Samverkans-processen</vt:lpstr>
      <vt:lpstr>Samverkansprocessen</vt:lpstr>
      <vt:lpstr>Forming, storming, norming, performing </vt:lpstr>
      <vt:lpstr>Forming</vt:lpstr>
      <vt:lpstr>Storming</vt:lpstr>
      <vt:lpstr>Norming</vt:lpstr>
      <vt:lpstr>Performing</vt:lpstr>
      <vt:lpstr>Titta på nästa bild och fundera själva och i grupp Var i processen befinner vi oss i vår samverkan? Känner vi igen oss i beskrivningen av processen? Finns det andra sätt att se på den?   </vt:lpstr>
      <vt:lpstr>Forming, storming, norming, performing Inklusive ledarnas viktigaste uppgift i olika faser</vt:lpstr>
      <vt:lpstr>Organisera samverkan</vt:lpstr>
      <vt:lpstr>Att följa upp samverkan</vt:lpstr>
      <vt:lpstr>Nästa steg</vt:lpstr>
      <vt:lpstr>Nästa steg i er samverkansprocess</vt:lpstr>
      <vt:lpstr>Diskutera Hur går vi vidare och utvecklar vår samverkan?  </vt:lpstr>
      <vt:lpstr>Referenser</vt:lpstr>
      <vt:lpstr>Bilaga</vt:lpstr>
      <vt:lpstr>Paragrafer i lag och föreskrifter om samverkan i fulltext</vt:lpstr>
      <vt:lpstr>Paragrafer i lag och föreskrifter om samverkan i fulltext</vt:lpstr>
      <vt:lpstr>Paragrafer i lag och föreskrifter om samverkan i fulltext</vt:lpstr>
      <vt:lpstr>Paragrafer i lag och föreskrifter om samverkan i fulltext</vt:lpstr>
      <vt:lpstr>Paragrafer i lag och föreskrifter om samverkan i fulltext</vt:lpstr>
      <vt:lpstr>Paragrafer i lag och föreskrifter om samverkan i fulltext</vt:lpstr>
      <vt:lpstr>Paragrafer i lag och föreskrifter om samverkan i fulltext</vt:lpstr>
      <vt:lpstr>Paragrafer i lag och föreskrifter om samverkan i fulltext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Torberger, Malin</dc:creator>
  <cp:lastModifiedBy>Torberger, Malin</cp:lastModifiedBy>
  <cp:revision>132</cp:revision>
  <dcterms:created xsi:type="dcterms:W3CDTF">2025-10-30T09:47:05Z</dcterms:created>
  <dcterms:modified xsi:type="dcterms:W3CDTF">2026-01-26T09:47:19Z</dcterms:modified>
</cp:coreProperties>
</file>