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63" r:id="rId2"/>
    <p:sldId id="258" r:id="rId3"/>
    <p:sldId id="285" r:id="rId4"/>
    <p:sldId id="302" r:id="rId5"/>
    <p:sldId id="304" r:id="rId6"/>
    <p:sldId id="306" r:id="rId7"/>
    <p:sldId id="307" r:id="rId8"/>
    <p:sldId id="308" r:id="rId9"/>
    <p:sldId id="297" r:id="rId10"/>
    <p:sldId id="301" r:id="rId11"/>
    <p:sldId id="288" r:id="rId12"/>
    <p:sldId id="296" r:id="rId13"/>
    <p:sldId id="289" r:id="rId14"/>
    <p:sldId id="299" r:id="rId15"/>
    <p:sldId id="298" r:id="rId16"/>
    <p:sldId id="309" r:id="rId17"/>
    <p:sldId id="287" r:id="rId18"/>
    <p:sldId id="305" r:id="rId19"/>
    <p:sldId id="300" r:id="rId20"/>
    <p:sldId id="303"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ersson, Hillevi" initials="AH" lastIdx="9" clrIdx="0">
    <p:extLst>
      <p:ext uri="{19B8F6BF-5375-455C-9EA6-DF929625EA0E}">
        <p15:presenceInfo xmlns:p15="http://schemas.microsoft.com/office/powerpoint/2012/main" userId="S-1-5-21-2075942658-1792417684-393963531-41983" providerId="AD"/>
      </p:ext>
    </p:extLst>
  </p:cmAuthor>
  <p:cmAuthor id="2" name="Lidén, Sofia" initials="LS" lastIdx="5" clrIdx="1">
    <p:extLst>
      <p:ext uri="{19B8F6BF-5375-455C-9EA6-DF929625EA0E}">
        <p15:presenceInfo xmlns:p15="http://schemas.microsoft.com/office/powerpoint/2012/main" userId="S-1-5-21-2075942658-1792417684-393963531-41976" providerId="AD"/>
      </p:ext>
    </p:extLst>
  </p:cmAuthor>
  <p:cmAuthor id="3" name="Blomkvist, Alinda" initials="BA" lastIdx="5" clrIdx="2">
    <p:extLst>
      <p:ext uri="{19B8F6BF-5375-455C-9EA6-DF929625EA0E}">
        <p15:presenceInfo xmlns:p15="http://schemas.microsoft.com/office/powerpoint/2012/main" userId="S-1-5-21-2075942658-1792417684-393963531-378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45"/>
    <a:srgbClr val="003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7394" autoAdjust="0"/>
  </p:normalViewPr>
  <p:slideViewPr>
    <p:cSldViewPr snapToGrid="0">
      <p:cViewPr varScale="1">
        <p:scale>
          <a:sx n="61" d="100"/>
          <a:sy n="61" d="100"/>
        </p:scale>
        <p:origin x="152"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65F5BC-A92D-43D9-83AF-BC882EE54CFA}" type="datetimeFigureOut">
              <a:rPr lang="sv-SE" smtClean="0"/>
              <a:t>2024-10-28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FA44B-0DBB-43BB-90AF-0538C7CA64E3}" type="slidenum">
              <a:rPr lang="sv-SE" smtClean="0"/>
              <a:t>‹#›</a:t>
            </a:fld>
            <a:endParaRPr lang="sv-SE"/>
          </a:p>
        </p:txBody>
      </p:sp>
    </p:spTree>
    <p:extLst>
      <p:ext uri="{BB962C8B-B14F-4D97-AF65-F5344CB8AC3E}">
        <p14:creationId xmlns:p14="http://schemas.microsoft.com/office/powerpoint/2010/main" val="1992252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här är en kort presentation riktad till chefer inom socialtjänst och hälso- och sjukvård som är intresserade av att lära sig mer om IPS. </a:t>
            </a:r>
          </a:p>
          <a:p>
            <a:r>
              <a:rPr lang="sv-SE" dirty="0"/>
              <a:t>Presentationen bygger framförallt på Socialstyrelsens nationella riktlinjer. </a:t>
            </a:r>
          </a:p>
        </p:txBody>
      </p:sp>
      <p:sp>
        <p:nvSpPr>
          <p:cNvPr id="4" name="Platshållare för bildnummer 3"/>
          <p:cNvSpPr>
            <a:spLocks noGrp="1"/>
          </p:cNvSpPr>
          <p:nvPr>
            <p:ph type="sldNum" sz="quarter" idx="5"/>
          </p:nvPr>
        </p:nvSpPr>
        <p:spPr/>
        <p:txBody>
          <a:bodyPr/>
          <a:lstStyle/>
          <a:p>
            <a:fld id="{684FA44B-0DBB-43BB-90AF-0538C7CA64E3}" type="slidenum">
              <a:rPr lang="sv-SE" smtClean="0"/>
              <a:t>1</a:t>
            </a:fld>
            <a:endParaRPr lang="sv-SE"/>
          </a:p>
        </p:txBody>
      </p:sp>
    </p:spTree>
    <p:extLst>
      <p:ext uri="{BB962C8B-B14F-4D97-AF65-F5344CB8AC3E}">
        <p14:creationId xmlns:p14="http://schemas.microsoft.com/office/powerpoint/2010/main" val="2430498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10000"/>
              </a:lnSpc>
              <a:spcBef>
                <a:spcPts val="1000"/>
              </a:spcBef>
              <a:spcAft>
                <a:spcPts val="0"/>
              </a:spcAft>
              <a:buClrTx/>
              <a:buSzTx/>
              <a:buFont typeface="+mj-lt"/>
              <a:buNone/>
              <a:tabLst/>
              <a:defRPr/>
            </a:pPr>
            <a:r>
              <a:rPr kumimoji="0" lang="sv-SE" sz="1700" b="0" i="0" u="none" strike="noStrike" kern="1200" cap="none" spc="0" normalizeH="0" baseline="0" noProof="0" dirty="0">
                <a:ln>
                  <a:noFill/>
                </a:ln>
                <a:solidFill>
                  <a:srgbClr val="FFFFFF"/>
                </a:solidFill>
                <a:effectLst/>
                <a:uLnTx/>
                <a:uFillTx/>
                <a:latin typeface="Noto Sans"/>
                <a:ea typeface="Noto Sans" panose="020B0502040504020204" pitchFamily="34" charset="0"/>
                <a:cs typeface="Noto Sans" panose="020B0502040504020204" pitchFamily="34" charset="0"/>
              </a:rPr>
              <a:t>IPS ingår i en systematisk översikt som SBU (Statens beredning för medicinsk och social utvärdering) har kommenterat. Granskningen visar att personer med psykisk funktionsnedsättning som har fått IPS har större chans att få anställning på den öppna arbetsmarknaden än personer som genomgår vanlig arbetsrehabilitering. Översikten tyder på att effekten av så kallat individanpassat stöd till arbete, IPS, är likartad i olika länder, trots skillnader i välfärdssystem och arbetsmarknad. </a:t>
            </a:r>
          </a:p>
          <a:p>
            <a:pPr marL="0" marR="0" lvl="0" indent="0" algn="l" defTabSz="914400" rtl="0" eaLnBrk="1" fontAlgn="auto" latinLnBrk="0" hangingPunct="1">
              <a:lnSpc>
                <a:spcPct val="110000"/>
              </a:lnSpc>
              <a:spcBef>
                <a:spcPts val="1000"/>
              </a:spcBef>
              <a:spcAft>
                <a:spcPts val="0"/>
              </a:spcAft>
              <a:buClrTx/>
              <a:buSzTx/>
              <a:buFont typeface="+mj-lt"/>
              <a:buNone/>
              <a:tabLst/>
              <a:defRPr/>
            </a:pPr>
            <a:endParaRPr kumimoji="0" lang="sv-SE" sz="1700" b="0" i="0" u="none" strike="noStrike" kern="1200" cap="none" spc="0" normalizeH="0" baseline="0" noProof="0" dirty="0">
              <a:ln>
                <a:noFill/>
              </a:ln>
              <a:solidFill>
                <a:srgbClr val="FFFFFF"/>
              </a:solidFill>
              <a:effectLst/>
              <a:uLnTx/>
              <a:uFillTx/>
              <a:latin typeface="Noto Sans"/>
              <a:ea typeface="Noto Sans" panose="020B0502040504020204" pitchFamily="34" charset="0"/>
              <a:cs typeface="Noto Sans" panose="020B0502040504020204" pitchFamily="34" charset="0"/>
            </a:endParaRPr>
          </a:p>
          <a:p>
            <a:pPr marL="0" marR="0" lvl="0" indent="0" algn="l" defTabSz="914400" rtl="0" eaLnBrk="1" fontAlgn="auto" latinLnBrk="0" hangingPunct="1">
              <a:lnSpc>
                <a:spcPct val="110000"/>
              </a:lnSpc>
              <a:spcBef>
                <a:spcPts val="1000"/>
              </a:spcBef>
              <a:spcAft>
                <a:spcPts val="0"/>
              </a:spcAft>
              <a:buClrTx/>
              <a:buSzTx/>
              <a:buFont typeface="+mj-lt"/>
              <a:buNone/>
              <a:tabLst/>
              <a:defRPr/>
            </a:pPr>
            <a:r>
              <a:rPr kumimoji="0" lang="sv-SE" sz="1700" b="0" i="0" u="none" strike="noStrike" kern="1200" cap="none" spc="0" normalizeH="0" baseline="0" noProof="0" dirty="0">
                <a:ln>
                  <a:noFill/>
                </a:ln>
                <a:solidFill>
                  <a:srgbClr val="FFFFFF"/>
                </a:solidFill>
                <a:effectLst/>
                <a:uLnTx/>
                <a:uFillTx/>
                <a:latin typeface="Noto Sans"/>
                <a:ea typeface="Noto Sans" panose="020B0502040504020204" pitchFamily="34" charset="0"/>
                <a:cs typeface="Noto Sans" panose="020B0502040504020204" pitchFamily="34" charset="0"/>
              </a:rPr>
              <a:t>En systematisk översikt av 19 internationella studier och totalt 3 022 personer visar att 55,3 procent av de som fått IPS hade fått en anställning medan det i kontrollgruppen var 19,5 procent. Motsvarande andel i den svenska studie som ingår i översikterna är att 19 av 41 (46 %) i IPS-gruppen hade fått arbete efter 18 månader, medan det i kontrollgruppen var 5 av 46 (11 %).</a:t>
            </a:r>
          </a:p>
          <a:p>
            <a:pPr marL="0" marR="0" lvl="0" indent="0" algn="l" defTabSz="914400" rtl="0" eaLnBrk="1" fontAlgn="auto" latinLnBrk="0" hangingPunct="1">
              <a:lnSpc>
                <a:spcPct val="110000"/>
              </a:lnSpc>
              <a:spcBef>
                <a:spcPts val="1000"/>
              </a:spcBef>
              <a:spcAft>
                <a:spcPts val="0"/>
              </a:spcAft>
              <a:buClrTx/>
              <a:buSzTx/>
              <a:buFont typeface="+mj-lt"/>
              <a:buNone/>
              <a:tabLst/>
              <a:defRPr/>
            </a:pPr>
            <a:endParaRPr kumimoji="0" lang="sv-SE" sz="1700" b="0" i="0" u="none" strike="noStrike" kern="1200" cap="none" spc="0" normalizeH="0" baseline="0" noProof="0" dirty="0">
              <a:ln>
                <a:noFill/>
              </a:ln>
              <a:solidFill>
                <a:srgbClr val="FFFFFF"/>
              </a:solidFill>
              <a:effectLst/>
              <a:uLnTx/>
              <a:uFillTx/>
              <a:latin typeface="Noto Sans"/>
              <a:ea typeface="Noto Sans" panose="020B0502040504020204" pitchFamily="34" charset="0"/>
              <a:cs typeface="Noto Sans" panose="020B0502040504020204" pitchFamily="34" charset="0"/>
            </a:endParaRPr>
          </a:p>
          <a:p>
            <a:pPr marL="0" marR="0" lvl="0" indent="0" algn="l" defTabSz="914400" rtl="0" eaLnBrk="1" fontAlgn="auto" latinLnBrk="0" hangingPunct="1">
              <a:lnSpc>
                <a:spcPct val="110000"/>
              </a:lnSpc>
              <a:spcBef>
                <a:spcPts val="1000"/>
              </a:spcBef>
              <a:spcAft>
                <a:spcPts val="0"/>
              </a:spcAft>
              <a:buClrTx/>
              <a:buSzTx/>
              <a:buFont typeface="+mj-lt"/>
              <a:buNone/>
              <a:tabLst/>
              <a:defRPr/>
            </a:pPr>
            <a:r>
              <a:rPr kumimoji="0" lang="sv-SE" sz="1700" b="0" i="0" u="none" strike="noStrike" kern="1200" cap="none" spc="0" normalizeH="0" baseline="0" noProof="0" dirty="0">
                <a:ln>
                  <a:noFill/>
                </a:ln>
                <a:solidFill>
                  <a:srgbClr val="FFFFFF"/>
                </a:solidFill>
                <a:effectLst/>
                <a:uLnTx/>
                <a:uFillTx/>
                <a:latin typeface="Noto Sans"/>
                <a:ea typeface="Noto Sans" panose="020B0502040504020204" pitchFamily="34" charset="0"/>
                <a:cs typeface="Noto Sans" panose="020B0502040504020204" pitchFamily="34" charset="0"/>
              </a:rPr>
              <a:t>Svensk forskning har också visat att IPS kan minska förekomsten av depression, öka personernas livskvalitet och upplevd egenmakt samt vara kostnadseffektivt. </a:t>
            </a:r>
          </a:p>
          <a:p>
            <a:endParaRPr lang="sv-SE" dirty="0"/>
          </a:p>
        </p:txBody>
      </p:sp>
      <p:sp>
        <p:nvSpPr>
          <p:cNvPr id="4" name="Platshållare för bildnummer 3"/>
          <p:cNvSpPr>
            <a:spLocks noGrp="1"/>
          </p:cNvSpPr>
          <p:nvPr>
            <p:ph type="sldNum" sz="quarter" idx="5"/>
          </p:nvPr>
        </p:nvSpPr>
        <p:spPr/>
        <p:txBody>
          <a:bodyPr/>
          <a:lstStyle/>
          <a:p>
            <a:fld id="{684FA44B-0DBB-43BB-90AF-0538C7CA64E3}" type="slidenum">
              <a:rPr lang="sv-SE" smtClean="0"/>
              <a:t>10</a:t>
            </a:fld>
            <a:endParaRPr lang="sv-SE"/>
          </a:p>
        </p:txBody>
      </p:sp>
    </p:spTree>
    <p:extLst>
      <p:ext uri="{BB962C8B-B14F-4D97-AF65-F5344CB8AC3E}">
        <p14:creationId xmlns:p14="http://schemas.microsoft.com/office/powerpoint/2010/main" val="2112795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10000"/>
              </a:lnSpc>
              <a:spcBef>
                <a:spcPts val="1800"/>
              </a:spcBef>
              <a:spcAft>
                <a:spcPts val="0"/>
              </a:spcAft>
              <a:buClrTx/>
              <a:buSzPct val="130000"/>
              <a:buFont typeface="Arial" panose="020B0604020202020204" pitchFamily="34" charset="0"/>
              <a:buNone/>
              <a:tabLst/>
              <a:defRPr/>
            </a:pPr>
            <a:r>
              <a:rPr kumimoji="0" lang="sv-SE" sz="2000" b="0" i="0" u="none" strike="noStrike" kern="1200" cap="none" spc="0" normalizeH="0" baseline="0" noProof="0" dirty="0">
                <a:ln>
                  <a:noFill/>
                </a:ln>
                <a:solidFill>
                  <a:srgbClr val="000000"/>
                </a:solidFill>
                <a:effectLst/>
                <a:uLnTx/>
                <a:uFillTx/>
                <a:latin typeface="Noto Sans"/>
                <a:ea typeface="Noto Sans" panose="020B0502040504020204" pitchFamily="34" charset="0"/>
                <a:cs typeface="Noto Sans" panose="020B0502040504020204" pitchFamily="34" charset="0"/>
              </a:rPr>
              <a:t>Socialtjänstens ansvar regleras i socialtjänstlagen. En grund för socialtjänstens arbete är principen om människors lika värde i portalparagrafen 1 kap. 1 § Sol framgår det att socialtjänsten ska främja människornas ekonomiska och sociala trygghet, jämlikhet i levnadsvillkor och aktiva deltagande i samhällslivet. Socialtjänsten ska också verka för att enskilda personer får arbete eller annan meningsfull sysselsättning. Socialnämnden har ett särskilt ansvar för bl.a. unga, personer med funktionsnedsättning samt personer med missbruk. Kommunernas ansvar för vård och omsorg om personer med funktionsnedsättning regleras bland annat i </a:t>
            </a:r>
            <a:r>
              <a:rPr kumimoji="0" lang="sv-SE" sz="2000" b="0" i="0" u="none" strike="noStrike" kern="1200" cap="none" spc="0" normalizeH="0" baseline="0" noProof="0" dirty="0" err="1">
                <a:ln>
                  <a:noFill/>
                </a:ln>
                <a:solidFill>
                  <a:srgbClr val="000000"/>
                </a:solidFill>
                <a:effectLst/>
                <a:uLnTx/>
                <a:uFillTx/>
                <a:latin typeface="Noto Sans"/>
                <a:ea typeface="Noto Sans" panose="020B0502040504020204" pitchFamily="34" charset="0"/>
                <a:cs typeface="Noto Sans" panose="020B0502040504020204" pitchFamily="34" charset="0"/>
              </a:rPr>
              <a:t>SoL.</a:t>
            </a:r>
            <a:r>
              <a:rPr kumimoji="0" lang="sv-SE" sz="2000" b="0" i="0" u="none" strike="noStrike" kern="1200" cap="none" spc="0" normalizeH="0" baseline="0" noProof="0" dirty="0">
                <a:ln>
                  <a:noFill/>
                </a:ln>
                <a:solidFill>
                  <a:srgbClr val="000000"/>
                </a:solidFill>
                <a:effectLst/>
                <a:uLnTx/>
                <a:uFillTx/>
                <a:latin typeface="Noto Sans"/>
                <a:ea typeface="Noto Sans" panose="020B0502040504020204" pitchFamily="34" charset="0"/>
                <a:cs typeface="Noto Sans" panose="020B0502040504020204" pitchFamily="34" charset="0"/>
              </a:rPr>
              <a:t> Enligt 5 kap. 7 § </a:t>
            </a:r>
            <a:r>
              <a:rPr kumimoji="0" lang="sv-SE" sz="2000" b="0" i="0" u="none" strike="noStrike" kern="1200" cap="none" spc="0" normalizeH="0" baseline="0" noProof="0" dirty="0" err="1">
                <a:ln>
                  <a:noFill/>
                </a:ln>
                <a:solidFill>
                  <a:srgbClr val="000000"/>
                </a:solidFill>
                <a:effectLst/>
                <a:uLnTx/>
                <a:uFillTx/>
                <a:latin typeface="Noto Sans"/>
                <a:ea typeface="Noto Sans" panose="020B0502040504020204" pitchFamily="34" charset="0"/>
                <a:cs typeface="Noto Sans" panose="020B0502040504020204" pitchFamily="34" charset="0"/>
              </a:rPr>
              <a:t>SoL</a:t>
            </a:r>
            <a:r>
              <a:rPr kumimoji="0" lang="sv-SE" sz="2000" b="0" i="0" u="none" strike="noStrike" kern="1200" cap="none" spc="0" normalizeH="0" baseline="0" noProof="0" dirty="0">
                <a:ln>
                  <a:noFill/>
                </a:ln>
                <a:solidFill>
                  <a:srgbClr val="000000"/>
                </a:solidFill>
                <a:effectLst/>
                <a:uLnTx/>
                <a:uFillTx/>
                <a:latin typeface="Noto Sans"/>
                <a:ea typeface="Noto Sans" panose="020B0502040504020204" pitchFamily="34" charset="0"/>
                <a:cs typeface="Noto Sans" panose="020B0502040504020204" pitchFamily="34" charset="0"/>
              </a:rPr>
              <a:t> ska socialnämnden verka för att människor som av fysiska, psykiska eller andra skäl möter betydande svårigheter i sin livsföring får möjlighet att delta i samhällets gemenskap och att leva som andra. Socialnämnden ska enligt samma paragraf medverka till att den enskilde får en meningsfull sysselsättning.</a:t>
            </a:r>
            <a:r>
              <a:rPr lang="sv-SE" sz="2000" dirty="0"/>
              <a:t> IPS-metoden kan användas för att uppfylla en del av socialnämndens skyldigheter gentemot dessa grupper. </a:t>
            </a:r>
          </a:p>
          <a:p>
            <a:pPr marL="0" marR="0" lvl="0" indent="0" algn="l" defTabSz="914400" rtl="0" eaLnBrk="1" fontAlgn="auto" latinLnBrk="0" hangingPunct="1">
              <a:lnSpc>
                <a:spcPct val="110000"/>
              </a:lnSpc>
              <a:spcBef>
                <a:spcPts val="1800"/>
              </a:spcBef>
              <a:spcAft>
                <a:spcPts val="0"/>
              </a:spcAft>
              <a:buClrTx/>
              <a:buSzPct val="130000"/>
              <a:buFont typeface="Arial" panose="020B0604020202020204" pitchFamily="34" charset="0"/>
              <a:buNone/>
              <a:tabLst/>
              <a:defRPr/>
            </a:pPr>
            <a:endParaRPr kumimoji="0" lang="sv-SE" sz="2000" b="0" i="0" u="none" strike="noStrike" kern="1200" cap="none" spc="0" normalizeH="0" baseline="0" noProof="0" dirty="0">
              <a:ln>
                <a:noFill/>
              </a:ln>
              <a:solidFill>
                <a:srgbClr val="000000"/>
              </a:solidFill>
              <a:effectLst/>
              <a:uLnTx/>
              <a:uFillTx/>
              <a:latin typeface="Noto Sans"/>
              <a:ea typeface="Noto Sans" panose="020B0502040504020204" pitchFamily="34" charset="0"/>
              <a:cs typeface="Noto Sans" panose="020B0502040504020204" pitchFamily="34" charset="0"/>
            </a:endParaRPr>
          </a:p>
          <a:p>
            <a:pPr marL="0" marR="0" lvl="0" indent="0" algn="l" defTabSz="914400" rtl="0" eaLnBrk="1" fontAlgn="auto" latinLnBrk="0" hangingPunct="1">
              <a:lnSpc>
                <a:spcPct val="110000"/>
              </a:lnSpc>
              <a:spcBef>
                <a:spcPts val="1800"/>
              </a:spcBef>
              <a:spcAft>
                <a:spcPts val="0"/>
              </a:spcAft>
              <a:buClrTx/>
              <a:buSzPct val="130000"/>
              <a:buFont typeface="Arial" panose="020B0604020202020204" pitchFamily="34" charset="0"/>
              <a:buNone/>
              <a:tabLst/>
              <a:defRPr/>
            </a:pPr>
            <a:r>
              <a:rPr kumimoji="0" lang="sv-SE" sz="2000" b="0" i="0" u="none" strike="noStrike" kern="1200" cap="none" spc="0" normalizeH="0" baseline="0" noProof="0" dirty="0">
                <a:ln>
                  <a:noFill/>
                </a:ln>
                <a:solidFill>
                  <a:srgbClr val="000000"/>
                </a:solidFill>
                <a:effectLst/>
                <a:uLnTx/>
                <a:uFillTx/>
                <a:latin typeface="Noto Sans"/>
                <a:ea typeface="Noto Sans" panose="020B0502040504020204" pitchFamily="34" charset="0"/>
                <a:cs typeface="Noto Sans" panose="020B0502040504020204" pitchFamily="34" charset="0"/>
              </a:rPr>
              <a:t>Hälso- och sjukvårdens ansvar regleras i hälso- och sjukvårdslagen. Målet med hälso- och sjukvården är en god hälsa och en vård på lika villkor för hela befolkningen. Vården ska ges med respekt för alla människors lika värde och för den enskilda människans värdighet. Regionen ska erbjuda habilitering och rehabilitering, vilket i huvudsak avser den medicinska rehabiliteringen. När det gäller arbetslivsinriktad rehabilitering kan hälso- och sjukvårdens roll vara att utifrån sin kompetens bidra till att sjukskrivna patienter återfår hälsa och främja återgång i arbete.</a:t>
            </a:r>
          </a:p>
          <a:p>
            <a:pPr marL="0" marR="0" lvl="0" indent="0" algn="l" defTabSz="914400" rtl="0" eaLnBrk="1" fontAlgn="auto" latinLnBrk="0" hangingPunct="1">
              <a:lnSpc>
                <a:spcPct val="110000"/>
              </a:lnSpc>
              <a:spcBef>
                <a:spcPts val="1800"/>
              </a:spcBef>
              <a:spcAft>
                <a:spcPts val="0"/>
              </a:spcAft>
              <a:buClrTx/>
              <a:buSzPct val="130000"/>
              <a:buFont typeface="Arial" panose="020B0604020202020204" pitchFamily="34" charset="0"/>
              <a:buNone/>
              <a:tabLst/>
              <a:defRPr/>
            </a:pPr>
            <a:endParaRPr kumimoji="0" lang="sv-SE" sz="2000" b="0" i="0" u="none" strike="noStrike" kern="1200" cap="none" spc="0" normalizeH="0" baseline="0" noProof="0" dirty="0">
              <a:ln>
                <a:noFill/>
              </a:ln>
              <a:solidFill>
                <a:srgbClr val="000000"/>
              </a:solidFill>
              <a:effectLst/>
              <a:uLnTx/>
              <a:uFillTx/>
              <a:latin typeface="Noto Sans"/>
              <a:ea typeface="Noto Sans" panose="020B0502040504020204" pitchFamily="34" charset="0"/>
              <a:cs typeface="Noto Sans" panose="020B0502040504020204" pitchFamily="34" charset="0"/>
            </a:endParaRPr>
          </a:p>
          <a:p>
            <a:pPr marL="0" marR="0" lvl="0" indent="0" algn="l" defTabSz="914400" rtl="0" eaLnBrk="1" fontAlgn="auto" latinLnBrk="0" hangingPunct="1">
              <a:lnSpc>
                <a:spcPct val="110000"/>
              </a:lnSpc>
              <a:spcBef>
                <a:spcPts val="1800"/>
              </a:spcBef>
              <a:spcAft>
                <a:spcPts val="0"/>
              </a:spcAft>
              <a:buClrTx/>
              <a:buSzPct val="130000"/>
              <a:buFont typeface="Arial" panose="020B0604020202020204" pitchFamily="34" charset="0"/>
              <a:buNone/>
              <a:tabLst/>
              <a:defRPr/>
            </a:pPr>
            <a:r>
              <a:rPr kumimoji="0" lang="sv-SE" sz="2000" b="0" i="0" u="none" strike="noStrike" kern="1200" cap="none" spc="0" normalizeH="0" baseline="0" noProof="0" dirty="0">
                <a:ln>
                  <a:noFill/>
                </a:ln>
                <a:solidFill>
                  <a:srgbClr val="000000"/>
                </a:solidFill>
                <a:effectLst/>
                <a:uLnTx/>
                <a:uFillTx/>
                <a:latin typeface="Noto Sans"/>
                <a:ea typeface="Noto Sans" panose="020B0502040504020204" pitchFamily="34" charset="0"/>
                <a:cs typeface="Noto Sans" panose="020B0502040504020204" pitchFamily="34" charset="0"/>
              </a:rPr>
              <a:t>Kommuner och regioner, i egenskap huvudmän för socialtjänsten respektive hälso- och sjukvården, har också en skyldighet att ingå överenskommelser om ett samarbete när det gäller personer med psykisk funktionsnedsättning, personer som missbrukar samt barn och unga som vårdas utanför sitt egna hem.</a:t>
            </a:r>
          </a:p>
          <a:p>
            <a:pPr marL="0" marR="0" lvl="0" indent="0" algn="l" defTabSz="914400" rtl="0" eaLnBrk="1" fontAlgn="auto" latinLnBrk="0" hangingPunct="1">
              <a:lnSpc>
                <a:spcPct val="110000"/>
              </a:lnSpc>
              <a:spcBef>
                <a:spcPts val="1800"/>
              </a:spcBef>
              <a:spcAft>
                <a:spcPts val="0"/>
              </a:spcAft>
              <a:buClrTx/>
              <a:buSzPct val="130000"/>
              <a:buFont typeface="Arial" panose="020B0604020202020204" pitchFamily="34" charset="0"/>
              <a:buNone/>
              <a:tabLst/>
              <a:defRPr/>
            </a:pPr>
            <a:endParaRPr kumimoji="0" lang="sv-SE" sz="2000" b="0" i="0" u="none" strike="noStrike" kern="1200" cap="none" spc="0" normalizeH="0" baseline="0" noProof="0" dirty="0">
              <a:ln>
                <a:noFill/>
              </a:ln>
              <a:solidFill>
                <a:srgbClr val="000000"/>
              </a:solidFill>
              <a:effectLst/>
              <a:uLnTx/>
              <a:uFillTx/>
              <a:latin typeface="Noto Sans"/>
              <a:ea typeface="Noto Sans" panose="020B0502040504020204" pitchFamily="34" charset="0"/>
              <a:cs typeface="Noto Sans" panose="020B0502040504020204" pitchFamily="34" charset="0"/>
            </a:endParaRPr>
          </a:p>
          <a:p>
            <a:pPr marL="0" marR="0" lvl="0" indent="0" algn="l" defTabSz="914400" rtl="0" eaLnBrk="1" fontAlgn="auto" latinLnBrk="0" hangingPunct="1">
              <a:lnSpc>
                <a:spcPct val="110000"/>
              </a:lnSpc>
              <a:spcBef>
                <a:spcPts val="1800"/>
              </a:spcBef>
              <a:spcAft>
                <a:spcPts val="0"/>
              </a:spcAft>
              <a:buClrTx/>
              <a:buSzPct val="130000"/>
              <a:buFont typeface="Arial" panose="020B0604020202020204" pitchFamily="34" charset="0"/>
              <a:buNone/>
              <a:tabLst/>
              <a:defRPr/>
            </a:pPr>
            <a:r>
              <a:rPr kumimoji="0" lang="sv-SE" sz="2000" b="0" i="0" u="none" strike="noStrike" kern="1200" cap="none" spc="0" normalizeH="0" baseline="0" noProof="0" dirty="0">
                <a:ln>
                  <a:noFill/>
                </a:ln>
                <a:solidFill>
                  <a:srgbClr val="000000"/>
                </a:solidFill>
                <a:effectLst/>
                <a:uLnTx/>
                <a:uFillTx/>
                <a:latin typeface="Noto Sans"/>
                <a:ea typeface="Noto Sans" panose="020B0502040504020204" pitchFamily="34" charset="0"/>
                <a:cs typeface="Noto Sans" panose="020B0502040504020204" pitchFamily="34" charset="0"/>
              </a:rPr>
              <a:t>IPS kan organiseras och utföras i både Hälso-sjukvårdens som i kommunens regi. Oavsett utförare är samverkan och samarbete centralt i metoden.</a:t>
            </a:r>
          </a:p>
          <a:p>
            <a:pPr marL="0" marR="0" lvl="0" indent="0" algn="l" defTabSz="914400" rtl="0" eaLnBrk="1" fontAlgn="auto" latinLnBrk="0" hangingPunct="1">
              <a:lnSpc>
                <a:spcPct val="110000"/>
              </a:lnSpc>
              <a:spcBef>
                <a:spcPts val="1800"/>
              </a:spcBef>
              <a:spcAft>
                <a:spcPts val="0"/>
              </a:spcAft>
              <a:buClrTx/>
              <a:buSzPct val="130000"/>
              <a:buFont typeface="Arial" panose="020B0604020202020204" pitchFamily="34" charset="0"/>
              <a:buNone/>
              <a:tabLst/>
              <a:defRPr/>
            </a:pPr>
            <a:endParaRPr kumimoji="0" lang="sv-SE"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10000"/>
              </a:lnSpc>
              <a:spcBef>
                <a:spcPts val="1800"/>
              </a:spcBef>
              <a:spcAft>
                <a:spcPts val="0"/>
              </a:spcAft>
              <a:buClrTx/>
              <a:buSzPct val="130000"/>
              <a:buFont typeface="Arial" panose="020B0604020202020204" pitchFamily="34" charset="0"/>
              <a:buNone/>
              <a:tabLst/>
              <a:defRPr/>
            </a:pPr>
            <a:r>
              <a:rPr kumimoji="0" lang="sv-SE" sz="1200" b="0" i="0" u="none" strike="noStrike" kern="1200" cap="none" spc="0" normalizeH="0" baseline="0" noProof="0" dirty="0">
                <a:ln>
                  <a:noFill/>
                </a:ln>
                <a:solidFill>
                  <a:schemeClr val="tx1"/>
                </a:solidFill>
                <a:effectLst/>
                <a:uLnTx/>
                <a:uFillTx/>
                <a:latin typeface="+mn-lt"/>
                <a:ea typeface="+mn-ea"/>
                <a:cs typeface="+mn-cs"/>
              </a:rPr>
              <a:t>För att lyckas med </a:t>
            </a:r>
            <a:r>
              <a:rPr kumimoji="0" lang="sv-SE" sz="1800" b="0" i="0" u="none" strike="noStrike" kern="1200" cap="none" spc="0" normalizeH="0" baseline="0" noProof="0" dirty="0">
                <a:ln>
                  <a:noFill/>
                </a:ln>
                <a:solidFill>
                  <a:srgbClr val="000000"/>
                </a:solidFill>
                <a:effectLst/>
                <a:uLnTx/>
                <a:uFillTx/>
                <a:latin typeface="Noto Sans"/>
                <a:ea typeface="Noto Sans" panose="020B0502040504020204" pitchFamily="34" charset="0"/>
                <a:cs typeface="Noto Sans" panose="020B0502040504020204" pitchFamily="34" charset="0"/>
              </a:rPr>
              <a:t>IPS krävs det en samverkan mellan kommunen, regionen, Försäkringskassan, Arbetsförmedlingen och arbetsgivare</a:t>
            </a:r>
          </a:p>
          <a:p>
            <a:r>
              <a:rPr lang="sv-SE" dirty="0"/>
              <a:t>__________________________________________________________________________________________________________________________________________________________</a:t>
            </a:r>
          </a:p>
          <a:p>
            <a:r>
              <a:rPr kumimoji="0" lang="sv-SE" sz="1900" b="0" i="0" u="none" strike="noStrike" kern="1200" cap="none" spc="0" normalizeH="0" baseline="0" noProof="0" dirty="0">
                <a:ln>
                  <a:noFill/>
                </a:ln>
                <a:solidFill>
                  <a:srgbClr val="000000"/>
                </a:solidFill>
                <a:effectLst/>
                <a:uLnTx/>
                <a:uFillTx/>
                <a:latin typeface="Noto Sans"/>
                <a:ea typeface="Noto Sans" panose="020B0502040504020204" pitchFamily="34" charset="0"/>
                <a:cs typeface="Noto Sans" panose="020B0502040504020204" pitchFamily="34" charset="0"/>
              </a:rPr>
              <a:t>Hänvisning till lagstiftning: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2000" dirty="0"/>
              <a:t>- Enligt 1 kap. 1 § </a:t>
            </a:r>
            <a:r>
              <a:rPr lang="sv-SE" sz="2000" dirty="0" err="1"/>
              <a:t>SoL</a:t>
            </a:r>
            <a:r>
              <a:rPr lang="sv-SE" sz="2000" dirty="0"/>
              <a:t> ska socialtjänsten främja enskildas aktiva deltagande i samhällslivet. (Arbetslivet är en del av samhällslivet.)</a:t>
            </a:r>
          </a:p>
          <a:p>
            <a:pPr marL="171450" indent="-171450">
              <a:buFontTx/>
              <a:buChar char="-"/>
            </a:pPr>
            <a:r>
              <a:rPr lang="sv-SE" dirty="0"/>
              <a:t>Enligt 3 kap. 2 § </a:t>
            </a:r>
            <a:r>
              <a:rPr lang="sv-SE" dirty="0" err="1"/>
              <a:t>SoL</a:t>
            </a:r>
            <a:r>
              <a:rPr lang="sv-SE" dirty="0"/>
              <a:t> ska socialnämnden i sin verksamhet främja den enskildes rätt till bl.a. arbete.</a:t>
            </a:r>
          </a:p>
          <a:p>
            <a:pPr marL="171450" indent="-171450">
              <a:buFontTx/>
              <a:buChar char="-"/>
            </a:pPr>
            <a:r>
              <a:rPr lang="sv-SE" dirty="0"/>
              <a:t>Enligt 5 kap. 7 § </a:t>
            </a:r>
            <a:r>
              <a:rPr lang="sv-SE" dirty="0" err="1"/>
              <a:t>SoL</a:t>
            </a:r>
            <a:r>
              <a:rPr lang="sv-SE" dirty="0"/>
              <a:t> ska socialnämnden verka för att människor som av fysiska, psykiska eller andra skäl möter betydande svårigheter i sin livsföring får möjlighet att delta i samhällets gemenskap och att leva som andra. Socialnämnden ska även medverka till att den enskilde får en meningsfull sysselsättning.</a:t>
            </a:r>
          </a:p>
          <a:p>
            <a:pPr marL="171450" indent="-171450">
              <a:buFontTx/>
              <a:buChar char="-"/>
            </a:pPr>
            <a:r>
              <a:rPr lang="sv-SE" dirty="0"/>
              <a:t>Enligt 8 kap 7 § hälso- och sjukvårdslagen (2017:30), HSL, ska regionen erbjuda habilitering och rehabilitering. </a:t>
            </a:r>
          </a:p>
          <a:p>
            <a:pPr marL="171450" indent="-171450">
              <a:buFontTx/>
              <a:buChar char="-"/>
            </a:pPr>
            <a:r>
              <a:rPr lang="sv-SE" dirty="0"/>
              <a:t>Enligt 5 kap. 8 a § </a:t>
            </a:r>
            <a:r>
              <a:rPr lang="sv-SE" dirty="0" err="1"/>
              <a:t>SoL</a:t>
            </a:r>
            <a:r>
              <a:rPr lang="sv-SE" dirty="0"/>
              <a:t> ska kommuner och regioner ingå en överenskommelse med regionen om ett samarbete i fråga om personer med psykisk funktionsnedsättning. Kravet på överenskommelse mellan region och kommun gäller även samarbete i fråga om personer som missbrukar (5 kap. 9 a § </a:t>
            </a:r>
            <a:r>
              <a:rPr lang="sv-SE" dirty="0" err="1"/>
              <a:t>SoL</a:t>
            </a:r>
            <a:r>
              <a:rPr lang="sv-SE" dirty="0"/>
              <a:t>).</a:t>
            </a:r>
          </a:p>
          <a:p>
            <a:endParaRPr lang="sv-SE" dirty="0"/>
          </a:p>
        </p:txBody>
      </p:sp>
      <p:sp>
        <p:nvSpPr>
          <p:cNvPr id="4" name="Platshållare för bildnummer 3"/>
          <p:cNvSpPr>
            <a:spLocks noGrp="1"/>
          </p:cNvSpPr>
          <p:nvPr>
            <p:ph type="sldNum" sz="quarter" idx="5"/>
          </p:nvPr>
        </p:nvSpPr>
        <p:spPr/>
        <p:txBody>
          <a:bodyPr/>
          <a:lstStyle/>
          <a:p>
            <a:fld id="{684FA44B-0DBB-43BB-90AF-0538C7CA64E3}" type="slidenum">
              <a:rPr lang="sv-SE" smtClean="0"/>
              <a:t>11</a:t>
            </a:fld>
            <a:endParaRPr lang="sv-SE"/>
          </a:p>
        </p:txBody>
      </p:sp>
    </p:spTree>
    <p:extLst>
      <p:ext uri="{BB962C8B-B14F-4D97-AF65-F5344CB8AC3E}">
        <p14:creationId xmlns:p14="http://schemas.microsoft.com/office/powerpoint/2010/main" val="2717733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är komplext att beräkna vad det kostar att införa, implementera och driva en IPS-verksamhet. Många faktorer spelar in, såsom tillgång till lokaler, redan befintlig tillgång till personal och verksamhet och hur stort behovet är i den aktuella kommunen eller regionen, men man kan dra vissa slutsatser som redovisas här.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Socialstyrelsen bedömer att  IPS-modellen initialt kommer att innebära ökade kostnader i och med en förändrad organisation och att personalen behöver fortbildning och handledning. Men på sikt kommer kostnaderna för hälso- och sjukvård, socialtjänst och andra delar av samhället att minska som följd av åtgärdens effekter.</a:t>
            </a:r>
          </a:p>
          <a:p>
            <a:endParaRPr lang="sv-SE" dirty="0"/>
          </a:p>
          <a:p>
            <a:r>
              <a:rPr lang="sv-SE" dirty="0"/>
              <a:t>Vilka aktörer som får ökade kostnader beror bland annat på hur ansvaret för åtgärden fördelas och vilka kostnader aktörerna har i dag för arbetslivsinriktad rehabilitering. Socialstyrelsen bedömer att det rör sig om ett begränsat antal individer där det kommer att krävas hög personaltäthet, men att åtgärden leder till minskade totala kostnader. </a:t>
            </a:r>
          </a:p>
          <a:p>
            <a:endParaRPr lang="sv-SE" dirty="0"/>
          </a:p>
          <a:p>
            <a:r>
              <a:rPr lang="sv-SE" dirty="0"/>
              <a:t>Många verksamheter kommer troligen att kunna styra om personalresurser från befintlig kompetens inom arbetslivsinriktad rehabilitering och därigenom hålla ned kostnaderna. I vissa fall bedömer dock Socialstyrelsen att utökade personalresurser kommer vara nödvändiga, vilket innebär ökade kostnader.</a:t>
            </a:r>
          </a:p>
          <a:p>
            <a:endParaRPr lang="sv-SE" dirty="0"/>
          </a:p>
          <a:p>
            <a:r>
              <a:rPr lang="sv-SE" dirty="0"/>
              <a:t>Socialstyrelsen bedömer därutöver att behovet av utbildning och handledning kan komma att vara stort eftersom kunskaperna om IPS-modellen i dag är små.</a:t>
            </a:r>
          </a:p>
          <a:p>
            <a:endParaRPr lang="sv-SE" dirty="0"/>
          </a:p>
          <a:p>
            <a:endParaRPr lang="sv-SE" dirty="0"/>
          </a:p>
        </p:txBody>
      </p:sp>
      <p:sp>
        <p:nvSpPr>
          <p:cNvPr id="4" name="Platshållare för bildnummer 3"/>
          <p:cNvSpPr>
            <a:spLocks noGrp="1"/>
          </p:cNvSpPr>
          <p:nvPr>
            <p:ph type="sldNum" sz="quarter" idx="5"/>
          </p:nvPr>
        </p:nvSpPr>
        <p:spPr/>
        <p:txBody>
          <a:bodyPr/>
          <a:lstStyle/>
          <a:p>
            <a:fld id="{684FA44B-0DBB-43BB-90AF-0538C7CA64E3}" type="slidenum">
              <a:rPr lang="sv-SE" smtClean="0"/>
              <a:t>12</a:t>
            </a:fld>
            <a:endParaRPr lang="sv-SE"/>
          </a:p>
        </p:txBody>
      </p:sp>
    </p:spTree>
    <p:extLst>
      <p:ext uri="{BB962C8B-B14F-4D97-AF65-F5344CB8AC3E}">
        <p14:creationId xmlns:p14="http://schemas.microsoft.com/office/powerpoint/2010/main" val="3141854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10000"/>
              </a:lnSpc>
              <a:spcBef>
                <a:spcPts val="1000"/>
              </a:spcBef>
              <a:spcAft>
                <a:spcPts val="0"/>
              </a:spcAft>
              <a:buClrTx/>
              <a:buSzTx/>
              <a:buFont typeface="+mj-lt"/>
              <a:buNone/>
              <a:tabLst/>
              <a:defRPr/>
            </a:pPr>
            <a:r>
              <a:rPr kumimoji="0" lang="sv-SE" sz="2000" b="0" i="0" u="none" strike="noStrike" kern="1200" cap="none" spc="0" normalizeH="0" baseline="0" noProof="0" dirty="0">
                <a:ln>
                  <a:noFill/>
                </a:ln>
                <a:solidFill>
                  <a:srgbClr val="FFFFFF"/>
                </a:solidFill>
                <a:effectLst/>
                <a:uLnTx/>
                <a:uFillTx/>
                <a:latin typeface="Noto Sans"/>
                <a:ea typeface="Noto Sans" panose="020B0502040504020204" pitchFamily="34" charset="0"/>
                <a:cs typeface="Noto Sans" panose="020B0502040504020204" pitchFamily="34" charset="0"/>
              </a:rPr>
              <a:t>Eftersom IPS-modellen berör flera huvudmän och regelsystem kräver implementeringen aktiva insatser och nära samverkan mellan berörda aktörer. </a:t>
            </a:r>
          </a:p>
          <a:p>
            <a:pPr marL="0" marR="0" lvl="0" indent="0" algn="l" defTabSz="914400" rtl="0" eaLnBrk="1" fontAlgn="auto" latinLnBrk="0" hangingPunct="1">
              <a:lnSpc>
                <a:spcPct val="110000"/>
              </a:lnSpc>
              <a:spcBef>
                <a:spcPts val="1000"/>
              </a:spcBef>
              <a:spcAft>
                <a:spcPts val="0"/>
              </a:spcAft>
              <a:buClrTx/>
              <a:buSzTx/>
              <a:buFont typeface="+mj-lt"/>
              <a:buNone/>
              <a:tabLst/>
              <a:defRPr/>
            </a:pPr>
            <a:endParaRPr kumimoji="0" lang="sv-SE" sz="2000" b="0" i="0" u="none" strike="noStrike" kern="1200" cap="none" spc="0" normalizeH="0" baseline="0" noProof="0" dirty="0">
              <a:ln>
                <a:noFill/>
              </a:ln>
              <a:solidFill>
                <a:srgbClr val="FFFFFF"/>
              </a:solidFill>
              <a:effectLst/>
              <a:uLnTx/>
              <a:uFillTx/>
              <a:latin typeface="Noto Sans"/>
              <a:ea typeface="Noto Sans" panose="020B0502040504020204" pitchFamily="34" charset="0"/>
              <a:cs typeface="Noto Sans" panose="020B0502040504020204" pitchFamily="34" charset="0"/>
            </a:endParaRPr>
          </a:p>
          <a:p>
            <a:pPr marL="0" marR="0" lvl="0" indent="0" algn="l" defTabSz="914400" rtl="0" eaLnBrk="1" fontAlgn="auto" latinLnBrk="0" hangingPunct="1">
              <a:lnSpc>
                <a:spcPct val="110000"/>
              </a:lnSpc>
              <a:spcBef>
                <a:spcPts val="1000"/>
              </a:spcBef>
              <a:spcAft>
                <a:spcPts val="0"/>
              </a:spcAft>
              <a:buClrTx/>
              <a:buSzTx/>
              <a:buFont typeface="+mj-lt"/>
              <a:buNone/>
              <a:tabLst/>
              <a:defRPr/>
            </a:pPr>
            <a:r>
              <a:rPr kumimoji="0" lang="sv-SE" sz="2000" b="0" i="0" u="none" strike="noStrike" kern="1200" cap="none" spc="0" normalizeH="0" baseline="0" noProof="0" dirty="0">
                <a:ln>
                  <a:noFill/>
                </a:ln>
                <a:solidFill>
                  <a:srgbClr val="FFFFFF"/>
                </a:solidFill>
                <a:effectLst/>
                <a:uLnTx/>
                <a:uFillTx/>
                <a:latin typeface="Noto Sans"/>
                <a:ea typeface="Noto Sans" panose="020B0502040504020204" pitchFamily="34" charset="0"/>
                <a:cs typeface="Noto Sans" panose="020B0502040504020204" pitchFamily="34" charset="0"/>
              </a:rPr>
              <a:t>För att lyckas med att införa och implementera IPS kan tre faktorer nämnas som centrala:</a:t>
            </a:r>
          </a:p>
          <a:p>
            <a:pPr marL="0" marR="0" lvl="0" indent="0" algn="l" defTabSz="914400" rtl="0" eaLnBrk="1" fontAlgn="auto" latinLnBrk="0" hangingPunct="1">
              <a:lnSpc>
                <a:spcPct val="110000"/>
              </a:lnSpc>
              <a:spcBef>
                <a:spcPts val="1000"/>
              </a:spcBef>
              <a:spcAft>
                <a:spcPts val="0"/>
              </a:spcAft>
              <a:buClrTx/>
              <a:buSzTx/>
              <a:buFont typeface="+mj-lt"/>
              <a:buNone/>
              <a:tabLst/>
              <a:defRPr/>
            </a:pPr>
            <a:endParaRPr kumimoji="0" lang="sv-SE" sz="2000" b="0" i="0" u="none" strike="noStrike" kern="1200" cap="none" spc="0" normalizeH="0" baseline="0" noProof="0" dirty="0">
              <a:ln>
                <a:noFill/>
              </a:ln>
              <a:solidFill>
                <a:srgbClr val="FFFFFF"/>
              </a:solidFill>
              <a:effectLst/>
              <a:uLnTx/>
              <a:uFillTx/>
              <a:latin typeface="Noto Sans"/>
              <a:ea typeface="Noto Sans" panose="020B0502040504020204" pitchFamily="34" charset="0"/>
              <a:cs typeface="Noto Sans" panose="020B0502040504020204" pitchFamily="34" charset="0"/>
            </a:endParaRPr>
          </a:p>
          <a:p>
            <a:pPr marL="0" marR="0" lvl="0" indent="0" algn="l" defTabSz="914400" rtl="0" eaLnBrk="1" fontAlgn="auto" latinLnBrk="0" hangingPunct="1">
              <a:lnSpc>
                <a:spcPct val="110000"/>
              </a:lnSpc>
              <a:spcBef>
                <a:spcPts val="1000"/>
              </a:spcBef>
              <a:spcAft>
                <a:spcPts val="0"/>
              </a:spcAft>
              <a:buClrTx/>
              <a:buSzTx/>
              <a:buFont typeface="+mj-lt"/>
              <a:buNone/>
              <a:tabLst/>
              <a:defRPr/>
            </a:pPr>
            <a:r>
              <a:rPr lang="sv-SE" sz="2000" dirty="0"/>
              <a:t>- Medarbetarna ha kompetens om metoden: För att en metod, IPS i detta fall, ska få avsedd effekt måste den användas på rätt sätt. Därför är urval, utbildning och handledning av personalen viktiga komponenter i implementeringsprocessen.</a:t>
            </a:r>
          </a:p>
          <a:p>
            <a:pPr marL="0" marR="0" lvl="0" indent="0" algn="l" defTabSz="914400" rtl="0" eaLnBrk="1" fontAlgn="auto" latinLnBrk="0" hangingPunct="1">
              <a:lnSpc>
                <a:spcPct val="110000"/>
              </a:lnSpc>
              <a:spcBef>
                <a:spcPts val="1000"/>
              </a:spcBef>
              <a:spcAft>
                <a:spcPts val="0"/>
              </a:spcAft>
              <a:buClrTx/>
              <a:buSzTx/>
              <a:buFont typeface="+mj-lt"/>
              <a:buNone/>
              <a:tabLst/>
              <a:defRPr/>
            </a:pPr>
            <a:endParaRPr kumimoji="0" lang="sv-SE" sz="2000" b="0" i="0" u="none" strike="noStrike" kern="1200" cap="none" spc="0" normalizeH="0" baseline="0" noProof="0" dirty="0">
              <a:ln>
                <a:noFill/>
              </a:ln>
              <a:solidFill>
                <a:srgbClr val="FFFFFF"/>
              </a:solidFill>
              <a:effectLst/>
              <a:uLnTx/>
              <a:uFillTx/>
              <a:latin typeface="Noto Sans"/>
              <a:ea typeface="Noto Sans" panose="020B0502040504020204" pitchFamily="34" charset="0"/>
              <a:cs typeface="Noto Sans" panose="020B0502040504020204" pitchFamily="34" charset="0"/>
            </a:endParaRPr>
          </a:p>
          <a:p>
            <a:pPr marL="0" marR="0" lvl="0" indent="0" algn="l" defTabSz="914400" rtl="0" eaLnBrk="1" fontAlgn="auto" latinLnBrk="0" hangingPunct="1">
              <a:lnSpc>
                <a:spcPct val="110000"/>
              </a:lnSpc>
              <a:spcBef>
                <a:spcPts val="1000"/>
              </a:spcBef>
              <a:spcAft>
                <a:spcPts val="0"/>
              </a:spcAft>
              <a:buClrTx/>
              <a:buSzTx/>
              <a:buFont typeface="+mj-lt"/>
              <a:buNone/>
              <a:tabLst/>
              <a:defRPr/>
            </a:pPr>
            <a:r>
              <a:rPr kumimoji="0" lang="sv-SE" sz="2000" b="0" i="0" u="none" strike="noStrike" kern="1200" cap="none" spc="0" normalizeH="0" baseline="0" noProof="0" dirty="0">
                <a:ln>
                  <a:noFill/>
                </a:ln>
                <a:solidFill>
                  <a:srgbClr val="FFFFFF"/>
                </a:solidFill>
                <a:effectLst/>
                <a:uLnTx/>
                <a:uFillTx/>
                <a:latin typeface="Noto Sans"/>
                <a:ea typeface="Noto Sans" panose="020B0502040504020204" pitchFamily="34" charset="0"/>
                <a:cs typeface="Noto Sans" panose="020B0502040504020204" pitchFamily="34" charset="0"/>
              </a:rPr>
              <a:t>- En stödjande organisation: </a:t>
            </a:r>
            <a:r>
              <a:rPr lang="sv-SE" sz="2000" dirty="0"/>
              <a:t>Utan långsiktigt organisatoriskt stöd riskerar implementering av nya metoder att misslyckas. Organisatoriskt stöd handlar om system som kan ge återkoppling om hur metoderna fungerar för dem som använder dem. En stödjande organisation omfördelar vid behov resurser i form av tid, ekonomi och personal. Organisatoriskt stöd handlar också om samordning med andra verksamheter och organisationer exempelvis genom tydliga  överenskommelser samt om att säkra finansiering och politiskt och administrativt stöd. </a:t>
            </a:r>
          </a:p>
          <a:p>
            <a:pPr marL="0" marR="0" lvl="0" indent="0" algn="l" defTabSz="914400" rtl="0" eaLnBrk="1" fontAlgn="auto" latinLnBrk="0" hangingPunct="1">
              <a:lnSpc>
                <a:spcPct val="110000"/>
              </a:lnSpc>
              <a:spcBef>
                <a:spcPts val="1000"/>
              </a:spcBef>
              <a:spcAft>
                <a:spcPts val="0"/>
              </a:spcAft>
              <a:buClrTx/>
              <a:buSzTx/>
              <a:buFont typeface="+mj-lt"/>
              <a:buNone/>
              <a:tabLst/>
              <a:defRPr/>
            </a:pPr>
            <a:endParaRPr kumimoji="0" lang="sv-SE" sz="2000" b="0" i="0" u="none" strike="noStrike" kern="1200" cap="none" spc="0" normalizeH="0" baseline="0" noProof="0" dirty="0">
              <a:ln>
                <a:noFill/>
              </a:ln>
              <a:solidFill>
                <a:srgbClr val="FFFFFF"/>
              </a:solidFill>
              <a:effectLst/>
              <a:uLnTx/>
              <a:uFillTx/>
              <a:latin typeface="Noto Sans"/>
              <a:ea typeface="Noto Sans" panose="020B0502040504020204" pitchFamily="34" charset="0"/>
              <a:cs typeface="Noto Sans" panose="020B0502040504020204" pitchFamily="34" charset="0"/>
            </a:endParaRPr>
          </a:p>
          <a:p>
            <a:pPr marL="0" marR="0" lvl="0" indent="0" algn="l" defTabSz="914400" rtl="0" eaLnBrk="1" fontAlgn="auto" latinLnBrk="0" hangingPunct="1">
              <a:lnSpc>
                <a:spcPct val="110000"/>
              </a:lnSpc>
              <a:spcBef>
                <a:spcPts val="1000"/>
              </a:spcBef>
              <a:spcAft>
                <a:spcPts val="0"/>
              </a:spcAft>
              <a:buClrTx/>
              <a:buSzTx/>
              <a:buFont typeface="+mj-lt"/>
              <a:buNone/>
              <a:tabLst/>
              <a:defRPr/>
            </a:pPr>
            <a:r>
              <a:rPr kumimoji="0" lang="sv-SE" sz="2000" b="0" i="0" u="none" strike="noStrike" kern="1200" cap="none" spc="0" normalizeH="0" baseline="0" noProof="0" dirty="0">
                <a:ln>
                  <a:noFill/>
                </a:ln>
                <a:solidFill>
                  <a:srgbClr val="FFFFFF"/>
                </a:solidFill>
                <a:effectLst/>
                <a:uLnTx/>
                <a:uFillTx/>
                <a:latin typeface="Noto Sans"/>
                <a:ea typeface="Noto Sans" panose="020B0502040504020204" pitchFamily="34" charset="0"/>
                <a:cs typeface="Noto Sans" panose="020B0502040504020204" pitchFamily="34" charset="0"/>
              </a:rPr>
              <a:t>- Ett effektivt ledarskap: </a:t>
            </a:r>
            <a:r>
              <a:rPr lang="sv-SE" sz="2000" dirty="0"/>
              <a:t>Ledarskapet är avgörande för en effektiv verksamhet i allmänhet och en lyckad implementering i synnerhet. Det kan till exempel röra sig om att tydliggöra roller och ansvar för medarbetare, tilldela uppgifter och hantera motstånd. Den som leder ett implementeringsarbete måste utöva ett adaptivt ledarskap, dvs. vara lyhörd inför och anpassa sig efter medarbetares och andras uppfattningar. Det handlar om att kunna motivera förändringen, förstå svårigheten i att överge ett invant arbetssätt för ett nytt arbetssätt och att övertyga tveksamma medarbetare. Det effektiva ledarskapet behöver också möjliggöra metod/programtrohet. Metodtrohet är en viktig del i implementeringen av en ny metod. När professionella följer den nya metodens anvisningar och använder kärnkomponenterna såsom det var tänkt, säger man att de är metodtrogna. Att inte arbeta metodtroget resulterar i att den nya metoden inte kan hävdas ha implementerats korrekt.</a:t>
            </a:r>
          </a:p>
          <a:p>
            <a:pPr marL="0" marR="0" lvl="0" indent="0" algn="l" defTabSz="914400" rtl="0" eaLnBrk="1" fontAlgn="auto" latinLnBrk="0" hangingPunct="1">
              <a:lnSpc>
                <a:spcPct val="110000"/>
              </a:lnSpc>
              <a:spcBef>
                <a:spcPts val="1000"/>
              </a:spcBef>
              <a:spcAft>
                <a:spcPts val="0"/>
              </a:spcAft>
              <a:buClrTx/>
              <a:buSzTx/>
              <a:buFont typeface="+mj-lt"/>
              <a:buNone/>
              <a:tabLst/>
              <a:defRPr/>
            </a:pPr>
            <a:endParaRPr lang="sv-SE" sz="2000" dirty="0"/>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sv-SE" sz="2000" dirty="0"/>
              <a:t>Implementering tar tid. </a:t>
            </a:r>
            <a:r>
              <a:rPr kumimoji="0" lang="sv-SE" sz="2000" b="0" i="0" u="none" strike="noStrike" kern="1200" cap="none" spc="0" normalizeH="0" baseline="0" noProof="0" dirty="0">
                <a:ln>
                  <a:noFill/>
                </a:ln>
                <a:solidFill>
                  <a:srgbClr val="FFFFFF"/>
                </a:solidFill>
                <a:effectLst/>
                <a:uLnTx/>
                <a:uFillTx/>
                <a:latin typeface="Noto Sans"/>
                <a:ea typeface="Noto Sans" panose="020B0502040504020204" pitchFamily="34" charset="0"/>
                <a:cs typeface="Noto Sans" panose="020B0502040504020204" pitchFamily="34" charset="0"/>
              </a:rPr>
              <a:t>Ibland kan det ta flera år innan en ny metod har integrerats och blivit en del av det ordinarie arbetet</a:t>
            </a:r>
          </a:p>
          <a:p>
            <a:pPr marL="0" marR="0" lvl="0" indent="0" algn="l" defTabSz="914400" rtl="0" eaLnBrk="1" fontAlgn="auto" latinLnBrk="0" hangingPunct="1">
              <a:lnSpc>
                <a:spcPct val="110000"/>
              </a:lnSpc>
              <a:spcBef>
                <a:spcPts val="1000"/>
              </a:spcBef>
              <a:spcAft>
                <a:spcPts val="0"/>
              </a:spcAft>
              <a:buClrTx/>
              <a:buSzTx/>
              <a:buFont typeface="+mj-lt"/>
              <a:buNone/>
              <a:tabLst/>
              <a:defRPr/>
            </a:pPr>
            <a:endParaRPr lang="sv-SE" sz="2000" dirty="0"/>
          </a:p>
          <a:p>
            <a:pPr marL="0" marR="0" lvl="0" indent="0" algn="l" defTabSz="914400" rtl="0" eaLnBrk="1" fontAlgn="auto" latinLnBrk="0" hangingPunct="1">
              <a:lnSpc>
                <a:spcPct val="110000"/>
              </a:lnSpc>
              <a:spcBef>
                <a:spcPts val="1000"/>
              </a:spcBef>
              <a:spcAft>
                <a:spcPts val="0"/>
              </a:spcAft>
              <a:buClrTx/>
              <a:buSzTx/>
              <a:buFont typeface="+mj-lt"/>
              <a:buNone/>
              <a:tabLst/>
              <a:defRPr/>
            </a:pPr>
            <a:r>
              <a:rPr lang="sv-SE" sz="2000" dirty="0"/>
              <a:t>_______________________________________________________________________________________________________________________________________________________________</a:t>
            </a:r>
          </a:p>
          <a:p>
            <a:pPr marL="0" marR="0" lvl="0" indent="0" algn="l" defTabSz="914400" rtl="0" eaLnBrk="1" fontAlgn="auto" latinLnBrk="0" hangingPunct="1">
              <a:lnSpc>
                <a:spcPct val="110000"/>
              </a:lnSpc>
              <a:spcBef>
                <a:spcPts val="1000"/>
              </a:spcBef>
              <a:spcAft>
                <a:spcPts val="0"/>
              </a:spcAft>
              <a:buClrTx/>
              <a:buSzTx/>
              <a:buFont typeface="+mj-lt"/>
              <a:buNone/>
              <a:tabLst/>
              <a:defRPr/>
            </a:pPr>
            <a:r>
              <a:rPr lang="sv-SE" sz="2000" dirty="0"/>
              <a:t>Källor och Läs mer: </a:t>
            </a:r>
          </a:p>
          <a:p>
            <a:pPr marL="0" marR="0" lvl="0" indent="0" algn="l" defTabSz="914400" rtl="0" eaLnBrk="1" fontAlgn="auto" latinLnBrk="0" hangingPunct="1">
              <a:lnSpc>
                <a:spcPct val="110000"/>
              </a:lnSpc>
              <a:spcBef>
                <a:spcPts val="1000"/>
              </a:spcBef>
              <a:spcAft>
                <a:spcPts val="0"/>
              </a:spcAft>
              <a:buClrTx/>
              <a:buSzTx/>
              <a:buFont typeface="+mj-lt"/>
              <a:buNone/>
              <a:tabLst/>
              <a:defRPr/>
            </a:pPr>
            <a:r>
              <a:rPr lang="sv-SE" sz="2000" dirty="0"/>
              <a:t>Om implementering, Socialstyrelsen 2012</a:t>
            </a:r>
          </a:p>
          <a:p>
            <a:pPr algn="l"/>
            <a:r>
              <a:rPr lang="sv-SE" sz="2000" b="0" i="0" dirty="0">
                <a:solidFill>
                  <a:srgbClr val="262626"/>
                </a:solidFill>
                <a:effectLst/>
                <a:latin typeface="Jost"/>
              </a:rPr>
              <a:t>Om implementering av evidensbaserad praktik, https://www.socialstyrelsen.se/kunskapsstod-och-regler/omraden/evidensbaserad-praktik/om-implementering/ </a:t>
            </a:r>
          </a:p>
          <a:p>
            <a:br>
              <a:rPr lang="sv-SE" sz="2000" dirty="0"/>
            </a:br>
            <a:endParaRPr lang="sv-SE" sz="2000" dirty="0"/>
          </a:p>
          <a:p>
            <a:pPr marL="0" marR="0" lvl="0" indent="0" algn="l" defTabSz="914400" rtl="0" eaLnBrk="1" fontAlgn="auto" latinLnBrk="0" hangingPunct="1">
              <a:lnSpc>
                <a:spcPct val="110000"/>
              </a:lnSpc>
              <a:spcBef>
                <a:spcPts val="1000"/>
              </a:spcBef>
              <a:spcAft>
                <a:spcPts val="0"/>
              </a:spcAft>
              <a:buClrTx/>
              <a:buSzTx/>
              <a:buFont typeface="+mj-lt"/>
              <a:buNone/>
              <a:tabLst/>
              <a:defRPr/>
            </a:pPr>
            <a:endParaRPr lang="sv-SE" sz="2000" dirty="0"/>
          </a:p>
          <a:p>
            <a:pPr marL="0" marR="0" lvl="0" indent="0" algn="l" defTabSz="914400" rtl="0" eaLnBrk="1" fontAlgn="auto" latinLnBrk="0" hangingPunct="1">
              <a:lnSpc>
                <a:spcPct val="110000"/>
              </a:lnSpc>
              <a:spcBef>
                <a:spcPts val="1000"/>
              </a:spcBef>
              <a:spcAft>
                <a:spcPts val="0"/>
              </a:spcAft>
              <a:buClrTx/>
              <a:buSzTx/>
              <a:buFont typeface="+mj-lt"/>
              <a:buNone/>
              <a:tabLst/>
              <a:defRPr/>
            </a:pPr>
            <a:endParaRPr kumimoji="0" lang="sv-SE" sz="2000" b="0" i="0" u="none" strike="noStrike" kern="1200" cap="none" spc="0" normalizeH="0" baseline="0" noProof="0" dirty="0">
              <a:ln>
                <a:noFill/>
              </a:ln>
              <a:solidFill>
                <a:srgbClr val="FFFFFF"/>
              </a:solidFill>
              <a:effectLst/>
              <a:uLnTx/>
              <a:uFillTx/>
              <a:latin typeface="Noto Sans"/>
              <a:ea typeface="Noto Sans" panose="020B0502040504020204" pitchFamily="34" charset="0"/>
              <a:cs typeface="Noto Sans" panose="020B0502040504020204" pitchFamily="34" charset="0"/>
            </a:endParaRPr>
          </a:p>
          <a:p>
            <a:endParaRPr lang="sv-SE" dirty="0"/>
          </a:p>
        </p:txBody>
      </p:sp>
      <p:sp>
        <p:nvSpPr>
          <p:cNvPr id="4" name="Platshållare för bildnummer 3"/>
          <p:cNvSpPr>
            <a:spLocks noGrp="1"/>
          </p:cNvSpPr>
          <p:nvPr>
            <p:ph type="sldNum" sz="quarter" idx="5"/>
          </p:nvPr>
        </p:nvSpPr>
        <p:spPr/>
        <p:txBody>
          <a:bodyPr/>
          <a:lstStyle/>
          <a:p>
            <a:fld id="{684FA44B-0DBB-43BB-90AF-0538C7CA64E3}" type="slidenum">
              <a:rPr lang="sv-SE" smtClean="0"/>
              <a:t>13</a:t>
            </a:fld>
            <a:endParaRPr lang="sv-SE"/>
          </a:p>
        </p:txBody>
      </p:sp>
    </p:spTree>
    <p:extLst>
      <p:ext uri="{BB962C8B-B14F-4D97-AF65-F5344CB8AC3E}">
        <p14:creationId xmlns:p14="http://schemas.microsoft.com/office/powerpoint/2010/main" val="2270185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kommer avsluta med ett exempel på hur andra arbetar med IPS och vilka råd redan etablerade verksamheter har till dig som är i en uppstartsfas. </a:t>
            </a:r>
          </a:p>
        </p:txBody>
      </p:sp>
      <p:sp>
        <p:nvSpPr>
          <p:cNvPr id="4" name="Platshållare för bildnummer 3"/>
          <p:cNvSpPr>
            <a:spLocks noGrp="1"/>
          </p:cNvSpPr>
          <p:nvPr>
            <p:ph type="sldNum" sz="quarter" idx="5"/>
          </p:nvPr>
        </p:nvSpPr>
        <p:spPr/>
        <p:txBody>
          <a:bodyPr/>
          <a:lstStyle/>
          <a:p>
            <a:fld id="{684FA44B-0DBB-43BB-90AF-0538C7CA64E3}" type="slidenum">
              <a:rPr lang="sv-SE" smtClean="0"/>
              <a:t>14</a:t>
            </a:fld>
            <a:endParaRPr lang="sv-SE"/>
          </a:p>
        </p:txBody>
      </p:sp>
    </p:spTree>
    <p:extLst>
      <p:ext uri="{BB962C8B-B14F-4D97-AF65-F5344CB8AC3E}">
        <p14:creationId xmlns:p14="http://schemas.microsoft.com/office/powerpoint/2010/main" val="1321164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4FA44B-0DBB-43BB-90AF-0538C7CA64E3}" type="slidenum">
              <a:rPr lang="sv-SE" smtClean="0"/>
              <a:t>15</a:t>
            </a:fld>
            <a:endParaRPr lang="sv-SE"/>
          </a:p>
        </p:txBody>
      </p:sp>
    </p:spTree>
    <p:extLst>
      <p:ext uri="{BB962C8B-B14F-4D97-AF65-F5344CB8AC3E}">
        <p14:creationId xmlns:p14="http://schemas.microsoft.com/office/powerpoint/2010/main" val="1866965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4FA44B-0DBB-43BB-90AF-0538C7CA64E3}" type="slidenum">
              <a:rPr lang="sv-SE" smtClean="0"/>
              <a:t>16</a:t>
            </a:fld>
            <a:endParaRPr lang="sv-SE"/>
          </a:p>
        </p:txBody>
      </p:sp>
    </p:spTree>
    <p:extLst>
      <p:ext uri="{BB962C8B-B14F-4D97-AF65-F5344CB8AC3E}">
        <p14:creationId xmlns:p14="http://schemas.microsoft.com/office/powerpoint/2010/main" val="3499536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finns många sätt att starta upp och implementera en metod i sin verksamhet. Det här är några aspekter man bör fundera på – men det finns såklart väldigt många fler. </a:t>
            </a:r>
          </a:p>
          <a:p>
            <a:r>
              <a:rPr lang="sv-SE" dirty="0"/>
              <a:t>______________________________________________________________________________________________________________________________________________________________</a:t>
            </a:r>
          </a:p>
          <a:p>
            <a:endParaRPr lang="sv-SE" dirty="0"/>
          </a:p>
          <a:p>
            <a:r>
              <a:rPr lang="sv-SE" dirty="0"/>
              <a:t>Hämta mer stöd: https://www.socialstyrelsen.se/kunskapsstod-och-regler/omraden/evidensbaserad-praktik/om-implementering/</a:t>
            </a:r>
          </a:p>
        </p:txBody>
      </p:sp>
      <p:sp>
        <p:nvSpPr>
          <p:cNvPr id="4" name="Platshållare för bildnummer 3"/>
          <p:cNvSpPr>
            <a:spLocks noGrp="1"/>
          </p:cNvSpPr>
          <p:nvPr>
            <p:ph type="sldNum" sz="quarter" idx="5"/>
          </p:nvPr>
        </p:nvSpPr>
        <p:spPr/>
        <p:txBody>
          <a:bodyPr/>
          <a:lstStyle/>
          <a:p>
            <a:fld id="{684FA44B-0DBB-43BB-90AF-0538C7CA64E3}" type="slidenum">
              <a:rPr lang="sv-SE" smtClean="0"/>
              <a:t>17</a:t>
            </a:fld>
            <a:endParaRPr lang="sv-SE"/>
          </a:p>
        </p:txBody>
      </p:sp>
    </p:spTree>
    <p:extLst>
      <p:ext uri="{BB962C8B-B14F-4D97-AF65-F5344CB8AC3E}">
        <p14:creationId xmlns:p14="http://schemas.microsoft.com/office/powerpoint/2010/main" val="3387830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4FA44B-0DBB-43BB-90AF-0538C7CA64E3}" type="slidenum">
              <a:rPr lang="sv-SE" smtClean="0"/>
              <a:t>19</a:t>
            </a:fld>
            <a:endParaRPr lang="sv-SE"/>
          </a:p>
        </p:txBody>
      </p:sp>
    </p:spTree>
    <p:extLst>
      <p:ext uri="{BB962C8B-B14F-4D97-AF65-F5344CB8AC3E}">
        <p14:creationId xmlns:p14="http://schemas.microsoft.com/office/powerpoint/2010/main" val="191202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4FA44B-0DBB-43BB-90AF-0538C7CA64E3}" type="slidenum">
              <a:rPr lang="sv-SE" smtClean="0"/>
              <a:t>20</a:t>
            </a:fld>
            <a:endParaRPr lang="sv-SE"/>
          </a:p>
        </p:txBody>
      </p:sp>
    </p:spTree>
    <p:extLst>
      <p:ext uri="{BB962C8B-B14F-4D97-AF65-F5344CB8AC3E}">
        <p14:creationId xmlns:p14="http://schemas.microsoft.com/office/powerpoint/2010/main" val="884435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Under presentationen kommer vi att översiktligt gå igenom följande rubriker och även hänvisa till andra publikationer om man blir intresserad av att fördjupa sig. </a:t>
            </a:r>
          </a:p>
        </p:txBody>
      </p:sp>
      <p:sp>
        <p:nvSpPr>
          <p:cNvPr id="4" name="Platshållare för bildnummer 3"/>
          <p:cNvSpPr>
            <a:spLocks noGrp="1"/>
          </p:cNvSpPr>
          <p:nvPr>
            <p:ph type="sldNum" sz="quarter" idx="5"/>
          </p:nvPr>
        </p:nvSpPr>
        <p:spPr/>
        <p:txBody>
          <a:bodyPr/>
          <a:lstStyle/>
          <a:p>
            <a:fld id="{684FA44B-0DBB-43BB-90AF-0538C7CA64E3}" type="slidenum">
              <a:rPr lang="sv-SE" smtClean="0"/>
              <a:t>2</a:t>
            </a:fld>
            <a:endParaRPr lang="sv-SE"/>
          </a:p>
        </p:txBody>
      </p:sp>
    </p:spTree>
    <p:extLst>
      <p:ext uri="{BB962C8B-B14F-4D97-AF65-F5344CB8AC3E}">
        <p14:creationId xmlns:p14="http://schemas.microsoft.com/office/powerpoint/2010/main" val="2445174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000000"/>
                </a:solidFill>
                <a:effectLst/>
                <a:uLnTx/>
                <a:uFillTx/>
                <a:latin typeface="Noto Sans"/>
                <a:ea typeface="Noto Sans" panose="020B0502040504020204" pitchFamily="34" charset="0"/>
                <a:cs typeface="Noto Sans" panose="020B0502040504020204" pitchFamily="34" charset="0"/>
              </a:rPr>
              <a:t>IPS (</a:t>
            </a:r>
            <a:r>
              <a:rPr kumimoji="0" lang="sv-SE" sz="2000" b="0" i="1" u="none" strike="noStrike" kern="1200" cap="none" spc="0" normalizeH="0" baseline="0" noProof="0" dirty="0" err="1">
                <a:ln>
                  <a:noFill/>
                </a:ln>
                <a:solidFill>
                  <a:srgbClr val="000000"/>
                </a:solidFill>
                <a:effectLst/>
                <a:uLnTx/>
                <a:uFillTx/>
                <a:latin typeface="Noto Sans"/>
                <a:ea typeface="Noto Sans" panose="020B0502040504020204" pitchFamily="34" charset="0"/>
                <a:cs typeface="Noto Sans" panose="020B0502040504020204" pitchFamily="34" charset="0"/>
              </a:rPr>
              <a:t>Individual</a:t>
            </a:r>
            <a:r>
              <a:rPr kumimoji="0" lang="sv-SE" sz="2000" b="0" i="1" u="none" strike="noStrike" kern="1200" cap="none" spc="0" normalizeH="0" baseline="0" noProof="0" dirty="0">
                <a:ln>
                  <a:noFill/>
                </a:ln>
                <a:solidFill>
                  <a:srgbClr val="000000"/>
                </a:solidFill>
                <a:effectLst/>
                <a:uLnTx/>
                <a:uFillTx/>
                <a:latin typeface="Noto Sans"/>
                <a:ea typeface="Noto Sans" panose="020B0502040504020204" pitchFamily="34" charset="0"/>
                <a:cs typeface="Noto Sans" panose="020B0502040504020204" pitchFamily="34" charset="0"/>
              </a:rPr>
              <a:t> </a:t>
            </a:r>
            <a:r>
              <a:rPr kumimoji="0" lang="sv-SE" sz="2000" b="0" i="1" u="none" strike="noStrike" kern="1200" cap="none" spc="0" normalizeH="0" baseline="0" noProof="0" dirty="0" err="1">
                <a:ln>
                  <a:noFill/>
                </a:ln>
                <a:solidFill>
                  <a:srgbClr val="000000"/>
                </a:solidFill>
                <a:effectLst/>
                <a:uLnTx/>
                <a:uFillTx/>
                <a:latin typeface="Noto Sans"/>
                <a:ea typeface="Noto Sans" panose="020B0502040504020204" pitchFamily="34" charset="0"/>
                <a:cs typeface="Noto Sans" panose="020B0502040504020204" pitchFamily="34" charset="0"/>
              </a:rPr>
              <a:t>placement</a:t>
            </a:r>
            <a:r>
              <a:rPr kumimoji="0" lang="sv-SE" sz="2000" b="0" i="1" u="none" strike="noStrike" kern="1200" cap="none" spc="0" normalizeH="0" baseline="0" noProof="0" dirty="0">
                <a:ln>
                  <a:noFill/>
                </a:ln>
                <a:solidFill>
                  <a:srgbClr val="000000"/>
                </a:solidFill>
                <a:effectLst/>
                <a:uLnTx/>
                <a:uFillTx/>
                <a:latin typeface="Noto Sans"/>
                <a:ea typeface="Noto Sans" panose="020B0502040504020204" pitchFamily="34" charset="0"/>
                <a:cs typeface="Noto Sans" panose="020B0502040504020204" pitchFamily="34" charset="0"/>
              </a:rPr>
              <a:t> and support </a:t>
            </a:r>
            <a:r>
              <a:rPr kumimoji="0" lang="sv-SE" sz="2000" b="0" i="0" u="none" strike="noStrike" kern="1200" cap="none" spc="0" normalizeH="0" baseline="0" noProof="0" dirty="0">
                <a:ln>
                  <a:noFill/>
                </a:ln>
                <a:solidFill>
                  <a:srgbClr val="000000"/>
                </a:solidFill>
                <a:effectLst/>
                <a:uLnTx/>
                <a:uFillTx/>
                <a:latin typeface="Noto Sans"/>
                <a:ea typeface="Noto Sans" panose="020B0502040504020204" pitchFamily="34" charset="0"/>
                <a:cs typeface="Noto Sans" panose="020B0502040504020204" pitchFamily="34" charset="0"/>
              </a:rPr>
              <a:t>eller </a:t>
            </a:r>
            <a:r>
              <a:rPr kumimoji="0" lang="sv-SE" sz="2000" b="0" i="1" u="none" strike="noStrike" kern="1200" cap="none" spc="0" normalizeH="0" baseline="0" noProof="0" dirty="0">
                <a:ln>
                  <a:noFill/>
                </a:ln>
                <a:solidFill>
                  <a:srgbClr val="000000"/>
                </a:solidFill>
                <a:effectLst/>
                <a:uLnTx/>
                <a:uFillTx/>
                <a:latin typeface="Noto Sans"/>
                <a:ea typeface="Noto Sans" panose="020B0502040504020204" pitchFamily="34" charset="0"/>
                <a:cs typeface="Noto Sans" panose="020B0502040504020204" pitchFamily="34" charset="0"/>
              </a:rPr>
              <a:t>Individanpassat stöd till arbete) </a:t>
            </a:r>
            <a:r>
              <a:rPr kumimoji="0" lang="sv-SE" sz="2000" b="0" i="0" u="none" strike="noStrike" kern="1200" cap="none" spc="0" normalizeH="0" baseline="0" noProof="0" dirty="0">
                <a:ln>
                  <a:noFill/>
                </a:ln>
                <a:solidFill>
                  <a:srgbClr val="000000"/>
                </a:solidFill>
                <a:effectLst/>
                <a:uLnTx/>
                <a:uFillTx/>
                <a:latin typeface="Noto Sans"/>
                <a:ea typeface="Noto Sans" panose="020B0502040504020204" pitchFamily="34" charset="0"/>
                <a:cs typeface="Noto Sans" panose="020B0502040504020204" pitchFamily="34" charset="0"/>
              </a:rPr>
              <a:t>ä</a:t>
            </a:r>
            <a:r>
              <a:rPr lang="sv-SE" dirty="0"/>
              <a:t>r arbetslivsinriktade rehabiliteringsinsatser för personer med psykisk funktionsnedsättning eller skadligt bruk och beroende. Arbetssättet växte fram i vård- och stödsystemet i USA under 1980-talet. I början av 1990-talet väcktes intresset för metoden i Sverige och den används nu inom flera verksamheter.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62626"/>
                </a:solidFill>
                <a:effectLst/>
                <a:latin typeface="Arial" panose="020B0604020202020204" pitchFamily="34" charset="0"/>
              </a:rPr>
              <a:t>Grundtanken är att alla människor med funktionsnedsättning kan arbeta på den öppna arbetsmarknaden om de bara hittar rätt arbete och rätt arbetsplats. Tanken är inte att ”stöpa om” en person genom omfattande arbetsträning och successiv utslussning, utan att söka efter ett arbete som tar vara på klientens motivation och intressen. I insatsen ingår därför inte arbetsträningsprogram eller bedömning av arbetsförmåga. Man betonar i stället vikten av att snabbt söka arbete och komma ut i förvärvslivet.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62626"/>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62626"/>
                </a:solidFill>
                <a:effectLst/>
                <a:latin typeface="Arial" panose="020B0604020202020204" pitchFamily="34" charset="0"/>
              </a:rPr>
              <a:t>En särskild stödperson med specifik utbildning i metoden (arbetsspecialist eller jobbcoach) stödjer och vägleder klienten i att hitta och behålla ett arbete.</a:t>
            </a:r>
            <a:endParaRPr lang="sv-SE" dirty="0">
              <a:highlight>
                <a:srgbClr val="FFFF00"/>
              </a:highlight>
            </a:endParaRPr>
          </a:p>
          <a:p>
            <a:endParaRPr lang="sv-SE" dirty="0">
              <a:highlight>
                <a:srgbClr val="FFFF00"/>
              </a:highlight>
            </a:endParaRPr>
          </a:p>
        </p:txBody>
      </p:sp>
      <p:sp>
        <p:nvSpPr>
          <p:cNvPr id="4" name="Platshållare för bildnummer 3"/>
          <p:cNvSpPr>
            <a:spLocks noGrp="1"/>
          </p:cNvSpPr>
          <p:nvPr>
            <p:ph type="sldNum" sz="quarter" idx="5"/>
          </p:nvPr>
        </p:nvSpPr>
        <p:spPr/>
        <p:txBody>
          <a:bodyPr/>
          <a:lstStyle/>
          <a:p>
            <a:fld id="{684FA44B-0DBB-43BB-90AF-0538C7CA64E3}" type="slidenum">
              <a:rPr lang="sv-SE" smtClean="0"/>
              <a:t>3</a:t>
            </a:fld>
            <a:endParaRPr lang="sv-SE"/>
          </a:p>
        </p:txBody>
      </p:sp>
    </p:spTree>
    <p:extLst>
      <p:ext uri="{BB962C8B-B14F-4D97-AF65-F5344CB8AC3E}">
        <p14:creationId xmlns:p14="http://schemas.microsoft.com/office/powerpoint/2010/main" val="3677630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Att ha ett arbete är för de flesta människor en viktig pusselbit för att livet ska fungera bra. Det ger ekonomisk trygghet, delaktighet i ett sammanhang och</a:t>
            </a:r>
          </a:p>
          <a:p>
            <a:r>
              <a:rPr lang="sv-SE" dirty="0"/>
              <a:t>bättre förutsättningar för fysisk och psykisk hälsa. Men en stor andel av personer med psykisk sjukdom eller psykisk funktionsnedsättning har inget arbete.</a:t>
            </a:r>
          </a:p>
          <a:p>
            <a:endParaRPr lang="sv-SE" dirty="0"/>
          </a:p>
          <a:p>
            <a:r>
              <a:rPr lang="sv-SE" dirty="0"/>
              <a:t>Individanpassat stöd till arbete enligt IPS-modellen är en evidensbaserad, effektiv metod för arbetsrehabilitering. Den ger betydligt större möjligheter</a:t>
            </a:r>
          </a:p>
          <a:p>
            <a:r>
              <a:rPr lang="sv-SE" dirty="0"/>
              <a:t>för personer med psykisk sjukdom eller funktionsnedsättning att få ett arbete än andra arbetsrehabiliteringsmetoder.</a:t>
            </a:r>
          </a:p>
          <a:p>
            <a:endParaRPr lang="sv-SE" dirty="0"/>
          </a:p>
          <a:p>
            <a:r>
              <a:rPr lang="sv-SE" dirty="0"/>
              <a:t>IPS ingår i Socialstyrelsens Nationella riktlinjer för vård och stöd vid schizofreni och schizofreniliknande tillstånd, i Nationella riktlinjer för vård och stöd vid missbruk och beroende och i Nationella riktlinjer för vård och stöd vid </a:t>
            </a:r>
            <a:r>
              <a:rPr lang="sv-SE" dirty="0" err="1"/>
              <a:t>adhd</a:t>
            </a:r>
            <a:r>
              <a:rPr lang="sv-SE" dirty="0"/>
              <a:t> och autism. I dessa riktlinjer ges metoden en rekommendation för dem som inte har men önskar ett arbete. I riktlinjerna för vård och stöd vid schizofreni och schizofreniliknande tillstånd och i vård och stöd vid missbruk och beroende ges också en rekommendation för de som de som redan har ett arbete men som behöver stöd för att kunna behålla det.</a:t>
            </a:r>
          </a:p>
          <a:p>
            <a:r>
              <a:rPr lang="sv-SE" dirty="0"/>
              <a:t>Läs mer:</a:t>
            </a:r>
          </a:p>
          <a:p>
            <a:endParaRPr lang="sv-SE" dirty="0"/>
          </a:p>
          <a:p>
            <a:r>
              <a:rPr lang="sv-SE" dirty="0"/>
              <a:t>https://www.sbu.se/sv/publikationer/sbu-kommentar/individanpassat-stod-till-arbete-ips-for-personer-med-psykisk-funktiosnedsattning/</a:t>
            </a:r>
          </a:p>
          <a:p>
            <a:endParaRPr lang="sv-SE" dirty="0"/>
          </a:p>
          <a:p>
            <a:r>
              <a:rPr lang="sv-SE" dirty="0"/>
              <a:t>https://pubmed.ncbi.nlm.nih.gov/33342450/</a:t>
            </a:r>
          </a:p>
          <a:p>
            <a:endParaRPr lang="sv-SE" dirty="0"/>
          </a:p>
          <a:p>
            <a:endParaRPr lang="sv-SE" dirty="0"/>
          </a:p>
        </p:txBody>
      </p:sp>
      <p:sp>
        <p:nvSpPr>
          <p:cNvPr id="4" name="Platshållare för bildnummer 3"/>
          <p:cNvSpPr>
            <a:spLocks noGrp="1"/>
          </p:cNvSpPr>
          <p:nvPr>
            <p:ph type="sldNum" sz="quarter" idx="5"/>
          </p:nvPr>
        </p:nvSpPr>
        <p:spPr/>
        <p:txBody>
          <a:bodyPr/>
          <a:lstStyle/>
          <a:p>
            <a:fld id="{684FA44B-0DBB-43BB-90AF-0538C7CA64E3}" type="slidenum">
              <a:rPr lang="sv-SE" smtClean="0"/>
              <a:t>4</a:t>
            </a:fld>
            <a:endParaRPr lang="sv-SE"/>
          </a:p>
        </p:txBody>
      </p:sp>
    </p:spTree>
    <p:extLst>
      <p:ext uri="{BB962C8B-B14F-4D97-AF65-F5344CB8AC3E}">
        <p14:creationId xmlns:p14="http://schemas.microsoft.com/office/powerpoint/2010/main" val="3194829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https://www.socialstyrelsen.se/kunskapsstod-och-regler/regler-och-riktlinjer/nationella-riktlinjer/om-rekommendationer/ (om de nationella riktlinjerna.)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Nationella riktlinjer: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Nationella riktlinjer stödjer dig som beslutar om resurser i hälso- och sjukvården, tandvården och socialtjänsten. Du får veta vad som är viktigast att satsa på eller avveckla. Socialstyrelsen utvärderar också insatsernas kvalitet. I ett riktlinjepaket ingår rekommendationer, indikatorer, målnivåer och utvärderingar. Ett viktigt syfte är en god och jämlik vård och omsorg för alla.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PRIORITET: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Samhällets resurser räcker inte till alla insatser. Därför ger Socialstyrelsen rekommendationer med olika </a:t>
            </a:r>
            <a:r>
              <a:rPr lang="sv-SE" sz="1200" b="1" i="0" kern="1200" dirty="0">
                <a:solidFill>
                  <a:schemeClr val="tx1"/>
                </a:solidFill>
                <a:effectLst/>
                <a:latin typeface="+mn-lt"/>
                <a:ea typeface="+mn-ea"/>
                <a:cs typeface="+mn-cs"/>
              </a:rPr>
              <a:t>prioritet, från 1 till 10</a:t>
            </a:r>
            <a:r>
              <a:rPr lang="sv-SE" sz="1200" b="0" i="0" kern="1200" dirty="0">
                <a:solidFill>
                  <a:schemeClr val="tx1"/>
                </a:solidFill>
                <a:effectLst/>
                <a:latin typeface="+mn-lt"/>
                <a:ea typeface="+mn-ea"/>
                <a:cs typeface="+mn-cs"/>
              </a:rPr>
              <a:t>. Du bör satsa mer resurser på de insatser som fått hög prioritet, och mindre på dem som fått låg. Prioriteringen bygger på nyttan och riskerna med de olika insatserna, enligt forskning och beprövad erfarenhet hos experter.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Socialstyrelsen formulerar de centrala rekommendationerna som åtgärder som hälso- och sjukvården och socialtjänsten bör, kan eller kan i undantagsfall erbjuda vid ett visst tillstånd. Syftet är att stödja mottagarna att tolka och tillämpa rekommendationer med rangordningen 1–10. Formuleringen bör används för rekommendationer med rangordning 1–3, kan för 4–7 och kan i undantagsfall för 8–10</a:t>
            </a: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84FA44B-0DBB-43BB-90AF-0538C7CA64E3}" type="slidenum">
              <a:rPr lang="sv-SE" smtClean="0"/>
              <a:t>5</a:t>
            </a:fld>
            <a:endParaRPr lang="sv-SE"/>
          </a:p>
        </p:txBody>
      </p:sp>
    </p:spTree>
    <p:extLst>
      <p:ext uri="{BB962C8B-B14F-4D97-AF65-F5344CB8AC3E}">
        <p14:creationId xmlns:p14="http://schemas.microsoft.com/office/powerpoint/2010/main" val="3324860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SCHIZOFRENI: Enligt Socialstyrelsens rekommendation bör hälso- och sjukvården och socialtjänsten erbjuda individanpassat stöd till arbete enligt IPS-modellen till personer med schizofreni och schizofreniliknande tillstånd som saknar arbete eller har svag arbetsmarknadsanknytning. Avgörande för rekommendationen är att tillståndet har en stor svårighetsgrad samt att åtgärden har en markant bättre effekt på återgång i arbete än arbetsförberedande insatser. Åtgärden ger även bättre privatekonomi och bättre hälsa. Avgörande för rekommendationen är att åtgärden kan leda till ökad återhämtning, social funktion, livskvalitet samt minskad isolering.</a:t>
            </a:r>
          </a:p>
          <a:p>
            <a:endParaRPr lang="sv-SE" dirty="0"/>
          </a:p>
          <a:p>
            <a:r>
              <a:rPr lang="sv-SE" dirty="0"/>
              <a:t>LÄNK: https://www.socialstyrelsen.se/kunskapsstod-och-regler/regler-och-riktlinjer/nationella-riktlinjer/riktlinjer-och-utvarderingar/schizofreni/ </a:t>
            </a:r>
          </a:p>
        </p:txBody>
      </p:sp>
      <p:sp>
        <p:nvSpPr>
          <p:cNvPr id="4" name="Platshållare för bildnummer 3"/>
          <p:cNvSpPr>
            <a:spLocks noGrp="1"/>
          </p:cNvSpPr>
          <p:nvPr>
            <p:ph type="sldNum" sz="quarter" idx="5"/>
          </p:nvPr>
        </p:nvSpPr>
        <p:spPr/>
        <p:txBody>
          <a:bodyPr/>
          <a:lstStyle/>
          <a:p>
            <a:fld id="{684FA44B-0DBB-43BB-90AF-0538C7CA64E3}" type="slidenum">
              <a:rPr lang="sv-SE" smtClean="0"/>
              <a:t>6</a:t>
            </a:fld>
            <a:endParaRPr lang="sv-SE"/>
          </a:p>
        </p:txBody>
      </p:sp>
    </p:spTree>
    <p:extLst>
      <p:ext uri="{BB962C8B-B14F-4D97-AF65-F5344CB8AC3E}">
        <p14:creationId xmlns:p14="http://schemas.microsoft.com/office/powerpoint/2010/main" val="2418405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highlight>
                  <a:srgbClr val="FFFF00"/>
                </a:highlight>
              </a:rPr>
              <a:t>Om termen missbruk och beroende: Vi har valt att använda termen så som den används i de nationella riktlinjerna och i lagtexten. I kommunerna kan det vara så att termen ”skadligt bruk och beroende” används och föredras istället. </a:t>
            </a:r>
          </a:p>
          <a:p>
            <a:endParaRPr lang="sv-SE"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MISSBRUK: Enligt Socialstyrelsens rekommendation bör hälso- och sjukvården och socialtjänsten, inom ramen för sitt ansvar och i samverkan med Arbetsförmedlingen och Försäkringskassan, erbjuda arbetslivsinriktad rehabilitering enligt IPS-modellen till personer med missbruk eller beroende av alkohol och narkotika som har svag anknytning till arbetsmarknaden. Avgörande för rekommendationen är att åtgärden har god effekt på andelen personer som får arbete och antal dagar med anställning. Enligt Socialstyrelsens rekommendation kan hälso- och sjukvården och socialtjänsten, inom ramen för sitt ansvar och i samverkan med Arbetsförmedlingen och Försäkringskassan, erbjuda arbetslivsinriktad rehabilitering i form av arbetsförberedande träningsmodeller till personer med missbruk eller beroende av alkohol och narkotika som har svag anknytning till arbetsmarknaden. Arbetsförberedande modeller tycks ha sämre effekt än IPS-modellen, men kan vara ett alternativ beroende på personens behov och förmåga.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highlight>
                <a:srgbClr val="FFFF00"/>
              </a:highligh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highlight>
                  <a:srgbClr val="FFFF00"/>
                </a:highlight>
                <a:uLnTx/>
                <a:uFillTx/>
                <a:latin typeface="+mn-lt"/>
                <a:ea typeface="+mn-ea"/>
                <a:cs typeface="+mn-cs"/>
              </a:rPr>
              <a:t>LÄNK: </a:t>
            </a:r>
            <a:r>
              <a:rPr kumimoji="0" lang="sv-SE" sz="1200" b="0" i="0" u="none" strike="noStrike" kern="1200" cap="none" spc="0" normalizeH="0" baseline="0" noProof="0" dirty="0">
                <a:ln>
                  <a:noFill/>
                </a:ln>
                <a:solidFill>
                  <a:prstClr val="black"/>
                </a:solidFill>
                <a:effectLst/>
                <a:uLnTx/>
                <a:uFillTx/>
                <a:latin typeface="+mn-lt"/>
                <a:ea typeface="+mn-ea"/>
                <a:cs typeface="+mn-cs"/>
              </a:rPr>
              <a:t>https://www.socialstyrelsen.se/kunskapsstod-och-regler/regler-och-riktlinjer/nationella-riktlinjer/riktlinjer-och-utvarderingar/missbruk-och-beroende/</a:t>
            </a:r>
            <a:endParaRPr kumimoji="0" lang="sv-SE" sz="1200" b="0" i="0" u="none" strike="noStrike" kern="1200" cap="none" spc="0" normalizeH="0" baseline="0" noProof="0" dirty="0">
              <a:ln>
                <a:noFill/>
              </a:ln>
              <a:solidFill>
                <a:prstClr val="black"/>
              </a:solidFill>
              <a:effectLst/>
              <a:highlight>
                <a:srgbClr val="FFFF00"/>
              </a:highlight>
              <a:uLnTx/>
              <a:uFillTx/>
              <a:latin typeface="+mn-lt"/>
              <a:ea typeface="+mn-ea"/>
              <a:cs typeface="+mn-cs"/>
            </a:endParaRPr>
          </a:p>
          <a:p>
            <a:endParaRPr lang="sv-SE" dirty="0">
              <a:highlight>
                <a:srgbClr val="FFFF00"/>
              </a:highlight>
            </a:endParaRPr>
          </a:p>
        </p:txBody>
      </p:sp>
      <p:sp>
        <p:nvSpPr>
          <p:cNvPr id="4" name="Platshållare för bildnummer 3"/>
          <p:cNvSpPr>
            <a:spLocks noGrp="1"/>
          </p:cNvSpPr>
          <p:nvPr>
            <p:ph type="sldNum" sz="quarter" idx="5"/>
          </p:nvPr>
        </p:nvSpPr>
        <p:spPr/>
        <p:txBody>
          <a:bodyPr/>
          <a:lstStyle/>
          <a:p>
            <a:fld id="{684FA44B-0DBB-43BB-90AF-0538C7CA64E3}" type="slidenum">
              <a:rPr lang="sv-SE" smtClean="0"/>
              <a:t>7</a:t>
            </a:fld>
            <a:endParaRPr lang="sv-SE"/>
          </a:p>
        </p:txBody>
      </p:sp>
    </p:spTree>
    <p:extLst>
      <p:ext uri="{BB962C8B-B14F-4D97-AF65-F5344CB8AC3E}">
        <p14:creationId xmlns:p14="http://schemas.microsoft.com/office/powerpoint/2010/main" val="673058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Rekommendationen om stöd till arbete enligt IPS-modellen gäller personer vars hälsotillstånd totalt sett har en stor till mycket stor svårighetsgrad: de har </a:t>
            </a:r>
            <a:r>
              <a:rPr kumimoji="0" lang="sv-SE" sz="1200" b="0" i="0" u="none" strike="noStrike" kern="1200" cap="none" spc="0" normalizeH="0" baseline="0" noProof="0" dirty="0" err="1">
                <a:ln>
                  <a:noFill/>
                </a:ln>
                <a:solidFill>
                  <a:prstClr val="black"/>
                </a:solidFill>
                <a:effectLst/>
                <a:uLnTx/>
                <a:uFillTx/>
                <a:latin typeface="+mn-lt"/>
                <a:ea typeface="+mn-ea"/>
                <a:cs typeface="+mn-cs"/>
              </a:rPr>
              <a:t>adhd</a:t>
            </a:r>
            <a:r>
              <a:rPr kumimoji="0" lang="sv-SE" sz="1200" b="0" i="0" u="none" strike="noStrike" kern="1200" cap="none" spc="0" normalizeH="0" baseline="0" noProof="0" dirty="0">
                <a:ln>
                  <a:noFill/>
                </a:ln>
                <a:solidFill>
                  <a:prstClr val="black"/>
                </a:solidFill>
                <a:effectLst/>
                <a:uLnTx/>
                <a:uFillTx/>
                <a:latin typeface="+mn-lt"/>
                <a:ea typeface="+mn-ea"/>
                <a:cs typeface="+mn-cs"/>
              </a:rPr>
              <a:t> eller autism och saknar arbete. Stödet har stor effekt för personer med psykisk funktionsnedsättning generellt, men modellen har inte utvärderats för personer med </a:t>
            </a:r>
            <a:r>
              <a:rPr kumimoji="0" lang="sv-SE" sz="1200" b="0" i="0" u="none" strike="noStrike" kern="1200" cap="none" spc="0" normalizeH="0" baseline="0" noProof="0" dirty="0" err="1">
                <a:ln>
                  <a:noFill/>
                </a:ln>
                <a:solidFill>
                  <a:prstClr val="black"/>
                </a:solidFill>
                <a:effectLst/>
                <a:uLnTx/>
                <a:uFillTx/>
                <a:latin typeface="+mn-lt"/>
                <a:ea typeface="+mn-ea"/>
                <a:cs typeface="+mn-cs"/>
              </a:rPr>
              <a:t>adhd</a:t>
            </a:r>
            <a:r>
              <a:rPr kumimoji="0" lang="sv-SE" sz="1200" b="0" i="0" u="none" strike="noStrike" kern="1200" cap="none" spc="0" normalizeH="0" baseline="0" noProof="0" dirty="0">
                <a:ln>
                  <a:noFill/>
                </a:ln>
                <a:solidFill>
                  <a:prstClr val="black"/>
                </a:solidFill>
                <a:effectLst/>
                <a:uLnTx/>
                <a:uFillTx/>
                <a:latin typeface="+mn-lt"/>
                <a:ea typeface="+mn-ea"/>
                <a:cs typeface="+mn-cs"/>
              </a:rPr>
              <a:t> eller autism specifikt. Detta sänker prioriteten något. Enligt de drygt 500 experterna i Socialstyrelsens konsensuspanel har modellen dock troligen även effekt för dessa personer. Stöd till arbete är viktigt, eftersom många med </a:t>
            </a:r>
            <a:r>
              <a:rPr kumimoji="0" lang="sv-SE" sz="1200" b="0" i="0" u="none" strike="noStrike" kern="1200" cap="none" spc="0" normalizeH="0" baseline="0" noProof="0" dirty="0" err="1">
                <a:ln>
                  <a:noFill/>
                </a:ln>
                <a:solidFill>
                  <a:prstClr val="black"/>
                </a:solidFill>
                <a:effectLst/>
                <a:uLnTx/>
                <a:uFillTx/>
                <a:latin typeface="+mn-lt"/>
                <a:ea typeface="+mn-ea"/>
                <a:cs typeface="+mn-cs"/>
              </a:rPr>
              <a:t>adhd</a:t>
            </a:r>
            <a:r>
              <a:rPr kumimoji="0" lang="sv-SE" sz="1200" b="0" i="0" u="none" strike="noStrike" kern="1200" cap="none" spc="0" normalizeH="0" baseline="0" noProof="0" dirty="0">
                <a:ln>
                  <a:noFill/>
                </a:ln>
                <a:solidFill>
                  <a:prstClr val="black"/>
                </a:solidFill>
                <a:effectLst/>
                <a:uLnTx/>
                <a:uFillTx/>
                <a:latin typeface="+mn-lt"/>
                <a:ea typeface="+mn-ea"/>
                <a:cs typeface="+mn-cs"/>
              </a:rPr>
              <a:t> eller autism saknar arbete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LÄNK: https://www.socialstyrelsen.se/kunskapsstod-och-regler/regler-och-riktlinjer/nationella-riktlinjer/riktlinjer-och-utvarderingar/adhd-och-autism/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84FA44B-0DBB-43BB-90AF-0538C7CA64E3}" type="slidenum">
              <a:rPr lang="sv-SE" smtClean="0"/>
              <a:t>8</a:t>
            </a:fld>
            <a:endParaRPr lang="sv-SE"/>
          </a:p>
        </p:txBody>
      </p:sp>
    </p:spTree>
    <p:extLst>
      <p:ext uri="{BB962C8B-B14F-4D97-AF65-F5344CB8AC3E}">
        <p14:creationId xmlns:p14="http://schemas.microsoft.com/office/powerpoint/2010/main" val="3886571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262626"/>
                </a:solidFill>
                <a:effectLst/>
                <a:latin typeface="Arial" panose="020B0604020202020204" pitchFamily="34" charset="0"/>
              </a:rPr>
              <a:t>IPS genomsyras av dessa åtta grundprinciper. </a:t>
            </a:r>
          </a:p>
          <a:p>
            <a:endParaRPr lang="sv-SE" b="0" i="0" dirty="0">
              <a:solidFill>
                <a:srgbClr val="262626"/>
              </a:solidFill>
              <a:effectLst/>
              <a:latin typeface="Arial" panose="020B0604020202020204" pitchFamily="34" charset="0"/>
            </a:endParaRPr>
          </a:p>
          <a:p>
            <a:r>
              <a:rPr lang="sv-SE" b="0" i="0" dirty="0">
                <a:solidFill>
                  <a:srgbClr val="262626"/>
                </a:solidFill>
                <a:effectLst/>
                <a:latin typeface="Arial" panose="020B0604020202020204" pitchFamily="34" charset="0"/>
              </a:rPr>
              <a:t>________________________________________________________________________________________________________________________________________________</a:t>
            </a:r>
          </a:p>
          <a:p>
            <a:endParaRPr lang="sv-SE" dirty="0"/>
          </a:p>
          <a:p>
            <a:r>
              <a:rPr lang="sv-SE" dirty="0"/>
              <a:t>Läs mer:</a:t>
            </a:r>
          </a:p>
          <a:p>
            <a:endParaRPr lang="sv-SE" dirty="0"/>
          </a:p>
          <a:p>
            <a:r>
              <a:rPr lang="sv-SE" dirty="0"/>
              <a:t>https://www.socialstyrelsen.se/kunskapsstod-och-regler/omraden/evidensbaserad-praktik/metodguiden/individanpassat-stod-till-arbete/</a:t>
            </a:r>
          </a:p>
        </p:txBody>
      </p:sp>
      <p:sp>
        <p:nvSpPr>
          <p:cNvPr id="4" name="Platshållare för bildnummer 3"/>
          <p:cNvSpPr>
            <a:spLocks noGrp="1"/>
          </p:cNvSpPr>
          <p:nvPr>
            <p:ph type="sldNum" sz="quarter" idx="5"/>
          </p:nvPr>
        </p:nvSpPr>
        <p:spPr/>
        <p:txBody>
          <a:bodyPr/>
          <a:lstStyle/>
          <a:p>
            <a:fld id="{684FA44B-0DBB-43BB-90AF-0538C7CA64E3}" type="slidenum">
              <a:rPr lang="sv-SE" smtClean="0"/>
              <a:t>9</a:t>
            </a:fld>
            <a:endParaRPr lang="sv-SE"/>
          </a:p>
        </p:txBody>
      </p:sp>
    </p:spTree>
    <p:extLst>
      <p:ext uri="{BB962C8B-B14F-4D97-AF65-F5344CB8AC3E}">
        <p14:creationId xmlns:p14="http://schemas.microsoft.com/office/powerpoint/2010/main" val="39477648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3A35B3A4-FF25-8AE6-6D09-48E335AA94D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2">
            <a:extLst>
              <a:ext uri="{FF2B5EF4-FFF2-40B4-BE49-F238E27FC236}">
                <a16:creationId xmlns:a16="http://schemas.microsoft.com/office/drawing/2014/main" id="{809222C9-C51D-7B86-D151-53067089D537}"/>
              </a:ext>
            </a:extLst>
          </p:cNvPr>
          <p:cNvSpPr>
            <a:spLocks noGrp="1"/>
          </p:cNvSpPr>
          <p:nvPr>
            <p:ph type="ctrTitle"/>
          </p:nvPr>
        </p:nvSpPr>
        <p:spPr>
          <a:xfrm>
            <a:off x="637200" y="1727913"/>
            <a:ext cx="9144000" cy="2495653"/>
          </a:xfrm>
        </p:spPr>
        <p:txBody>
          <a:bodyPr anchor="b">
            <a:normAutofit/>
          </a:bodyPr>
          <a:lstStyle>
            <a:lvl1pPr algn="l">
              <a:lnSpc>
                <a:spcPct val="100000"/>
              </a:lnSpc>
              <a:defRPr sz="4800" spc="-40" baseline="0">
                <a:solidFill>
                  <a:schemeClr val="bg1"/>
                </a:solidFill>
              </a:defRPr>
            </a:lvl1pPr>
          </a:lstStyle>
          <a:p>
            <a:r>
              <a:rPr lang="sv-SE"/>
              <a:t>Klicka här för att ändra mall för rubrikformat</a:t>
            </a:r>
            <a:endParaRPr lang="sv-SE" dirty="0"/>
          </a:p>
        </p:txBody>
      </p:sp>
      <p:sp>
        <p:nvSpPr>
          <p:cNvPr id="3" name="Underrubrik 3">
            <a:extLst>
              <a:ext uri="{FF2B5EF4-FFF2-40B4-BE49-F238E27FC236}">
                <a16:creationId xmlns:a16="http://schemas.microsoft.com/office/drawing/2014/main" id="{AFC83BF2-3223-7C44-691E-3FC11A4DE10B}"/>
              </a:ext>
            </a:extLst>
          </p:cNvPr>
          <p:cNvSpPr>
            <a:spLocks noGrp="1"/>
          </p:cNvSpPr>
          <p:nvPr>
            <p:ph type="subTitle" idx="1"/>
          </p:nvPr>
        </p:nvSpPr>
        <p:spPr>
          <a:xfrm>
            <a:off x="637200" y="4314916"/>
            <a:ext cx="9143999" cy="1423204"/>
          </a:xfrm>
          <a:prstGeom prst="rect">
            <a:avLst/>
          </a:prstGeom>
        </p:spPr>
        <p:txBody>
          <a:bodyPr lIns="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9" name="Platshållare för text 4">
            <a:extLst>
              <a:ext uri="{FF2B5EF4-FFF2-40B4-BE49-F238E27FC236}">
                <a16:creationId xmlns:a16="http://schemas.microsoft.com/office/drawing/2014/main" id="{21BDDB5E-78EA-9C3B-AD55-0961585D32E0}"/>
              </a:ext>
            </a:extLst>
          </p:cNvPr>
          <p:cNvSpPr>
            <a:spLocks noGrp="1"/>
          </p:cNvSpPr>
          <p:nvPr>
            <p:ph type="body" sz="quarter" idx="13" hasCustomPrompt="1"/>
          </p:nvPr>
        </p:nvSpPr>
        <p:spPr>
          <a:xfrm>
            <a:off x="637200" y="5857013"/>
            <a:ext cx="4338638" cy="365125"/>
          </a:xfrm>
          <a:prstGeom prst="rect">
            <a:avLst/>
          </a:prstGeom>
          <a:ln>
            <a:noFill/>
          </a:ln>
        </p:spPr>
        <p:txBody>
          <a:bodyPr lIns="0" bIns="0" anchor="b">
            <a:normAutofit/>
          </a:bodyPr>
          <a:lstStyle>
            <a:lvl1pPr marL="0" indent="0">
              <a:buNone/>
              <a:defRPr sz="1600">
                <a:ln>
                  <a:noFill/>
                </a:ln>
                <a:solidFill>
                  <a:schemeClr val="bg1"/>
                </a:solidFill>
                <a:latin typeface="+mn-lt"/>
                <a:ea typeface="Noto Sans" panose="020B0502040504020204" pitchFamily="34" charset="0"/>
                <a:cs typeface="Noto Sans" panose="020B0502040504020204" pitchFamily="34" charset="0"/>
              </a:defRPr>
            </a:lvl1pPr>
            <a:lvl2pPr>
              <a:defRPr>
                <a:ln>
                  <a:noFill/>
                </a:ln>
              </a:defRPr>
            </a:lvl2pPr>
            <a:lvl3pPr>
              <a:defRPr>
                <a:ln>
                  <a:noFill/>
                </a:ln>
              </a:defRPr>
            </a:lvl3pPr>
            <a:lvl4pPr>
              <a:defRPr>
                <a:ln>
                  <a:noFill/>
                </a:ln>
              </a:defRPr>
            </a:lvl4pPr>
            <a:lvl5pPr>
              <a:defRPr>
                <a:ln>
                  <a:noFill/>
                </a:ln>
              </a:defRPr>
            </a:lvl5pPr>
          </a:lstStyle>
          <a:p>
            <a:pPr lvl="0"/>
            <a:r>
              <a:rPr lang="sv-SE" dirty="0"/>
              <a:t>Skapare, datum eller annan information</a:t>
            </a:r>
          </a:p>
        </p:txBody>
      </p:sp>
      <p:pic>
        <p:nvPicPr>
          <p:cNvPr id="8" name="Bild 5" descr="Socialstyrelsen logotyp">
            <a:extLst>
              <a:ext uri="{FF2B5EF4-FFF2-40B4-BE49-F238E27FC236}">
                <a16:creationId xmlns:a16="http://schemas.microsoft.com/office/drawing/2014/main" id="{D8B0BAEF-65BA-E933-C465-CEF585532C5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Tree>
    <p:extLst>
      <p:ext uri="{BB962C8B-B14F-4D97-AF65-F5344CB8AC3E}">
        <p14:creationId xmlns:p14="http://schemas.microsoft.com/office/powerpoint/2010/main" val="2410746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numrerad lista">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E7507FC7-B57A-41F0-9BBF-775831FD6ACA}"/>
              </a:ext>
            </a:extLst>
          </p:cNvPr>
          <p:cNvSpPr>
            <a:spLocks noGrp="1"/>
          </p:cNvSpPr>
          <p:nvPr>
            <p:ph type="title"/>
          </p:nvPr>
        </p:nvSpPr>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E5148185-2A47-B579-6D9C-977F1EA26FA2}"/>
              </a:ext>
            </a:extLst>
          </p:cNvPr>
          <p:cNvSpPr>
            <a:spLocks noGrp="1"/>
          </p:cNvSpPr>
          <p:nvPr>
            <p:ph type="body" sz="quarter" idx="10" hasCustomPrompt="1"/>
          </p:nvPr>
        </p:nvSpPr>
        <p:spPr>
          <a:xfrm>
            <a:off x="637200" y="1634400"/>
            <a:ext cx="6818312" cy="4335013"/>
          </a:xfrm>
          <a:prstGeom prst="rect">
            <a:avLst/>
          </a:prstGeom>
        </p:spPr>
        <p:txBody>
          <a:bodyPr lIns="0"/>
          <a:lstStyle>
            <a:lvl1pPr marL="457200" indent="-457200">
              <a:spcBef>
                <a:spcPts val="1800"/>
              </a:spcBef>
              <a:buFont typeface="+mj-lt"/>
              <a:buAutoNum type="arabicPeriod"/>
              <a:defRPr sz="2000"/>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sidfot 3">
            <a:extLst>
              <a:ext uri="{FF2B5EF4-FFF2-40B4-BE49-F238E27FC236}">
                <a16:creationId xmlns:a16="http://schemas.microsoft.com/office/drawing/2014/main" id="{34514395-1553-4733-BCEE-11D1281FFE5B}"/>
              </a:ext>
            </a:extLst>
          </p:cNvPr>
          <p:cNvSpPr>
            <a:spLocks noGrp="1"/>
          </p:cNvSpPr>
          <p:nvPr>
            <p:ph type="ftr" sz="quarter" idx="11"/>
          </p:nvPr>
        </p:nvSpPr>
        <p:spPr/>
        <p:txBody>
          <a:bodyPr/>
          <a:lstStyle/>
          <a:p>
            <a:endParaRPr lang="sv-SE"/>
          </a:p>
        </p:txBody>
      </p:sp>
      <p:sp>
        <p:nvSpPr>
          <p:cNvPr id="7" name="Platshållare för bildnummer 4">
            <a:extLst>
              <a:ext uri="{FF2B5EF4-FFF2-40B4-BE49-F238E27FC236}">
                <a16:creationId xmlns:a16="http://schemas.microsoft.com/office/drawing/2014/main" id="{CB8D7E23-8BFD-48CA-BF77-D2DC445BDD1F}"/>
              </a:ext>
            </a:extLst>
          </p:cNvPr>
          <p:cNvSpPr>
            <a:spLocks noGrp="1"/>
          </p:cNvSpPr>
          <p:nvPr>
            <p:ph type="sldNum" sz="quarter" idx="12"/>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970285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text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F701C2-0725-4302-AC48-7C4C753CF930}"/>
              </a:ext>
            </a:extLst>
          </p:cNvPr>
          <p:cNvSpPr>
            <a:spLocks noGrp="1"/>
          </p:cNvSpPr>
          <p:nvPr>
            <p:ph type="title"/>
          </p:nvPr>
        </p:nvSpPr>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D3710D23-C07B-6145-0DAD-ABF55E383265}"/>
              </a:ext>
            </a:extLst>
          </p:cNvPr>
          <p:cNvSpPr>
            <a:spLocks noGrp="1"/>
          </p:cNvSpPr>
          <p:nvPr>
            <p:ph type="body" sz="quarter" idx="16" hasCustomPrompt="1"/>
          </p:nvPr>
        </p:nvSpPr>
        <p:spPr>
          <a:xfrm>
            <a:off x="637200" y="1634400"/>
            <a:ext cx="5188903" cy="4583838"/>
          </a:xfrm>
          <a:prstGeom prst="rect">
            <a:avLst/>
          </a:prstGeom>
        </p:spPr>
        <p:txBody>
          <a:bodyPr lIns="0" anchor="t">
            <a:normAutofit/>
          </a:bodyPr>
          <a:lstStyle>
            <a:lvl1pPr marL="0" indent="0">
              <a:lnSpc>
                <a:spcPct val="110000"/>
              </a:lnSpc>
              <a:spcBef>
                <a:spcPts val="1800"/>
              </a:spcBef>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11" name="Platshållare för text 3">
            <a:extLst>
              <a:ext uri="{FF2B5EF4-FFF2-40B4-BE49-F238E27FC236}">
                <a16:creationId xmlns:a16="http://schemas.microsoft.com/office/drawing/2014/main" id="{C397B7C2-F9F6-4E98-AB2B-94345F89FB41}"/>
              </a:ext>
            </a:extLst>
          </p:cNvPr>
          <p:cNvSpPr>
            <a:spLocks noGrp="1"/>
          </p:cNvSpPr>
          <p:nvPr>
            <p:ph type="body" sz="quarter" idx="17" hasCustomPrompt="1"/>
          </p:nvPr>
        </p:nvSpPr>
        <p:spPr>
          <a:xfrm>
            <a:off x="6397200" y="1634400"/>
            <a:ext cx="5188903" cy="4583838"/>
          </a:xfrm>
          <a:prstGeom prst="rect">
            <a:avLst/>
          </a:prstGeom>
        </p:spPr>
        <p:txBody>
          <a:bodyPr lIns="0" anchor="t">
            <a:normAutofit/>
          </a:bodyPr>
          <a:lstStyle>
            <a:lvl1pPr marL="0" indent="0">
              <a:lnSpc>
                <a:spcPct val="110000"/>
              </a:lnSpc>
              <a:spcBef>
                <a:spcPts val="1800"/>
              </a:spcBef>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5" name="Platshållare för sidfot 4">
            <a:extLst>
              <a:ext uri="{FF2B5EF4-FFF2-40B4-BE49-F238E27FC236}">
                <a16:creationId xmlns:a16="http://schemas.microsoft.com/office/drawing/2014/main" id="{37406B82-DC71-44EF-B958-424A4BA79C70}"/>
              </a:ext>
            </a:extLst>
          </p:cNvPr>
          <p:cNvSpPr>
            <a:spLocks noGrp="1"/>
          </p:cNvSpPr>
          <p:nvPr>
            <p:ph type="ftr" sz="quarter" idx="18"/>
          </p:nvPr>
        </p:nvSpPr>
        <p:spPr/>
        <p:txBody>
          <a:bodyPr/>
          <a:lstStyle/>
          <a:p>
            <a:endParaRPr lang="sv-SE"/>
          </a:p>
        </p:txBody>
      </p:sp>
      <p:sp>
        <p:nvSpPr>
          <p:cNvPr id="6" name="Platshållare för bildnummer 5">
            <a:extLst>
              <a:ext uri="{FF2B5EF4-FFF2-40B4-BE49-F238E27FC236}">
                <a16:creationId xmlns:a16="http://schemas.microsoft.com/office/drawing/2014/main" id="{479483DB-8D59-4080-BA67-A1B7D4293E77}"/>
              </a:ext>
            </a:extLst>
          </p:cNvPr>
          <p:cNvSpPr>
            <a:spLocks noGrp="1"/>
          </p:cNvSpPr>
          <p:nvPr>
            <p:ph type="sldNum" sz="quarter" idx="19"/>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435342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punktlista 2-spal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452AA41F-EF01-4225-8579-047231899C05}"/>
              </a:ext>
            </a:extLst>
          </p:cNvPr>
          <p:cNvSpPr>
            <a:spLocks noGrp="1"/>
          </p:cNvSpPr>
          <p:nvPr>
            <p:ph type="title"/>
          </p:nvPr>
        </p:nvSpPr>
        <p:spPr/>
        <p:txBody>
          <a:bodyPr/>
          <a:lstStyle/>
          <a:p>
            <a:r>
              <a:rPr lang="sv-SE"/>
              <a:t>Klicka här för att ändra mall för rubrikformat</a:t>
            </a:r>
          </a:p>
        </p:txBody>
      </p:sp>
      <p:sp>
        <p:nvSpPr>
          <p:cNvPr id="5" name="Platshållare för text 2">
            <a:extLst>
              <a:ext uri="{FF2B5EF4-FFF2-40B4-BE49-F238E27FC236}">
                <a16:creationId xmlns:a16="http://schemas.microsoft.com/office/drawing/2014/main" id="{3F24019E-277D-4A60-88FE-C95A5CAACB4E}"/>
              </a:ext>
            </a:extLst>
          </p:cNvPr>
          <p:cNvSpPr>
            <a:spLocks noGrp="1"/>
          </p:cNvSpPr>
          <p:nvPr>
            <p:ph type="body" sz="quarter" idx="12" hasCustomPrompt="1"/>
          </p:nvPr>
        </p:nvSpPr>
        <p:spPr>
          <a:xfrm>
            <a:off x="637200" y="1634400"/>
            <a:ext cx="5194051" cy="4574671"/>
          </a:xfrm>
          <a:prstGeom prst="rect">
            <a:avLst/>
          </a:prstGeom>
        </p:spPr>
        <p:txBody>
          <a:bodyPr lIns="0"/>
          <a:lstStyle>
            <a:lvl1pPr>
              <a:spcBef>
                <a:spcPts val="1800"/>
              </a:spcBef>
              <a:defRPr sz="2000">
                <a:latin typeface="+mn-lt"/>
              </a:defRPr>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text 3">
            <a:extLst>
              <a:ext uri="{FF2B5EF4-FFF2-40B4-BE49-F238E27FC236}">
                <a16:creationId xmlns:a16="http://schemas.microsoft.com/office/drawing/2014/main" id="{99CE8738-DAE9-42D3-9ADE-A3B3B4A78E82}"/>
              </a:ext>
            </a:extLst>
          </p:cNvPr>
          <p:cNvSpPr>
            <a:spLocks noGrp="1"/>
          </p:cNvSpPr>
          <p:nvPr>
            <p:ph type="body" sz="quarter" idx="13" hasCustomPrompt="1"/>
          </p:nvPr>
        </p:nvSpPr>
        <p:spPr>
          <a:xfrm>
            <a:off x="6383339" y="1634401"/>
            <a:ext cx="5194051" cy="4583838"/>
          </a:xfrm>
          <a:prstGeom prst="rect">
            <a:avLst/>
          </a:prstGeom>
        </p:spPr>
        <p:txBody>
          <a:bodyPr lIns="0"/>
          <a:lstStyle>
            <a:lvl1pPr>
              <a:spcBef>
                <a:spcPts val="1800"/>
              </a:spcBef>
              <a:defRPr sz="2000">
                <a:latin typeface="+mn-lt"/>
              </a:defRPr>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10" name="Platshållare för sidfot 4">
            <a:extLst>
              <a:ext uri="{FF2B5EF4-FFF2-40B4-BE49-F238E27FC236}">
                <a16:creationId xmlns:a16="http://schemas.microsoft.com/office/drawing/2014/main" id="{028D4306-0EC0-44E1-8177-428203AB5A03}"/>
              </a:ext>
            </a:extLst>
          </p:cNvPr>
          <p:cNvSpPr>
            <a:spLocks noGrp="1"/>
          </p:cNvSpPr>
          <p:nvPr>
            <p:ph type="ftr" sz="quarter" idx="14"/>
          </p:nvPr>
        </p:nvSpPr>
        <p:spPr/>
        <p:txBody>
          <a:bodyPr/>
          <a:lstStyle/>
          <a:p>
            <a:endParaRPr lang="sv-SE"/>
          </a:p>
        </p:txBody>
      </p:sp>
      <p:sp>
        <p:nvSpPr>
          <p:cNvPr id="11" name="Platshållare för bildnummer 5">
            <a:extLst>
              <a:ext uri="{FF2B5EF4-FFF2-40B4-BE49-F238E27FC236}">
                <a16:creationId xmlns:a16="http://schemas.microsoft.com/office/drawing/2014/main" id="{BA646D25-81E0-4749-A49E-5E9B66E61306}"/>
              </a:ext>
            </a:extLst>
          </p:cNvPr>
          <p:cNvSpPr>
            <a:spLocks noGrp="1"/>
          </p:cNvSpPr>
          <p:nvPr>
            <p:ph type="sldNum" sz="quarter" idx="15"/>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901860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numrerad lista 2-spalt ">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10E94381-7B41-4D72-B846-767E42B8B1E1}"/>
              </a:ext>
            </a:extLst>
          </p:cNvPr>
          <p:cNvSpPr>
            <a:spLocks noGrp="1"/>
          </p:cNvSpPr>
          <p:nvPr>
            <p:ph type="title"/>
          </p:nvPr>
        </p:nvSpPr>
        <p:spPr/>
        <p:txBody>
          <a:bodyPr/>
          <a:lstStyle/>
          <a:p>
            <a:r>
              <a:rPr lang="sv-SE"/>
              <a:t>Klicka här för att ändra mall för rubrikformat</a:t>
            </a:r>
          </a:p>
        </p:txBody>
      </p:sp>
      <p:sp>
        <p:nvSpPr>
          <p:cNvPr id="5" name="Platshållare för text 2">
            <a:extLst>
              <a:ext uri="{FF2B5EF4-FFF2-40B4-BE49-F238E27FC236}">
                <a16:creationId xmlns:a16="http://schemas.microsoft.com/office/drawing/2014/main" id="{1DB22746-20D0-4E65-872D-12244F7B72AA}"/>
              </a:ext>
            </a:extLst>
          </p:cNvPr>
          <p:cNvSpPr>
            <a:spLocks noGrp="1"/>
          </p:cNvSpPr>
          <p:nvPr>
            <p:ph type="body" sz="quarter" idx="12" hasCustomPrompt="1"/>
          </p:nvPr>
        </p:nvSpPr>
        <p:spPr>
          <a:xfrm>
            <a:off x="637200" y="1634401"/>
            <a:ext cx="5188208" cy="4583838"/>
          </a:xfrm>
          <a:prstGeom prst="rect">
            <a:avLst/>
          </a:prstGeom>
        </p:spPr>
        <p:txBody>
          <a:bodyPr lIns="0"/>
          <a:lstStyle>
            <a:lvl1pPr marL="457200" indent="-457200">
              <a:spcBef>
                <a:spcPts val="1800"/>
              </a:spcBef>
              <a:buFont typeface="+mj-lt"/>
              <a:buAutoNum type="arabicPeriod"/>
              <a:defRPr sz="2000">
                <a:latin typeface="+mn-lt"/>
              </a:defRPr>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7" name="Platshållare för text 3">
            <a:extLst>
              <a:ext uri="{FF2B5EF4-FFF2-40B4-BE49-F238E27FC236}">
                <a16:creationId xmlns:a16="http://schemas.microsoft.com/office/drawing/2014/main" id="{6D4904A0-409C-4EB1-8A65-AD5037002616}"/>
              </a:ext>
            </a:extLst>
          </p:cNvPr>
          <p:cNvSpPr>
            <a:spLocks noGrp="1"/>
          </p:cNvSpPr>
          <p:nvPr>
            <p:ph type="body" sz="quarter" idx="13" hasCustomPrompt="1"/>
          </p:nvPr>
        </p:nvSpPr>
        <p:spPr>
          <a:xfrm>
            <a:off x="6383339" y="1634401"/>
            <a:ext cx="5188208" cy="4583838"/>
          </a:xfrm>
          <a:prstGeom prst="rect">
            <a:avLst/>
          </a:prstGeom>
        </p:spPr>
        <p:txBody>
          <a:bodyPr lIns="0"/>
          <a:lstStyle>
            <a:lvl1pPr marL="457200" indent="-457200">
              <a:spcBef>
                <a:spcPts val="1800"/>
              </a:spcBef>
              <a:buFont typeface="+mj-lt"/>
              <a:buAutoNum type="arabicPeriod"/>
              <a:defRPr sz="2000">
                <a:latin typeface="+mn-lt"/>
              </a:defRPr>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9" name="Platshållare för sidfot 4">
            <a:extLst>
              <a:ext uri="{FF2B5EF4-FFF2-40B4-BE49-F238E27FC236}">
                <a16:creationId xmlns:a16="http://schemas.microsoft.com/office/drawing/2014/main" id="{2C8D1CF1-E93D-463B-AF49-0EC5A6E1B4BB}"/>
              </a:ext>
            </a:extLst>
          </p:cNvPr>
          <p:cNvSpPr>
            <a:spLocks noGrp="1"/>
          </p:cNvSpPr>
          <p:nvPr>
            <p:ph type="ftr" sz="quarter" idx="14"/>
          </p:nvPr>
        </p:nvSpPr>
        <p:spPr/>
        <p:txBody>
          <a:bodyPr/>
          <a:lstStyle/>
          <a:p>
            <a:endParaRPr lang="sv-SE"/>
          </a:p>
        </p:txBody>
      </p:sp>
      <p:sp>
        <p:nvSpPr>
          <p:cNvPr id="10" name="Platshållare för bildnummer 5">
            <a:extLst>
              <a:ext uri="{FF2B5EF4-FFF2-40B4-BE49-F238E27FC236}">
                <a16:creationId xmlns:a16="http://schemas.microsoft.com/office/drawing/2014/main" id="{0D093DFA-0FFE-431F-9D40-D12B15C7218F}"/>
              </a:ext>
            </a:extLst>
          </p:cNvPr>
          <p:cNvSpPr>
            <a:spLocks noGrp="1"/>
          </p:cNvSpPr>
          <p:nvPr>
            <p:ph type="sldNum" sz="quarter" idx="15"/>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3589951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B008D-0CC1-4719-8437-99618B6B65EE}"/>
              </a:ext>
            </a:extLst>
          </p:cNvPr>
          <p:cNvSpPr>
            <a:spLocks noGrp="1"/>
          </p:cNvSpPr>
          <p:nvPr>
            <p:ph type="title"/>
          </p:nvPr>
        </p:nvSpPr>
        <p:spPr>
          <a:xfrm>
            <a:off x="636889" y="540000"/>
            <a:ext cx="6792611" cy="1080000"/>
          </a:xfrm>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E2E14E40-923A-1266-AEE9-9ADB80254241}"/>
              </a:ext>
            </a:extLst>
          </p:cNvPr>
          <p:cNvSpPr>
            <a:spLocks noGrp="1"/>
          </p:cNvSpPr>
          <p:nvPr>
            <p:ph type="body" sz="quarter" idx="16" hasCustomPrompt="1"/>
          </p:nvPr>
        </p:nvSpPr>
        <p:spPr>
          <a:xfrm>
            <a:off x="637200" y="1634400"/>
            <a:ext cx="6809740" cy="4583838"/>
          </a:xfrm>
          <a:prstGeom prst="rect">
            <a:avLst/>
          </a:prstGeom>
        </p:spPr>
        <p:txBody>
          <a:bodyPr lIns="0" anchor="t">
            <a:normAutofit/>
          </a:bodyPr>
          <a:lstStyle>
            <a:lvl1pPr marL="0" indent="0">
              <a:lnSpc>
                <a:spcPct val="110000"/>
              </a:lnSpc>
              <a:spcBef>
                <a:spcPts val="1800"/>
              </a:spcBef>
              <a:spcAft>
                <a:spcPts val="0"/>
              </a:spcAft>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8077201" y="0"/>
            <a:ext cx="4114800" cy="6857999"/>
          </a:xfrm>
          <a:prstGeom prst="rect">
            <a:avLst/>
          </a:prstGeom>
        </p:spPr>
        <p:txBody>
          <a:bodyPr lIns="216000" tIns="576000" rIns="180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5" name="Platshållare för sidfot 4">
            <a:extLst>
              <a:ext uri="{FF2B5EF4-FFF2-40B4-BE49-F238E27FC236}">
                <a16:creationId xmlns:a16="http://schemas.microsoft.com/office/drawing/2014/main" id="{EFF7CB77-F4BF-4F39-9A04-589D0309588A}"/>
              </a:ext>
            </a:extLst>
          </p:cNvPr>
          <p:cNvSpPr>
            <a:spLocks noGrp="1"/>
          </p:cNvSpPr>
          <p:nvPr>
            <p:ph type="ftr" sz="quarter" idx="17"/>
          </p:nvPr>
        </p:nvSpPr>
        <p:spPr/>
        <p:txBody>
          <a:bodyPr/>
          <a:lstStyle/>
          <a:p>
            <a:endParaRPr lang="sv-SE"/>
          </a:p>
        </p:txBody>
      </p:sp>
      <p:sp>
        <p:nvSpPr>
          <p:cNvPr id="7" name="Platshållare för bildnummer 5">
            <a:extLst>
              <a:ext uri="{FF2B5EF4-FFF2-40B4-BE49-F238E27FC236}">
                <a16:creationId xmlns:a16="http://schemas.microsoft.com/office/drawing/2014/main" id="{51B3DFEC-57A4-43E2-AD92-5FFC5D929F57}"/>
              </a:ext>
            </a:extLst>
          </p:cNvPr>
          <p:cNvSpPr>
            <a:spLocks noGrp="1"/>
          </p:cNvSpPr>
          <p:nvPr>
            <p:ph type="sldNum" sz="quarter" idx="18"/>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904465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2">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EF7C54-8A0A-44CD-A06F-F7E15D319562}"/>
              </a:ext>
            </a:extLst>
          </p:cNvPr>
          <p:cNvSpPr>
            <a:spLocks noGrp="1"/>
          </p:cNvSpPr>
          <p:nvPr>
            <p:ph type="title"/>
          </p:nvPr>
        </p:nvSpPr>
        <p:spPr>
          <a:xfrm>
            <a:off x="636889" y="540000"/>
            <a:ext cx="5171774" cy="1080000"/>
          </a:xfrm>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F4451309-973D-674D-595E-A21E77D45168}"/>
              </a:ext>
            </a:extLst>
          </p:cNvPr>
          <p:cNvSpPr>
            <a:spLocks noGrp="1"/>
          </p:cNvSpPr>
          <p:nvPr>
            <p:ph type="body" sz="quarter" idx="12" hasCustomPrompt="1"/>
          </p:nvPr>
        </p:nvSpPr>
        <p:spPr>
          <a:xfrm>
            <a:off x="637200" y="1634400"/>
            <a:ext cx="5171463" cy="4583838"/>
          </a:xfrm>
          <a:prstGeom prst="rect">
            <a:avLst/>
          </a:prstGeom>
        </p:spPr>
        <p:txBody>
          <a:bodyPr lIns="0"/>
          <a:lstStyle>
            <a:lvl1pPr>
              <a:spcBef>
                <a:spcPts val="1800"/>
              </a:spcBef>
              <a:defRPr/>
            </a:lvl1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096001" y="0"/>
            <a:ext cx="6096000" cy="6857999"/>
          </a:xfrm>
          <a:prstGeom prst="rect">
            <a:avLst/>
          </a:prstGeom>
        </p:spPr>
        <p:txBody>
          <a:bodyPr lIns="216000" tIns="576000" rIns="252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7" name="Platshållare för sidfot 4">
            <a:extLst>
              <a:ext uri="{FF2B5EF4-FFF2-40B4-BE49-F238E27FC236}">
                <a16:creationId xmlns:a16="http://schemas.microsoft.com/office/drawing/2014/main" id="{6D55C4DD-793D-4F05-855A-7F5B1C703133}"/>
              </a:ext>
            </a:extLst>
          </p:cNvPr>
          <p:cNvSpPr>
            <a:spLocks noGrp="1"/>
          </p:cNvSpPr>
          <p:nvPr>
            <p:ph type="ftr" sz="quarter" idx="13"/>
          </p:nvPr>
        </p:nvSpPr>
        <p:spPr/>
        <p:txBody>
          <a:bodyPr/>
          <a:lstStyle/>
          <a:p>
            <a:endParaRPr lang="sv-SE"/>
          </a:p>
        </p:txBody>
      </p:sp>
      <p:sp>
        <p:nvSpPr>
          <p:cNvPr id="8" name="Platshållare för bildnummer 5">
            <a:extLst>
              <a:ext uri="{FF2B5EF4-FFF2-40B4-BE49-F238E27FC236}">
                <a16:creationId xmlns:a16="http://schemas.microsoft.com/office/drawing/2014/main" id="{5123DDC0-56AE-4BE8-86E6-053C54763A0A}"/>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4148456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text och bild 3">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3786AE-3D23-4C9B-BD51-DD3D8606B896}"/>
              </a:ext>
            </a:extLst>
          </p:cNvPr>
          <p:cNvSpPr>
            <a:spLocks noGrp="1"/>
          </p:cNvSpPr>
          <p:nvPr>
            <p:ph type="title"/>
          </p:nvPr>
        </p:nvSpPr>
        <p:spPr>
          <a:xfrm>
            <a:off x="636890" y="539999"/>
            <a:ext cx="3771514" cy="1525203"/>
          </a:xfrm>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EB02FB96-385F-13AB-DD19-55D3510D6BC8}"/>
              </a:ext>
            </a:extLst>
          </p:cNvPr>
          <p:cNvSpPr>
            <a:spLocks noGrp="1"/>
          </p:cNvSpPr>
          <p:nvPr>
            <p:ph type="body" sz="quarter" idx="16" hasCustomPrompt="1"/>
          </p:nvPr>
        </p:nvSpPr>
        <p:spPr>
          <a:xfrm>
            <a:off x="637200" y="2065203"/>
            <a:ext cx="3771514" cy="4153035"/>
          </a:xfrm>
          <a:prstGeom prst="rect">
            <a:avLst/>
          </a:prstGeom>
        </p:spPr>
        <p:txBody>
          <a:bodyPr lIns="0" anchor="t">
            <a:normAutofit/>
          </a:bodyPr>
          <a:lstStyle>
            <a:lvl1pPr marL="0" indent="0">
              <a:lnSpc>
                <a:spcPct val="110000"/>
              </a:lnSpc>
              <a:spcBef>
                <a:spcPts val="1800"/>
              </a:spcBef>
              <a:spcAft>
                <a:spcPts val="0"/>
              </a:spcAft>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4487401" y="1"/>
            <a:ext cx="7704599" cy="6857999"/>
          </a:xfrm>
          <a:prstGeom prst="rect">
            <a:avLst/>
          </a:prstGeom>
        </p:spPr>
        <p:txBody>
          <a:bodyPr lIns="1296000" tIns="576000" rIns="1296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5" name="Platshållare för sidfot 4">
            <a:extLst>
              <a:ext uri="{FF2B5EF4-FFF2-40B4-BE49-F238E27FC236}">
                <a16:creationId xmlns:a16="http://schemas.microsoft.com/office/drawing/2014/main" id="{B89F5B30-B90D-41E7-8C50-94F92D645BC4}"/>
              </a:ext>
            </a:extLst>
          </p:cNvPr>
          <p:cNvSpPr>
            <a:spLocks noGrp="1"/>
          </p:cNvSpPr>
          <p:nvPr>
            <p:ph type="ftr" sz="quarter" idx="17"/>
          </p:nvPr>
        </p:nvSpPr>
        <p:spPr/>
        <p:txBody>
          <a:bodyPr/>
          <a:lstStyle/>
          <a:p>
            <a:endParaRPr lang="sv-SE"/>
          </a:p>
        </p:txBody>
      </p:sp>
      <p:sp>
        <p:nvSpPr>
          <p:cNvPr id="7" name="Platshållare för bildnummer 5">
            <a:extLst>
              <a:ext uri="{FF2B5EF4-FFF2-40B4-BE49-F238E27FC236}">
                <a16:creationId xmlns:a16="http://schemas.microsoft.com/office/drawing/2014/main" id="{268D11D4-3129-4594-8CBE-10321B2A1175}"/>
              </a:ext>
            </a:extLst>
          </p:cNvPr>
          <p:cNvSpPr>
            <a:spLocks noGrp="1"/>
          </p:cNvSpPr>
          <p:nvPr>
            <p:ph type="sldNum" sz="quarter" idx="18"/>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78025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text och bild 4">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28E7CB30-CED8-4C36-8C0A-8E2936A9935A}"/>
              </a:ext>
            </a:extLst>
          </p:cNvPr>
          <p:cNvSpPr>
            <a:spLocks noGrp="1"/>
          </p:cNvSpPr>
          <p:nvPr>
            <p:ph type="title"/>
          </p:nvPr>
        </p:nvSpPr>
        <p:spPr>
          <a:xfrm>
            <a:off x="636889" y="540000"/>
            <a:ext cx="9720000" cy="1080000"/>
          </a:xfrm>
        </p:spPr>
        <p:txBody>
          <a:bodyPr/>
          <a:lstStyle/>
          <a:p>
            <a:r>
              <a:rPr lang="sv-SE"/>
              <a:t>Klicka här för att ändra mall för rubrikformat</a:t>
            </a:r>
          </a:p>
        </p:txBody>
      </p:sp>
      <p:sp>
        <p:nvSpPr>
          <p:cNvPr id="5" name="Platshållare för text 2">
            <a:extLst>
              <a:ext uri="{FF2B5EF4-FFF2-40B4-BE49-F238E27FC236}">
                <a16:creationId xmlns:a16="http://schemas.microsoft.com/office/drawing/2014/main" id="{A35D814D-CFD6-D79B-4B41-4738C2681B3A}"/>
              </a:ext>
            </a:extLst>
          </p:cNvPr>
          <p:cNvSpPr>
            <a:spLocks noGrp="1"/>
          </p:cNvSpPr>
          <p:nvPr>
            <p:ph type="body" sz="quarter" idx="12" hasCustomPrompt="1"/>
          </p:nvPr>
        </p:nvSpPr>
        <p:spPr>
          <a:xfrm>
            <a:off x="637200" y="1634400"/>
            <a:ext cx="5280114" cy="1533605"/>
          </a:xfrm>
          <a:prstGeom prst="rect">
            <a:avLst/>
          </a:prstGeom>
        </p:spPr>
        <p:txBody>
          <a:bodyPr lIns="0"/>
          <a:lstStyle>
            <a:lvl1pPr marL="0" indent="0">
              <a:spcBef>
                <a:spcPts val="1800"/>
              </a:spcBef>
              <a:spcAft>
                <a:spcPts val="0"/>
              </a:spcAft>
              <a:buNone/>
              <a:defRPr sz="20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p:txBody>
      </p:sp>
      <p:sp>
        <p:nvSpPr>
          <p:cNvPr id="2" name="Platshållare för bild 3">
            <a:extLst>
              <a:ext uri="{FF2B5EF4-FFF2-40B4-BE49-F238E27FC236}">
                <a16:creationId xmlns:a16="http://schemas.microsoft.com/office/drawing/2014/main" id="{A92B2AF3-9457-7731-ED44-D2028E6995FF}"/>
              </a:ext>
            </a:extLst>
          </p:cNvPr>
          <p:cNvSpPr>
            <a:spLocks noGrp="1"/>
          </p:cNvSpPr>
          <p:nvPr>
            <p:ph type="pic" idx="11" hasCustomPrompt="1"/>
          </p:nvPr>
        </p:nvSpPr>
        <p:spPr>
          <a:xfrm>
            <a:off x="0" y="1"/>
            <a:ext cx="12192000" cy="6857999"/>
          </a:xfrm>
          <a:prstGeom prst="rect">
            <a:avLst/>
          </a:prstGeom>
        </p:spPr>
        <p:txBody>
          <a:bodyPr lIns="3888000" tIns="4248000" rIns="3564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7" name="Platshållare för sidfot 4">
            <a:extLst>
              <a:ext uri="{FF2B5EF4-FFF2-40B4-BE49-F238E27FC236}">
                <a16:creationId xmlns:a16="http://schemas.microsoft.com/office/drawing/2014/main" id="{32E51451-7697-422E-9945-89ABB8B1676A}"/>
              </a:ext>
            </a:extLst>
          </p:cNvPr>
          <p:cNvSpPr>
            <a:spLocks noGrp="1"/>
          </p:cNvSpPr>
          <p:nvPr>
            <p:ph type="ftr" sz="quarter" idx="13"/>
          </p:nvPr>
        </p:nvSpPr>
        <p:spPr/>
        <p:txBody>
          <a:bodyPr/>
          <a:lstStyle/>
          <a:p>
            <a:endParaRPr lang="sv-SE"/>
          </a:p>
        </p:txBody>
      </p:sp>
      <p:sp>
        <p:nvSpPr>
          <p:cNvPr id="10" name="Platshållare för bildnummer 5">
            <a:extLst>
              <a:ext uri="{FF2B5EF4-FFF2-40B4-BE49-F238E27FC236}">
                <a16:creationId xmlns:a16="http://schemas.microsoft.com/office/drawing/2014/main" id="{56D2ACD1-ED19-4C7C-951D-0930E762EA80}"/>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3594106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text och bild 5">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5ED3025E-D469-44AD-88E1-EEA95509BC98}"/>
              </a:ext>
            </a:extLst>
          </p:cNvPr>
          <p:cNvSpPr>
            <a:spLocks noGrp="1"/>
          </p:cNvSpPr>
          <p:nvPr>
            <p:ph type="title"/>
          </p:nvPr>
        </p:nvSpPr>
        <p:spPr/>
        <p:txBody>
          <a:bodyPr/>
          <a:lstStyle/>
          <a:p>
            <a:r>
              <a:rPr lang="sv-SE"/>
              <a:t>Klicka här för att ändra mall för rubrikformat</a:t>
            </a:r>
          </a:p>
        </p:txBody>
      </p:sp>
      <p:sp>
        <p:nvSpPr>
          <p:cNvPr id="6" name="Platshållare för bild 2">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36044" y="1478356"/>
            <a:ext cx="10936195" cy="4739882"/>
          </a:xfrm>
          <a:prstGeom prst="rect">
            <a:avLst/>
          </a:prstGeom>
        </p:spPr>
        <p:txBody>
          <a:bodyPr lIns="3060000" tIns="648000" rIns="2880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4" name="Platshållare för sidfot 3">
            <a:extLst>
              <a:ext uri="{FF2B5EF4-FFF2-40B4-BE49-F238E27FC236}">
                <a16:creationId xmlns:a16="http://schemas.microsoft.com/office/drawing/2014/main" id="{350852B9-C185-4391-BE17-DC0341967B67}"/>
              </a:ext>
            </a:extLst>
          </p:cNvPr>
          <p:cNvSpPr>
            <a:spLocks noGrp="1"/>
          </p:cNvSpPr>
          <p:nvPr>
            <p:ph type="ftr" sz="quarter" idx="12"/>
          </p:nvPr>
        </p:nvSpPr>
        <p:spPr/>
        <p:txBody>
          <a:bodyPr/>
          <a:lstStyle/>
          <a:p>
            <a:endParaRPr lang="sv-SE"/>
          </a:p>
        </p:txBody>
      </p:sp>
      <p:sp>
        <p:nvSpPr>
          <p:cNvPr id="5" name="Platshållare för bildnummer 4">
            <a:extLst>
              <a:ext uri="{FF2B5EF4-FFF2-40B4-BE49-F238E27FC236}">
                <a16:creationId xmlns:a16="http://schemas.microsoft.com/office/drawing/2014/main" id="{4BB39001-5ADF-4705-AE29-0C448DAEDA1B}"/>
              </a:ext>
            </a:extLst>
          </p:cNvPr>
          <p:cNvSpPr>
            <a:spLocks noGrp="1"/>
          </p:cNvSpPr>
          <p:nvPr>
            <p:ph type="sldNum" sz="quarter" idx="13"/>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604453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itat centrerad">
    <p:bg>
      <p:bgPr>
        <a:solidFill>
          <a:schemeClr val="accent4"/>
        </a:solidFill>
        <a:effectLst/>
      </p:bgPr>
    </p:bg>
    <p:spTree>
      <p:nvGrpSpPr>
        <p:cNvPr id="1" name=""/>
        <p:cNvGrpSpPr/>
        <p:nvPr/>
      </p:nvGrpSpPr>
      <p:grpSpPr>
        <a:xfrm>
          <a:off x="0" y="0"/>
          <a:ext cx="0" cy="0"/>
          <a:chOff x="0" y="0"/>
          <a:chExt cx="0" cy="0"/>
        </a:xfrm>
      </p:grpSpPr>
      <p:sp>
        <p:nvSpPr>
          <p:cNvPr id="4" name="Platshållare för text 1">
            <a:extLst>
              <a:ext uri="{FF2B5EF4-FFF2-40B4-BE49-F238E27FC236}">
                <a16:creationId xmlns:a16="http://schemas.microsoft.com/office/drawing/2014/main" id="{FBA69918-25E2-9A19-0AAE-90CF61B18C15}"/>
              </a:ext>
            </a:extLst>
          </p:cNvPr>
          <p:cNvSpPr txBox="1">
            <a:spLocks/>
          </p:cNvSpPr>
          <p:nvPr userDrawn="1"/>
        </p:nvSpPr>
        <p:spPr>
          <a:xfrm>
            <a:off x="2139698" y="1026315"/>
            <a:ext cx="455456" cy="1286463"/>
          </a:xfrm>
          <a:prstGeom prst="rect">
            <a:avLst/>
          </a:prstGeom>
        </p:spPr>
        <p:txBody>
          <a:bodyPr vert="horz" lIns="0" tIns="45720" rIns="91440" bIns="45720" rtlCol="0" anchor="b">
            <a:noAutofit/>
          </a:bodyPr>
          <a:lstStyle>
            <a:lvl1pPr marL="0" indent="0" algn="ctr" defTabSz="914400" rtl="0" eaLnBrk="1" latinLnBrk="0" hangingPunct="1">
              <a:lnSpc>
                <a:spcPct val="100000"/>
              </a:lnSpc>
              <a:spcBef>
                <a:spcPts val="1000"/>
              </a:spcBef>
              <a:buFontTx/>
              <a:buNone/>
              <a:defRPr sz="5000" b="1"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sv-SE" sz="8000" dirty="0">
                <a:solidFill>
                  <a:schemeClr val="bg1"/>
                </a:solidFill>
              </a:rPr>
              <a:t>”</a:t>
            </a:r>
          </a:p>
        </p:txBody>
      </p:sp>
      <p:sp>
        <p:nvSpPr>
          <p:cNvPr id="6" name="Rubrik 2">
            <a:extLst>
              <a:ext uri="{FF2B5EF4-FFF2-40B4-BE49-F238E27FC236}">
                <a16:creationId xmlns:a16="http://schemas.microsoft.com/office/drawing/2014/main" id="{E4B64348-F785-4A9C-94E9-CC2F9BF172EF}"/>
              </a:ext>
            </a:extLst>
          </p:cNvPr>
          <p:cNvSpPr>
            <a:spLocks noGrp="1"/>
          </p:cNvSpPr>
          <p:nvPr>
            <p:ph type="title"/>
          </p:nvPr>
        </p:nvSpPr>
        <p:spPr>
          <a:xfrm>
            <a:off x="2365248" y="1613916"/>
            <a:ext cx="7461504" cy="2356072"/>
          </a:xfrm>
        </p:spPr>
        <p:txBody>
          <a:bodyPr>
            <a:noAutofit/>
          </a:bodyPr>
          <a:lstStyle>
            <a:lvl1pPr>
              <a:lnSpc>
                <a:spcPct val="100000"/>
              </a:lnSpc>
              <a:defRPr sz="4400" spc="-40" baseline="0">
                <a:solidFill>
                  <a:schemeClr val="bg1"/>
                </a:solidFill>
              </a:defRPr>
            </a:lvl1pPr>
          </a:lstStyle>
          <a:p>
            <a:r>
              <a:rPr lang="sv-SE"/>
              <a:t>Klicka här för att ändra mall för rubrikformat</a:t>
            </a:r>
            <a:endParaRPr lang="sv-SE" dirty="0"/>
          </a:p>
        </p:txBody>
      </p:sp>
      <p:sp>
        <p:nvSpPr>
          <p:cNvPr id="3" name="Platshållare för text 3">
            <a:extLst>
              <a:ext uri="{FF2B5EF4-FFF2-40B4-BE49-F238E27FC236}">
                <a16:creationId xmlns:a16="http://schemas.microsoft.com/office/drawing/2014/main" id="{EDE59C96-7B2A-70FF-D2D8-97C435333C87}"/>
              </a:ext>
            </a:extLst>
          </p:cNvPr>
          <p:cNvSpPr>
            <a:spLocks noGrp="1"/>
          </p:cNvSpPr>
          <p:nvPr>
            <p:ph type="body" sz="quarter" idx="16" hasCustomPrompt="1"/>
          </p:nvPr>
        </p:nvSpPr>
        <p:spPr>
          <a:xfrm>
            <a:off x="2365248" y="3992415"/>
            <a:ext cx="7461504" cy="1251669"/>
          </a:xfrm>
          <a:prstGeom prst="rect">
            <a:avLst/>
          </a:prstGeom>
        </p:spPr>
        <p:txBody>
          <a:bodyPr lIns="0" anchor="t">
            <a:norm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9" name="Platshållare för text 4">
            <a:extLst>
              <a:ext uri="{FF2B5EF4-FFF2-40B4-BE49-F238E27FC236}">
                <a16:creationId xmlns:a16="http://schemas.microsoft.com/office/drawing/2014/main" id="{3585167E-F5B6-856C-D48C-3AFD19272703}"/>
              </a:ext>
            </a:extLst>
          </p:cNvPr>
          <p:cNvSpPr>
            <a:spLocks noGrp="1"/>
          </p:cNvSpPr>
          <p:nvPr>
            <p:ph type="body" sz="quarter" idx="18" hasCustomPrompt="1"/>
          </p:nvPr>
        </p:nvSpPr>
        <p:spPr>
          <a:xfrm>
            <a:off x="4452174" y="5266511"/>
            <a:ext cx="5371530" cy="951728"/>
          </a:xfrm>
          <a:prstGeom prst="rect">
            <a:avLst/>
          </a:prstGeom>
        </p:spPr>
        <p:txBody>
          <a:bodyPr lIns="90000" rIns="0">
            <a:normAutofit/>
          </a:bodyPr>
          <a:lstStyle>
            <a:lvl1pPr marL="0" indent="0" algn="r">
              <a:buNone/>
              <a:defRPr sz="2000">
                <a:solidFill>
                  <a:schemeClr val="bg1"/>
                </a:solidFill>
              </a:defRPr>
            </a:lvl1pPr>
          </a:lstStyle>
          <a:p>
            <a:pPr lvl="0"/>
            <a:r>
              <a:rPr lang="sv-SE" dirty="0">
                <a:solidFill>
                  <a:schemeClr val="bg1"/>
                </a:solidFill>
              </a:rPr>
              <a:t>Namn/Källa</a:t>
            </a:r>
            <a:endParaRPr lang="sv-SE" dirty="0"/>
          </a:p>
        </p:txBody>
      </p:sp>
      <p:sp>
        <p:nvSpPr>
          <p:cNvPr id="12" name="Platshållare för sidfot 5">
            <a:extLst>
              <a:ext uri="{FF2B5EF4-FFF2-40B4-BE49-F238E27FC236}">
                <a16:creationId xmlns:a16="http://schemas.microsoft.com/office/drawing/2014/main" id="{804F0E48-D77D-4970-9A3B-D89F785D3A82}"/>
              </a:ext>
            </a:extLst>
          </p:cNvPr>
          <p:cNvSpPr>
            <a:spLocks noGrp="1"/>
          </p:cNvSpPr>
          <p:nvPr>
            <p:ph type="ftr" sz="quarter" idx="19"/>
          </p:nvPr>
        </p:nvSpPr>
        <p:spPr/>
        <p:txBody>
          <a:bodyPr/>
          <a:lstStyle>
            <a:lvl1pPr>
              <a:defRPr>
                <a:solidFill>
                  <a:schemeClr val="bg1"/>
                </a:solidFill>
              </a:defRPr>
            </a:lvl1pPr>
          </a:lstStyle>
          <a:p>
            <a:endParaRPr lang="sv-SE"/>
          </a:p>
        </p:txBody>
      </p:sp>
      <p:sp>
        <p:nvSpPr>
          <p:cNvPr id="13" name="Platshållare för bildnummer 6">
            <a:extLst>
              <a:ext uri="{FF2B5EF4-FFF2-40B4-BE49-F238E27FC236}">
                <a16:creationId xmlns:a16="http://schemas.microsoft.com/office/drawing/2014/main" id="{EBE49BD8-D016-4C80-B1CB-90D3713A41D7}"/>
              </a:ext>
            </a:extLst>
          </p:cNvPr>
          <p:cNvSpPr>
            <a:spLocks noGrp="1"/>
          </p:cNvSpPr>
          <p:nvPr>
            <p:ph type="sldNum" sz="quarter" idx="20"/>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14" name="Bild 7" descr="Socialstyrelsen logotyp">
            <a:extLst>
              <a:ext uri="{FF2B5EF4-FFF2-40B4-BE49-F238E27FC236}">
                <a16:creationId xmlns:a16="http://schemas.microsoft.com/office/drawing/2014/main" id="{188952F7-79EF-48D5-9387-7BDFBFD28C8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128752181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gens agenda">
    <p:bg>
      <p:bgRef idx="1001">
        <a:schemeClr val="bg1"/>
      </p:bgRef>
    </p:bg>
    <p:spTree>
      <p:nvGrpSpPr>
        <p:cNvPr id="1" name=""/>
        <p:cNvGrpSpPr/>
        <p:nvPr/>
      </p:nvGrpSpPr>
      <p:grpSpPr>
        <a:xfrm>
          <a:off x="0" y="0"/>
          <a:ext cx="0" cy="0"/>
          <a:chOff x="0" y="0"/>
          <a:chExt cx="0" cy="0"/>
        </a:xfrm>
      </p:grpSpPr>
      <p:sp>
        <p:nvSpPr>
          <p:cNvPr id="5" name="Rektangel 1">
            <a:extLst>
              <a:ext uri="{FF2B5EF4-FFF2-40B4-BE49-F238E27FC236}">
                <a16:creationId xmlns:a16="http://schemas.microsoft.com/office/drawing/2014/main" id="{F1183CFE-C926-559A-13EE-E93C505A3163}"/>
              </a:ext>
              <a:ext uri="{C183D7F6-B498-43B3-948B-1728B52AA6E4}">
                <adec:decorative xmlns:adec="http://schemas.microsoft.com/office/drawing/2017/decorative" val="1"/>
              </a:ext>
            </a:extLst>
          </p:cNvPr>
          <p:cNvSpPr/>
          <p:nvPr/>
        </p:nvSpPr>
        <p:spPr>
          <a:xfrm>
            <a:off x="0" y="-3175"/>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pc="-40" baseline="0" dirty="0">
              <a:solidFill>
                <a:schemeClr val="bg1"/>
              </a:solidFill>
            </a:endParaRPr>
          </a:p>
        </p:txBody>
      </p:sp>
      <p:sp>
        <p:nvSpPr>
          <p:cNvPr id="14" name="Rubrik 2">
            <a:extLst>
              <a:ext uri="{FF2B5EF4-FFF2-40B4-BE49-F238E27FC236}">
                <a16:creationId xmlns:a16="http://schemas.microsoft.com/office/drawing/2014/main" id="{CA62C322-7523-41A9-90CC-885B731305FD}"/>
              </a:ext>
            </a:extLst>
          </p:cNvPr>
          <p:cNvSpPr>
            <a:spLocks noGrp="1"/>
          </p:cNvSpPr>
          <p:nvPr>
            <p:ph type="title"/>
          </p:nvPr>
        </p:nvSpPr>
        <p:spPr>
          <a:xfrm>
            <a:off x="636889" y="540000"/>
            <a:ext cx="5459111" cy="1080000"/>
          </a:xfrm>
        </p:spPr>
        <p:txBody>
          <a:bodyPr>
            <a:noAutofit/>
          </a:bodyPr>
          <a:lstStyle>
            <a:lvl1pPr>
              <a:defRPr>
                <a:solidFill>
                  <a:schemeClr val="bg1"/>
                </a:solidFill>
              </a:defRPr>
            </a:lvl1pPr>
          </a:lstStyle>
          <a:p>
            <a:r>
              <a:rPr lang="sv-SE"/>
              <a:t>Klicka här för att ändra mall för rubrikformat</a:t>
            </a:r>
          </a:p>
        </p:txBody>
      </p:sp>
      <p:sp>
        <p:nvSpPr>
          <p:cNvPr id="3" name="Platshållare för text 3">
            <a:extLst>
              <a:ext uri="{FF2B5EF4-FFF2-40B4-BE49-F238E27FC236}">
                <a16:creationId xmlns:a16="http://schemas.microsoft.com/office/drawing/2014/main" id="{120DBCFD-F37B-496E-A76B-A0C6FDCFF4D0}"/>
              </a:ext>
            </a:extLst>
          </p:cNvPr>
          <p:cNvSpPr>
            <a:spLocks noGrp="1"/>
          </p:cNvSpPr>
          <p:nvPr>
            <p:ph type="body" sz="quarter" idx="10"/>
          </p:nvPr>
        </p:nvSpPr>
        <p:spPr>
          <a:xfrm>
            <a:off x="6383338" y="540000"/>
            <a:ext cx="5184775" cy="5678238"/>
          </a:xfrm>
        </p:spPr>
        <p:txBody>
          <a:bodyPr/>
          <a:lstStyle>
            <a:lvl1pPr marL="457200" indent="-457200">
              <a:buFont typeface="+mj-lt"/>
              <a:buAutoNum type="arabicPeriod"/>
              <a:defRPr sz="2000">
                <a:solidFill>
                  <a:schemeClr val="bg1"/>
                </a:solidFill>
              </a:defRPr>
            </a:lvl1pPr>
            <a:lvl2pPr marL="853200" indent="-457200">
              <a:buFont typeface="Arial" panose="020B0604020202020204" pitchFamily="34" charset="0"/>
              <a:buChar char="•"/>
              <a:defRPr sz="2000">
                <a:solidFill>
                  <a:schemeClr val="bg1"/>
                </a:solidFill>
                <a:latin typeface="+mn-lt"/>
              </a:defRPr>
            </a:lvl2pPr>
            <a:lvl3pPr marL="1134900" indent="-342900">
              <a:buFont typeface="Arial" panose="020B0604020202020204" pitchFamily="34" charset="0"/>
              <a:buChar char="•"/>
              <a:defRPr sz="1800">
                <a:solidFill>
                  <a:schemeClr val="bg1"/>
                </a:solidFill>
                <a:latin typeface="+mn-lt"/>
              </a:defRPr>
            </a:lvl3pPr>
            <a:lvl4pPr marL="1494900" indent="-342900">
              <a:buFont typeface="Arial" panose="020B0604020202020204" pitchFamily="34" charset="0"/>
              <a:buChar char="•"/>
              <a:defRPr sz="1600">
                <a:solidFill>
                  <a:schemeClr val="bg1"/>
                </a:solidFill>
                <a:latin typeface="+mn-lt"/>
              </a:defRPr>
            </a:lvl4pPr>
            <a:lvl5pPr marL="1854900" indent="-342900">
              <a:buFont typeface="Arial" panose="020B0604020202020204" pitchFamily="34" charset="0"/>
              <a:buChar char="•"/>
              <a:defRPr sz="1600">
                <a:solidFill>
                  <a:schemeClr val="bg1"/>
                </a:solidFill>
                <a:latin typeface="+mn-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a:extLst>
              <a:ext uri="{FF2B5EF4-FFF2-40B4-BE49-F238E27FC236}">
                <a16:creationId xmlns:a16="http://schemas.microsoft.com/office/drawing/2014/main" id="{682BE595-0F67-43AF-8330-80E7F6853AAB}"/>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10" name="Platshållare för bildnummer 5">
            <a:extLst>
              <a:ext uri="{FF2B5EF4-FFF2-40B4-BE49-F238E27FC236}">
                <a16:creationId xmlns:a16="http://schemas.microsoft.com/office/drawing/2014/main" id="{52BCE35A-FBC2-4737-BC28-5DCA1ABD8AFE}"/>
              </a:ext>
            </a:extLst>
          </p:cNvPr>
          <p:cNvSpPr>
            <a:spLocks noGrp="1"/>
          </p:cNvSpPr>
          <p:nvPr>
            <p:ph type="sldNum" sz="quarter" idx="12"/>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4" name="Bild 6" descr="Socialstyrelsen logotyp">
            <a:extLst>
              <a:ext uri="{FF2B5EF4-FFF2-40B4-BE49-F238E27FC236}">
                <a16:creationId xmlns:a16="http://schemas.microsoft.com/office/drawing/2014/main" id="{AC8A7925-09DB-1091-A084-7CD1FC0297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20127670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Vänsterställd citat med bild">
    <p:bg>
      <p:bgPr>
        <a:solidFill>
          <a:schemeClr val="accent4"/>
        </a:solidFill>
        <a:effectLst/>
      </p:bgPr>
    </p:bg>
    <p:spTree>
      <p:nvGrpSpPr>
        <p:cNvPr id="1" name=""/>
        <p:cNvGrpSpPr/>
        <p:nvPr/>
      </p:nvGrpSpPr>
      <p:grpSpPr>
        <a:xfrm>
          <a:off x="0" y="0"/>
          <a:ext cx="0" cy="0"/>
          <a:chOff x="0" y="0"/>
          <a:chExt cx="0" cy="0"/>
        </a:xfrm>
      </p:grpSpPr>
      <p:sp>
        <p:nvSpPr>
          <p:cNvPr id="11" name="Platshållare för bild 1">
            <a:extLst>
              <a:ext uri="{FF2B5EF4-FFF2-40B4-BE49-F238E27FC236}">
                <a16:creationId xmlns:a16="http://schemas.microsoft.com/office/drawing/2014/main" id="{3F8F0C3C-C392-883F-FF7A-F5E65EE639D8}"/>
              </a:ext>
            </a:extLst>
          </p:cNvPr>
          <p:cNvSpPr>
            <a:spLocks noGrp="1"/>
          </p:cNvSpPr>
          <p:nvPr>
            <p:ph type="pic" sz="quarter" idx="17" hasCustomPrompt="1"/>
          </p:nvPr>
        </p:nvSpPr>
        <p:spPr>
          <a:xfrm>
            <a:off x="0" y="0"/>
            <a:ext cx="12192000" cy="6858000"/>
          </a:xfrm>
          <a:prstGeom prst="rect">
            <a:avLst/>
          </a:prstGeom>
        </p:spPr>
        <p:txBody>
          <a:bodyPr/>
          <a:lstStyle>
            <a:lvl1pPr marL="0" indent="0">
              <a:buNone/>
              <a:defRPr sz="1600">
                <a:solidFill>
                  <a:srgbClr val="ECB94F"/>
                </a:solidFill>
              </a:defRPr>
            </a:lvl1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sv-SE" dirty="0"/>
              <a:t>                     Markera bildplatshållaren, blå yta (klicka inte på ikonen). Infoga en bild. Kom ihåg att skriva in en</a:t>
            </a:r>
            <a:br>
              <a:rPr lang="sv-SE" dirty="0"/>
            </a:br>
            <a:r>
              <a:rPr lang="sv-SE" dirty="0"/>
              <a:t>                     alternativtext eller markera som dekorativ. </a:t>
            </a:r>
          </a:p>
          <a:p>
            <a:endParaRPr lang="sv-SE" dirty="0"/>
          </a:p>
        </p:txBody>
      </p:sp>
      <p:sp>
        <p:nvSpPr>
          <p:cNvPr id="17" name="Platshållare för text 2">
            <a:extLst>
              <a:ext uri="{FF2B5EF4-FFF2-40B4-BE49-F238E27FC236}">
                <a16:creationId xmlns:a16="http://schemas.microsoft.com/office/drawing/2014/main" id="{23BA7DB1-7BA6-509E-CFDA-C754DD8161FE}"/>
              </a:ext>
            </a:extLst>
          </p:cNvPr>
          <p:cNvSpPr>
            <a:spLocks noGrp="1"/>
          </p:cNvSpPr>
          <p:nvPr>
            <p:ph type="body" sz="quarter" idx="19" hasCustomPrompt="1"/>
          </p:nvPr>
        </p:nvSpPr>
        <p:spPr>
          <a:xfrm>
            <a:off x="622432" y="342900"/>
            <a:ext cx="455456" cy="638349"/>
          </a:xfrm>
          <a:prstGeom prst="rect">
            <a:avLst/>
          </a:prstGeom>
        </p:spPr>
        <p:txBody>
          <a:bodyPr tIns="0" rIns="0" bIns="0"/>
          <a:lstStyle>
            <a:lvl1pPr marL="0" indent="0">
              <a:buNone/>
              <a:defRPr sz="8000">
                <a:solidFill>
                  <a:schemeClr val="bg1"/>
                </a:solidFill>
              </a:defRPr>
            </a:lvl1pPr>
          </a:lstStyle>
          <a:p>
            <a:pPr lvl="0"/>
            <a:r>
              <a:rPr lang="sv-SE" dirty="0"/>
              <a:t>”</a:t>
            </a:r>
          </a:p>
        </p:txBody>
      </p:sp>
      <p:sp>
        <p:nvSpPr>
          <p:cNvPr id="6" name="Rubrik 3">
            <a:extLst>
              <a:ext uri="{FF2B5EF4-FFF2-40B4-BE49-F238E27FC236}">
                <a16:creationId xmlns:a16="http://schemas.microsoft.com/office/drawing/2014/main" id="{7B889A2B-1A11-8E52-BD85-532D772548AC}"/>
              </a:ext>
            </a:extLst>
          </p:cNvPr>
          <p:cNvSpPr>
            <a:spLocks noGrp="1"/>
          </p:cNvSpPr>
          <p:nvPr>
            <p:ph type="title"/>
          </p:nvPr>
        </p:nvSpPr>
        <p:spPr>
          <a:xfrm>
            <a:off x="990601" y="981249"/>
            <a:ext cx="6004559" cy="2539857"/>
          </a:xfrm>
        </p:spPr>
        <p:txBody>
          <a:bodyPr anchor="t" anchorCtr="0">
            <a:normAutofit/>
          </a:bodyPr>
          <a:lstStyle>
            <a:lvl1pPr algn="l">
              <a:lnSpc>
                <a:spcPct val="100000"/>
              </a:lnSpc>
              <a:spcBef>
                <a:spcPts val="1800"/>
              </a:spcBef>
              <a:defRPr sz="4000" spc="-40" baseline="0">
                <a:solidFill>
                  <a:schemeClr val="bg1"/>
                </a:solidFill>
              </a:defRPr>
            </a:lvl1pPr>
          </a:lstStyle>
          <a:p>
            <a:r>
              <a:rPr lang="sv-SE"/>
              <a:t>Klicka här för att ändra mall för rubrikformat</a:t>
            </a:r>
            <a:endParaRPr lang="sv-SE" dirty="0"/>
          </a:p>
        </p:txBody>
      </p:sp>
      <p:sp>
        <p:nvSpPr>
          <p:cNvPr id="4" name="Platshållare för text 4">
            <a:extLst>
              <a:ext uri="{FF2B5EF4-FFF2-40B4-BE49-F238E27FC236}">
                <a16:creationId xmlns:a16="http://schemas.microsoft.com/office/drawing/2014/main" id="{753D899F-A3CB-5FB6-31EA-CB64334084C1}"/>
              </a:ext>
            </a:extLst>
          </p:cNvPr>
          <p:cNvSpPr>
            <a:spLocks noGrp="1"/>
          </p:cNvSpPr>
          <p:nvPr>
            <p:ph type="body" sz="quarter" idx="16" hasCustomPrompt="1"/>
          </p:nvPr>
        </p:nvSpPr>
        <p:spPr>
          <a:xfrm>
            <a:off x="990601" y="3670743"/>
            <a:ext cx="6004559" cy="1251669"/>
          </a:xfrm>
          <a:prstGeom prst="rect">
            <a:avLst/>
          </a:prstGeom>
        </p:spPr>
        <p:txBody>
          <a:bodyPr lIns="0" anchor="t">
            <a:norm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13" name="Platshållare för text 5">
            <a:extLst>
              <a:ext uri="{FF2B5EF4-FFF2-40B4-BE49-F238E27FC236}">
                <a16:creationId xmlns:a16="http://schemas.microsoft.com/office/drawing/2014/main" id="{1EF396DB-332A-5918-EA8B-D477ED428BA1}"/>
              </a:ext>
            </a:extLst>
          </p:cNvPr>
          <p:cNvSpPr>
            <a:spLocks noGrp="1"/>
          </p:cNvSpPr>
          <p:nvPr>
            <p:ph type="body" sz="quarter" idx="18" hasCustomPrompt="1"/>
          </p:nvPr>
        </p:nvSpPr>
        <p:spPr>
          <a:xfrm>
            <a:off x="990600" y="5072050"/>
            <a:ext cx="6004559" cy="804702"/>
          </a:xfrm>
          <a:prstGeom prst="rect">
            <a:avLst/>
          </a:prstGeom>
        </p:spPr>
        <p:txBody>
          <a:bodyPr rIns="0">
            <a:normAutofit/>
          </a:bodyPr>
          <a:lstStyle>
            <a:lvl1pPr marL="0" indent="0" algn="r">
              <a:buNone/>
              <a:defRPr sz="2000">
                <a:solidFill>
                  <a:schemeClr val="bg1"/>
                </a:solidFill>
              </a:defRPr>
            </a:lvl1pPr>
          </a:lstStyle>
          <a:p>
            <a:pPr lvl="0"/>
            <a:r>
              <a:rPr lang="sv-SE" dirty="0">
                <a:solidFill>
                  <a:schemeClr val="bg1"/>
                </a:solidFill>
              </a:rPr>
              <a:t>Namn/Källa</a:t>
            </a:r>
            <a:endParaRPr lang="sv-SE" dirty="0"/>
          </a:p>
        </p:txBody>
      </p:sp>
      <p:sp>
        <p:nvSpPr>
          <p:cNvPr id="3" name="Platshållare för sidfot 6">
            <a:extLst>
              <a:ext uri="{FF2B5EF4-FFF2-40B4-BE49-F238E27FC236}">
                <a16:creationId xmlns:a16="http://schemas.microsoft.com/office/drawing/2014/main" id="{1607F447-ADD7-4A74-A3ED-9475859E76B6}"/>
              </a:ext>
            </a:extLst>
          </p:cNvPr>
          <p:cNvSpPr>
            <a:spLocks noGrp="1"/>
          </p:cNvSpPr>
          <p:nvPr>
            <p:ph type="ftr" sz="quarter" idx="20"/>
          </p:nvPr>
        </p:nvSpPr>
        <p:spPr/>
        <p:txBody>
          <a:bodyPr/>
          <a:lstStyle>
            <a:lvl1pPr>
              <a:defRPr>
                <a:solidFill>
                  <a:schemeClr val="bg1"/>
                </a:solidFill>
              </a:defRPr>
            </a:lvl1pPr>
          </a:lstStyle>
          <a:p>
            <a:endParaRPr lang="sv-SE"/>
          </a:p>
        </p:txBody>
      </p:sp>
      <p:sp>
        <p:nvSpPr>
          <p:cNvPr id="9" name="Platshållare för bildnummer 7">
            <a:extLst>
              <a:ext uri="{FF2B5EF4-FFF2-40B4-BE49-F238E27FC236}">
                <a16:creationId xmlns:a16="http://schemas.microsoft.com/office/drawing/2014/main" id="{338AE749-498C-4FCF-9315-30FA2D969C5C}"/>
              </a:ext>
            </a:extLst>
          </p:cNvPr>
          <p:cNvSpPr>
            <a:spLocks noGrp="1"/>
          </p:cNvSpPr>
          <p:nvPr>
            <p:ph type="sldNum" sz="quarter" idx="21"/>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14" name="Bild 8" descr="Socialstyrelsen logotyp">
            <a:extLst>
              <a:ext uri="{FF2B5EF4-FFF2-40B4-BE49-F238E27FC236}">
                <a16:creationId xmlns:a16="http://schemas.microsoft.com/office/drawing/2014/main" id="{A180F516-2C3D-44DA-BEBD-C85F90E6A94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306690752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utsida 1">
    <p:spTree>
      <p:nvGrpSpPr>
        <p:cNvPr id="1" name=""/>
        <p:cNvGrpSpPr/>
        <p:nvPr/>
      </p:nvGrpSpPr>
      <p:grpSpPr>
        <a:xfrm>
          <a:off x="0" y="0"/>
          <a:ext cx="0" cy="0"/>
          <a:chOff x="0" y="0"/>
          <a:chExt cx="0" cy="0"/>
        </a:xfrm>
      </p:grpSpPr>
      <p:pic>
        <p:nvPicPr>
          <p:cNvPr id="4" name="Bildobjekt 1">
            <a:extLst>
              <a:ext uri="{FF2B5EF4-FFF2-40B4-BE49-F238E27FC236}">
                <a16:creationId xmlns:a16="http://schemas.microsoft.com/office/drawing/2014/main" id="{5F49F012-2760-74F3-4814-A4C07AB359A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1"/>
          </a:xfrm>
          <a:prstGeom prst="rect">
            <a:avLst/>
          </a:prstGeom>
          <a:solidFill>
            <a:schemeClr val="accent1"/>
          </a:solidFill>
        </p:spPr>
      </p:pic>
      <p:sp>
        <p:nvSpPr>
          <p:cNvPr id="2" name="Rubrik 2">
            <a:extLst>
              <a:ext uri="{FF2B5EF4-FFF2-40B4-BE49-F238E27FC236}">
                <a16:creationId xmlns:a16="http://schemas.microsoft.com/office/drawing/2014/main" id="{5769411F-B1AF-EC1C-966E-FB9ED0374DF5}"/>
              </a:ext>
            </a:extLst>
          </p:cNvPr>
          <p:cNvSpPr>
            <a:spLocks noGrp="1"/>
          </p:cNvSpPr>
          <p:nvPr>
            <p:ph type="ctrTitle"/>
          </p:nvPr>
        </p:nvSpPr>
        <p:spPr>
          <a:xfrm>
            <a:off x="1524000" y="1592901"/>
            <a:ext cx="9144000" cy="2495653"/>
          </a:xfrm>
        </p:spPr>
        <p:txBody>
          <a:bodyPr lIns="0" bIns="0" anchor="ctr">
            <a:normAutofit/>
          </a:bodyPr>
          <a:lstStyle>
            <a:lvl1pPr algn="ctr">
              <a:lnSpc>
                <a:spcPct val="100000"/>
              </a:lnSpc>
              <a:defRPr sz="4800" spc="-40" baseline="0">
                <a:solidFill>
                  <a:schemeClr val="bg1"/>
                </a:solidFill>
                <a:latin typeface="+mj-lt"/>
                <a:ea typeface="Noto Sans" panose="020B0502040504020204" pitchFamily="34" charset="0"/>
                <a:cs typeface="Noto Sans" panose="020B0502040504020204" pitchFamily="34" charset="0"/>
              </a:defRPr>
            </a:lvl1pPr>
          </a:lstStyle>
          <a:p>
            <a:r>
              <a:rPr lang="sv-SE"/>
              <a:t>Klicka här för att ändra mall för rubrikformat</a:t>
            </a:r>
            <a:endParaRPr lang="sv-SE" dirty="0"/>
          </a:p>
        </p:txBody>
      </p:sp>
      <p:sp>
        <p:nvSpPr>
          <p:cNvPr id="3" name="Underrubrik 3">
            <a:extLst>
              <a:ext uri="{FF2B5EF4-FFF2-40B4-BE49-F238E27FC236}">
                <a16:creationId xmlns:a16="http://schemas.microsoft.com/office/drawing/2014/main" id="{94232B9B-F6BB-1A4F-7DB4-D8AE64F1306E}"/>
              </a:ext>
            </a:extLst>
          </p:cNvPr>
          <p:cNvSpPr>
            <a:spLocks noGrp="1"/>
          </p:cNvSpPr>
          <p:nvPr>
            <p:ph type="subTitle" idx="1"/>
          </p:nvPr>
        </p:nvSpPr>
        <p:spPr>
          <a:xfrm>
            <a:off x="1524001" y="4088554"/>
            <a:ext cx="9143999" cy="1423204"/>
          </a:xfrm>
          <a:prstGeom prst="rect">
            <a:avLst/>
          </a:prstGeom>
        </p:spPr>
        <p:txBody>
          <a:bodyPr lIns="0" anchor="t">
            <a:normAutofit/>
          </a:bodyPr>
          <a:lstStyle>
            <a:lvl1pPr marL="0" indent="0" algn="ctr">
              <a:lnSpc>
                <a:spcPct val="110000"/>
              </a:lnSpc>
              <a:spcBef>
                <a:spcPts val="0"/>
              </a:spcBef>
              <a:spcAft>
                <a:spcPts val="2000"/>
              </a:spcAft>
              <a:buNone/>
              <a:defRPr sz="2200" spc="-30" baseline="0">
                <a:solidFill>
                  <a:schemeClr val="bg1"/>
                </a:solidFill>
                <a:latin typeface="+mj-lt"/>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5" name="Bild 4" descr="Socialstyrelsen logotyp">
            <a:extLst>
              <a:ext uri="{FF2B5EF4-FFF2-40B4-BE49-F238E27FC236}">
                <a16:creationId xmlns:a16="http://schemas.microsoft.com/office/drawing/2014/main" id="{3C67A210-F022-803C-0BD3-7D25F3F2C6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6800" y="5710238"/>
            <a:ext cx="2438400" cy="524075"/>
          </a:xfrm>
          <a:prstGeom prst="rect">
            <a:avLst/>
          </a:prstGeom>
        </p:spPr>
      </p:pic>
    </p:spTree>
    <p:extLst>
      <p:ext uri="{BB962C8B-B14F-4D97-AF65-F5344CB8AC3E}">
        <p14:creationId xmlns:p14="http://schemas.microsoft.com/office/powerpoint/2010/main" val="553629245"/>
      </p:ext>
    </p:extLst>
  </p:cSld>
  <p:clrMapOvr>
    <a:masterClrMapping/>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lutsida 2">
    <p:spTree>
      <p:nvGrpSpPr>
        <p:cNvPr id="1" name=""/>
        <p:cNvGrpSpPr/>
        <p:nvPr/>
      </p:nvGrpSpPr>
      <p:grpSpPr>
        <a:xfrm>
          <a:off x="0" y="0"/>
          <a:ext cx="0" cy="0"/>
          <a:chOff x="0" y="0"/>
          <a:chExt cx="0" cy="0"/>
        </a:xfrm>
      </p:grpSpPr>
      <p:pic>
        <p:nvPicPr>
          <p:cNvPr id="5" name="Bildobjekt 1">
            <a:extLst>
              <a:ext uri="{FF2B5EF4-FFF2-40B4-BE49-F238E27FC236}">
                <a16:creationId xmlns:a16="http://schemas.microsoft.com/office/drawing/2014/main" id="{A4C53521-188E-9198-17C6-9BE44215CD6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1"/>
          </a:xfrm>
          <a:prstGeom prst="rect">
            <a:avLst/>
          </a:prstGeom>
          <a:solidFill>
            <a:schemeClr val="accent1"/>
          </a:solidFill>
        </p:spPr>
      </p:pic>
      <p:sp>
        <p:nvSpPr>
          <p:cNvPr id="4" name="Rubrik 2">
            <a:extLst>
              <a:ext uri="{FF2B5EF4-FFF2-40B4-BE49-F238E27FC236}">
                <a16:creationId xmlns:a16="http://schemas.microsoft.com/office/drawing/2014/main" id="{8CC59EE7-2795-E38A-DBCA-38DA15BC3321}"/>
              </a:ext>
            </a:extLst>
          </p:cNvPr>
          <p:cNvSpPr>
            <a:spLocks noGrp="1"/>
          </p:cNvSpPr>
          <p:nvPr>
            <p:ph type="title" hasCustomPrompt="1"/>
          </p:nvPr>
        </p:nvSpPr>
        <p:spPr>
          <a:xfrm>
            <a:off x="1621087" y="5506636"/>
            <a:ext cx="9143999" cy="711602"/>
          </a:xfrm>
        </p:spPr>
        <p:txBody>
          <a:bodyPr>
            <a:normAutofit/>
          </a:bodyPr>
          <a:lstStyle>
            <a:lvl1pPr marL="0" indent="0" algn="ctr" defTabSz="914400" rtl="0" eaLnBrk="1" latinLnBrk="0" hangingPunct="1">
              <a:lnSpc>
                <a:spcPct val="110000"/>
              </a:lnSpc>
              <a:spcBef>
                <a:spcPts val="1000"/>
              </a:spcBef>
              <a:buFont typeface="Arial" panose="020B0604020202020204" pitchFamily="34" charset="0"/>
              <a:buNone/>
              <a:defRPr lang="sv-SE" sz="2200" b="0" kern="1200" spc="-30" baseline="0" dirty="0">
                <a:solidFill>
                  <a:schemeClr val="bg1"/>
                </a:solidFill>
                <a:latin typeface="+mj-lt"/>
                <a:ea typeface="Noto Sans" panose="020B0502040504020204" pitchFamily="34" charset="0"/>
                <a:cs typeface="Noto Sans" panose="020B0502040504020204" pitchFamily="34" charset="0"/>
              </a:defRPr>
            </a:lvl1pPr>
          </a:lstStyle>
          <a:p>
            <a:r>
              <a:rPr lang="sv-SE" dirty="0"/>
              <a:t>Klicka för att lägga till text</a:t>
            </a:r>
          </a:p>
        </p:txBody>
      </p:sp>
      <p:pic>
        <p:nvPicPr>
          <p:cNvPr id="2" name="Bild 3" descr="Socialstyrelsen logotyp">
            <a:extLst>
              <a:ext uri="{FF2B5EF4-FFF2-40B4-BE49-F238E27FC236}">
                <a16:creationId xmlns:a16="http://schemas.microsoft.com/office/drawing/2014/main" id="{1B631394-A941-4380-8B8D-D1DC4A45FD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31969" y="2678228"/>
            <a:ext cx="4911139" cy="1055530"/>
          </a:xfrm>
          <a:prstGeom prst="rect">
            <a:avLst/>
          </a:prstGeom>
        </p:spPr>
      </p:pic>
    </p:spTree>
    <p:extLst>
      <p:ext uri="{BB962C8B-B14F-4D97-AF65-F5344CB8AC3E}">
        <p14:creationId xmlns:p14="http://schemas.microsoft.com/office/powerpoint/2010/main" val="305861781"/>
      </p:ext>
    </p:extLst>
  </p:cSld>
  <p:clrMapOvr>
    <a:masterClrMapping/>
  </p:clrMapOvr>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lutsida 2">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621088" y="5506636"/>
            <a:ext cx="9143999" cy="711602"/>
          </a:xfrm>
        </p:spPr>
        <p:txBody>
          <a:bodyPr lIns="0" tIns="72000" rIns="0"/>
          <a:lstStyle>
            <a:lvl1pPr marL="0" indent="0" algn="ctr">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40431" y="2678227"/>
            <a:ext cx="4911139" cy="1055530"/>
          </a:xfrm>
          <a:prstGeom prst="rect">
            <a:avLst/>
          </a:prstGeom>
        </p:spPr>
      </p:pic>
    </p:spTree>
    <p:extLst>
      <p:ext uri="{BB962C8B-B14F-4D97-AF65-F5344CB8AC3E}">
        <p14:creationId xmlns:p14="http://schemas.microsoft.com/office/powerpoint/2010/main" val="3444982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52C64086-06E9-1122-4CB0-64B1127B7F7C}"/>
              </a:ext>
              <a:ext uri="{C183D7F6-B498-43B3-948B-1728B52AA6E4}">
                <adec:decorative xmlns:adec="http://schemas.microsoft.com/office/drawing/2017/decorative" val="1"/>
              </a:ext>
            </a:extLst>
          </p:cNvPr>
          <p:cNvSpPr/>
          <p:nvPr userDrawn="1"/>
        </p:nvSpPr>
        <p:spPr>
          <a:xfrm>
            <a:off x="-7097" y="0"/>
            <a:ext cx="12192000" cy="6858000"/>
          </a:xfrm>
          <a:prstGeom prst="rect">
            <a:avLst/>
          </a:prstGeom>
          <a:solidFill>
            <a:srgbClr val="11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2">
            <a:extLst>
              <a:ext uri="{FF2B5EF4-FFF2-40B4-BE49-F238E27FC236}">
                <a16:creationId xmlns:a16="http://schemas.microsoft.com/office/drawing/2014/main" id="{52B2130A-76E1-6582-5489-CA4D3C8D61B4}"/>
              </a:ext>
            </a:extLst>
          </p:cNvPr>
          <p:cNvSpPr>
            <a:spLocks noGrp="1"/>
          </p:cNvSpPr>
          <p:nvPr>
            <p:ph type="body" idx="1" hasCustomPrompt="1"/>
          </p:nvPr>
        </p:nvSpPr>
        <p:spPr>
          <a:xfrm>
            <a:off x="637200" y="540000"/>
            <a:ext cx="5197912" cy="549968"/>
          </a:xfrm>
          <a:prstGeom prst="rect">
            <a:avLst/>
          </a:prstGeom>
        </p:spPr>
        <p:txBody>
          <a:bodyPr lIns="0" tIns="0">
            <a:noAutofit/>
          </a:bodyPr>
          <a:lstStyle>
            <a:lvl1pPr marL="0" indent="0">
              <a:buNone/>
              <a:defRPr sz="25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Del 1</a:t>
            </a:r>
          </a:p>
        </p:txBody>
      </p:sp>
      <p:sp>
        <p:nvSpPr>
          <p:cNvPr id="2" name="Rubrik 3">
            <a:extLst>
              <a:ext uri="{FF2B5EF4-FFF2-40B4-BE49-F238E27FC236}">
                <a16:creationId xmlns:a16="http://schemas.microsoft.com/office/drawing/2014/main" id="{BFD6FC84-E6B8-4B24-D1A4-467309C0F4BF}"/>
              </a:ext>
            </a:extLst>
          </p:cNvPr>
          <p:cNvSpPr>
            <a:spLocks noGrp="1"/>
          </p:cNvSpPr>
          <p:nvPr>
            <p:ph type="title"/>
          </p:nvPr>
        </p:nvSpPr>
        <p:spPr>
          <a:xfrm>
            <a:off x="637200" y="1728000"/>
            <a:ext cx="8968770" cy="2495653"/>
          </a:xfrm>
        </p:spPr>
        <p:txBody>
          <a:bodyPr anchor="b">
            <a:normAutofit/>
          </a:bodyPr>
          <a:lstStyle>
            <a:lvl1pPr>
              <a:lnSpc>
                <a:spcPct val="100000"/>
              </a:lnSpc>
              <a:defRPr sz="4800" spc="-40" baseline="0">
                <a:solidFill>
                  <a:schemeClr val="bg1"/>
                </a:solidFill>
              </a:defRPr>
            </a:lvl1pPr>
          </a:lstStyle>
          <a:p>
            <a:r>
              <a:rPr lang="sv-SE"/>
              <a:t>Klicka här för att ändra mall för rubrikformat</a:t>
            </a:r>
            <a:endParaRPr lang="sv-SE" dirty="0"/>
          </a:p>
        </p:txBody>
      </p:sp>
      <p:sp>
        <p:nvSpPr>
          <p:cNvPr id="12" name="Underrubrik 4">
            <a:extLst>
              <a:ext uri="{FF2B5EF4-FFF2-40B4-BE49-F238E27FC236}">
                <a16:creationId xmlns:a16="http://schemas.microsoft.com/office/drawing/2014/main" id="{CF9EFB7A-52F7-4B96-A8E7-23E49A8AF6BE}"/>
              </a:ext>
            </a:extLst>
          </p:cNvPr>
          <p:cNvSpPr>
            <a:spLocks noGrp="1"/>
          </p:cNvSpPr>
          <p:nvPr>
            <p:ph type="subTitle" idx="12" hasCustomPrompt="1"/>
          </p:nvPr>
        </p:nvSpPr>
        <p:spPr>
          <a:xfrm>
            <a:off x="637200" y="4333988"/>
            <a:ext cx="9000000" cy="1655763"/>
          </a:xfrm>
          <a:prstGeom prst="rect">
            <a:avLst/>
          </a:prstGeom>
        </p:spPr>
        <p:txBody>
          <a:bodyPr lIns="0" anchor="t">
            <a:normAutofit/>
          </a:bodyPr>
          <a:lstStyle>
            <a:lvl1pPr marL="0" indent="0" algn="l">
              <a:lnSpc>
                <a:spcPct val="110000"/>
              </a:lnSpc>
              <a:buNone/>
              <a:defRPr sz="2500" spc="-30" baseline="0">
                <a:solidFill>
                  <a:schemeClr val="bg1"/>
                </a:solidFill>
                <a:latin typeface="+mj-lt"/>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Avsnittsundertitel</a:t>
            </a:r>
          </a:p>
        </p:txBody>
      </p:sp>
      <p:sp>
        <p:nvSpPr>
          <p:cNvPr id="9" name="Platshållare för sidfot 5">
            <a:extLst>
              <a:ext uri="{FF2B5EF4-FFF2-40B4-BE49-F238E27FC236}">
                <a16:creationId xmlns:a16="http://schemas.microsoft.com/office/drawing/2014/main" id="{D626CCBB-FA3C-4FF3-9FD8-C0ABEF2E3D71}"/>
              </a:ext>
            </a:extLst>
          </p:cNvPr>
          <p:cNvSpPr>
            <a:spLocks noGrp="1"/>
          </p:cNvSpPr>
          <p:nvPr>
            <p:ph type="ftr" sz="quarter" idx="10"/>
          </p:nvPr>
        </p:nvSpPr>
        <p:spPr/>
        <p:txBody>
          <a:bodyPr/>
          <a:lstStyle>
            <a:lvl1pPr>
              <a:defRPr>
                <a:solidFill>
                  <a:schemeClr val="bg1"/>
                </a:solidFill>
              </a:defRPr>
            </a:lvl1pPr>
          </a:lstStyle>
          <a:p>
            <a:endParaRPr lang="sv-SE"/>
          </a:p>
        </p:txBody>
      </p:sp>
      <p:sp>
        <p:nvSpPr>
          <p:cNvPr id="10" name="Platshållare för bildnummer 6">
            <a:extLst>
              <a:ext uri="{FF2B5EF4-FFF2-40B4-BE49-F238E27FC236}">
                <a16:creationId xmlns:a16="http://schemas.microsoft.com/office/drawing/2014/main" id="{DDA22063-D2D4-47CD-A7AE-ECEFC03816D5}"/>
              </a:ext>
            </a:extLst>
          </p:cNvPr>
          <p:cNvSpPr>
            <a:spLocks noGrp="1"/>
          </p:cNvSpPr>
          <p:nvPr>
            <p:ph type="sldNum" sz="quarter" idx="11"/>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11" name="Bild 7" descr="Socialstyrelsen logotyp">
            <a:extLst>
              <a:ext uri="{FF2B5EF4-FFF2-40B4-BE49-F238E27FC236}">
                <a16:creationId xmlns:a16="http://schemas.microsoft.com/office/drawing/2014/main" id="{4C26D879-9B78-4AE9-918F-D0BA94858CE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975114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sida numrerad">
    <p:spTree>
      <p:nvGrpSpPr>
        <p:cNvPr id="1" name=""/>
        <p:cNvGrpSpPr/>
        <p:nvPr/>
      </p:nvGrpSpPr>
      <p:grpSpPr>
        <a:xfrm>
          <a:off x="0" y="0"/>
          <a:ext cx="0" cy="0"/>
          <a:chOff x="0" y="0"/>
          <a:chExt cx="0" cy="0"/>
        </a:xfrm>
      </p:grpSpPr>
      <p:sp>
        <p:nvSpPr>
          <p:cNvPr id="3" name="Rektangel 1">
            <a:extLst>
              <a:ext uri="{FF2B5EF4-FFF2-40B4-BE49-F238E27FC236}">
                <a16:creationId xmlns:a16="http://schemas.microsoft.com/office/drawing/2014/main" id="{66632C35-978C-6B62-C6D3-0489AB671B91}"/>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ubrik 2">
            <a:extLst>
              <a:ext uri="{FF2B5EF4-FFF2-40B4-BE49-F238E27FC236}">
                <a16:creationId xmlns:a16="http://schemas.microsoft.com/office/drawing/2014/main" id="{A26D114C-C763-4581-8597-B1B4017E7B84}"/>
              </a:ext>
            </a:extLst>
          </p:cNvPr>
          <p:cNvSpPr>
            <a:spLocks noGrp="1"/>
          </p:cNvSpPr>
          <p:nvPr>
            <p:ph type="title"/>
          </p:nvPr>
        </p:nvSpPr>
        <p:spPr>
          <a:xfrm>
            <a:off x="637200" y="540000"/>
            <a:ext cx="5199062" cy="2847601"/>
          </a:xfrm>
        </p:spPr>
        <p:txBody>
          <a:bodyPr>
            <a:noAutofit/>
          </a:bodyPr>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13" name="Platshållare för text 3">
            <a:extLst>
              <a:ext uri="{FF2B5EF4-FFF2-40B4-BE49-F238E27FC236}">
                <a16:creationId xmlns:a16="http://schemas.microsoft.com/office/drawing/2014/main" id="{C17A5B22-744D-07CC-E5A8-7E3117B56BA1}"/>
              </a:ext>
            </a:extLst>
          </p:cNvPr>
          <p:cNvSpPr>
            <a:spLocks noGrp="1"/>
          </p:cNvSpPr>
          <p:nvPr>
            <p:ph type="body" sz="quarter" idx="12" hasCustomPrompt="1"/>
          </p:nvPr>
        </p:nvSpPr>
        <p:spPr>
          <a:xfrm>
            <a:off x="7389099" y="-577755"/>
            <a:ext cx="4794333" cy="5735897"/>
          </a:xfrm>
          <a:prstGeom prst="rect">
            <a:avLst/>
          </a:prstGeom>
        </p:spPr>
        <p:txBody>
          <a:bodyPr anchor="t" anchorCtr="0">
            <a:noAutofit/>
          </a:bodyPr>
          <a:lstStyle>
            <a:lvl1pPr marL="0" indent="0" algn="r">
              <a:lnSpc>
                <a:spcPct val="100000"/>
              </a:lnSpc>
              <a:spcBef>
                <a:spcPts val="0"/>
              </a:spcBef>
              <a:buNone/>
              <a:defRPr sz="40000" b="1">
                <a:solidFill>
                  <a:schemeClr val="accent2">
                    <a:alpha val="50000"/>
                  </a:schemeClr>
                </a:solidFill>
              </a:defRPr>
            </a:lvl1pPr>
          </a:lstStyle>
          <a:p>
            <a:pPr lvl="0"/>
            <a:r>
              <a:rPr lang="sv-SE" dirty="0"/>
              <a:t>1</a:t>
            </a:r>
          </a:p>
        </p:txBody>
      </p:sp>
      <p:sp>
        <p:nvSpPr>
          <p:cNvPr id="4" name="Platshållare för sidfot 4">
            <a:extLst>
              <a:ext uri="{FF2B5EF4-FFF2-40B4-BE49-F238E27FC236}">
                <a16:creationId xmlns:a16="http://schemas.microsoft.com/office/drawing/2014/main" id="{D7E8D443-E237-462B-975C-154721968459}"/>
              </a:ext>
            </a:extLst>
          </p:cNvPr>
          <p:cNvSpPr>
            <a:spLocks noGrp="1"/>
          </p:cNvSpPr>
          <p:nvPr>
            <p:ph type="ftr" sz="quarter" idx="13"/>
          </p:nvPr>
        </p:nvSpPr>
        <p:spPr/>
        <p:txBody>
          <a:bodyPr/>
          <a:lstStyle>
            <a:lvl1pPr>
              <a:defRPr>
                <a:solidFill>
                  <a:schemeClr val="bg1"/>
                </a:solidFill>
              </a:defRPr>
            </a:lvl1pPr>
          </a:lstStyle>
          <a:p>
            <a:endParaRPr lang="sv-SE" dirty="0"/>
          </a:p>
        </p:txBody>
      </p:sp>
      <p:sp>
        <p:nvSpPr>
          <p:cNvPr id="10" name="Platshållare för bildnummer 5">
            <a:extLst>
              <a:ext uri="{FF2B5EF4-FFF2-40B4-BE49-F238E27FC236}">
                <a16:creationId xmlns:a16="http://schemas.microsoft.com/office/drawing/2014/main" id="{1224EAF2-CF04-4F06-9EF2-9F75F889D03D}"/>
              </a:ext>
            </a:extLst>
          </p:cNvPr>
          <p:cNvSpPr>
            <a:spLocks noGrp="1"/>
          </p:cNvSpPr>
          <p:nvPr>
            <p:ph type="sldNum" sz="quarter" idx="14"/>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9" name="Bild 6" descr="Socialstyrelsen logotyp">
            <a:extLst>
              <a:ext uri="{FF2B5EF4-FFF2-40B4-BE49-F238E27FC236}">
                <a16:creationId xmlns:a16="http://schemas.microsoft.com/office/drawing/2014/main" id="{5587D7EB-8136-4358-A5A2-960A0628D7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3420577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sida med bakgrundsbild">
    <p:spTree>
      <p:nvGrpSpPr>
        <p:cNvPr id="1" name=""/>
        <p:cNvGrpSpPr/>
        <p:nvPr/>
      </p:nvGrpSpPr>
      <p:grpSpPr>
        <a:xfrm>
          <a:off x="0" y="0"/>
          <a:ext cx="0" cy="0"/>
          <a:chOff x="0" y="0"/>
          <a:chExt cx="0" cy="0"/>
        </a:xfrm>
      </p:grpSpPr>
      <p:sp>
        <p:nvSpPr>
          <p:cNvPr id="7" name="Platshållare för bild 1">
            <a:extLst>
              <a:ext uri="{FF2B5EF4-FFF2-40B4-BE49-F238E27FC236}">
                <a16:creationId xmlns:a16="http://schemas.microsoft.com/office/drawing/2014/main" id="{9C40D1D3-1113-927C-B6F9-18C863930682}"/>
              </a:ext>
              <a:ext uri="{C183D7F6-B498-43B3-948B-1728B52AA6E4}">
                <adec:decorative xmlns:adec="http://schemas.microsoft.com/office/drawing/2017/decorative" val="1"/>
              </a:ext>
            </a:extLst>
          </p:cNvPr>
          <p:cNvSpPr>
            <a:spLocks noGrp="1"/>
          </p:cNvSpPr>
          <p:nvPr>
            <p:ph type="pic" idx="11" hasCustomPrompt="1"/>
          </p:nvPr>
        </p:nvSpPr>
        <p:spPr>
          <a:xfrm>
            <a:off x="0" y="1"/>
            <a:ext cx="12192000" cy="6857999"/>
          </a:xfrm>
          <a:prstGeom prst="rect">
            <a:avLst/>
          </a:prstGeom>
        </p:spPr>
        <p:txBody>
          <a:bodyPr lIns="216000" tIns="180000">
            <a:normAutofit/>
          </a:bodyPr>
          <a:lstStyle>
            <a:lvl1pPr marL="0" indent="0">
              <a:buNone/>
              <a:defRPr sz="1100">
                <a:solidFill>
                  <a:srgbClr val="017CC0"/>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sv-SE" dirty="0"/>
              <a:t>Utfallande bild bakom text – 1) Klicka på vit yta 2) Infoga bild. Kom ihåg att skriva in en alternativtext eller markera som dekorativ.</a:t>
            </a:r>
          </a:p>
        </p:txBody>
      </p:sp>
      <p:sp>
        <p:nvSpPr>
          <p:cNvPr id="13" name="Rubrik 2">
            <a:extLst>
              <a:ext uri="{FF2B5EF4-FFF2-40B4-BE49-F238E27FC236}">
                <a16:creationId xmlns:a16="http://schemas.microsoft.com/office/drawing/2014/main" id="{2FD6ECBC-F7B5-4B05-A3D3-A59204C80F56}"/>
              </a:ext>
            </a:extLst>
          </p:cNvPr>
          <p:cNvSpPr>
            <a:spLocks noGrp="1"/>
          </p:cNvSpPr>
          <p:nvPr>
            <p:ph type="title"/>
          </p:nvPr>
        </p:nvSpPr>
        <p:spPr>
          <a:xfrm>
            <a:off x="637200" y="1728000"/>
            <a:ext cx="8968770" cy="2495653"/>
          </a:xfrm>
        </p:spPr>
        <p:txBody>
          <a:bodyPr anchor="b">
            <a:normAutofit/>
          </a:bodyPr>
          <a:lstStyle>
            <a:lvl1pPr>
              <a:lnSpc>
                <a:spcPct val="100000"/>
              </a:lnSpc>
              <a:defRPr sz="4800" spc="-40" baseline="0">
                <a:solidFill>
                  <a:schemeClr val="tx1"/>
                </a:solidFill>
              </a:defRPr>
            </a:lvl1pPr>
          </a:lstStyle>
          <a:p>
            <a:r>
              <a:rPr lang="sv-SE"/>
              <a:t>Klicka här för att ändra mall för rubrikformat</a:t>
            </a:r>
            <a:endParaRPr lang="sv-SE" dirty="0"/>
          </a:p>
        </p:txBody>
      </p:sp>
      <p:sp>
        <p:nvSpPr>
          <p:cNvPr id="6" name="Underrubrik 2">
            <a:extLst>
              <a:ext uri="{FF2B5EF4-FFF2-40B4-BE49-F238E27FC236}">
                <a16:creationId xmlns:a16="http://schemas.microsoft.com/office/drawing/2014/main" id="{D4CC4E9F-6EA0-9462-40D9-07A750177851}"/>
              </a:ext>
            </a:extLst>
          </p:cNvPr>
          <p:cNvSpPr>
            <a:spLocks noGrp="1"/>
          </p:cNvSpPr>
          <p:nvPr>
            <p:ph type="subTitle" idx="1" hasCustomPrompt="1"/>
          </p:nvPr>
        </p:nvSpPr>
        <p:spPr>
          <a:xfrm>
            <a:off x="637200" y="4333988"/>
            <a:ext cx="9000000" cy="1655763"/>
          </a:xfrm>
          <a:prstGeom prst="rect">
            <a:avLst/>
          </a:prstGeom>
        </p:spPr>
        <p:txBody>
          <a:bodyPr lIns="0" anchor="t">
            <a:normAutofit/>
          </a:bodyPr>
          <a:lstStyle>
            <a:lvl1pPr marL="0" indent="0" algn="l">
              <a:lnSpc>
                <a:spcPct val="110000"/>
              </a:lnSpc>
              <a:buNone/>
              <a:defRPr sz="2500" spc="-30" baseline="0">
                <a:solidFill>
                  <a:schemeClr val="tx1"/>
                </a:solidFill>
                <a:latin typeface="+mj-lt"/>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Avsnittsundertitel</a:t>
            </a:r>
          </a:p>
        </p:txBody>
      </p:sp>
      <p:sp>
        <p:nvSpPr>
          <p:cNvPr id="4" name="Platshållare för sidfot 4">
            <a:extLst>
              <a:ext uri="{FF2B5EF4-FFF2-40B4-BE49-F238E27FC236}">
                <a16:creationId xmlns:a16="http://schemas.microsoft.com/office/drawing/2014/main" id="{FA7FDCBC-62A6-43C6-A5CE-76BC57FCB704}"/>
              </a:ext>
            </a:extLst>
          </p:cNvPr>
          <p:cNvSpPr>
            <a:spLocks noGrp="1"/>
          </p:cNvSpPr>
          <p:nvPr>
            <p:ph type="ftr" sz="quarter" idx="12"/>
          </p:nvPr>
        </p:nvSpPr>
        <p:spPr/>
        <p:txBody>
          <a:bodyPr/>
          <a:lstStyle/>
          <a:p>
            <a:endParaRPr lang="sv-SE"/>
          </a:p>
        </p:txBody>
      </p:sp>
      <p:sp>
        <p:nvSpPr>
          <p:cNvPr id="5" name="Platshållare för bildnummer 5">
            <a:extLst>
              <a:ext uri="{FF2B5EF4-FFF2-40B4-BE49-F238E27FC236}">
                <a16:creationId xmlns:a16="http://schemas.microsoft.com/office/drawing/2014/main" id="{B6C93929-F7A2-45FB-BE53-B6003C1ACEA5}"/>
              </a:ext>
            </a:extLst>
          </p:cNvPr>
          <p:cNvSpPr>
            <a:spLocks noGrp="1"/>
          </p:cNvSpPr>
          <p:nvPr>
            <p:ph type="sldNum" sz="quarter" idx="13"/>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74750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7EB414-D845-40B8-AD42-8C3E31AC4ADD}"/>
              </a:ext>
            </a:extLst>
          </p:cNvPr>
          <p:cNvSpPr>
            <a:spLocks noGrp="1"/>
          </p:cNvSpPr>
          <p:nvPr>
            <p:ph type="title"/>
          </p:nvPr>
        </p:nvSpPr>
        <p:spPr/>
        <p:txBody>
          <a:bodyPr/>
          <a:lstStyle/>
          <a:p>
            <a:r>
              <a:rPr lang="sv-SE"/>
              <a:t>Klicka här för att ändra mall för rubrikformat</a:t>
            </a:r>
          </a:p>
        </p:txBody>
      </p:sp>
      <p:sp>
        <p:nvSpPr>
          <p:cNvPr id="5" name="Platshållare för sidfot 2">
            <a:extLst>
              <a:ext uri="{FF2B5EF4-FFF2-40B4-BE49-F238E27FC236}">
                <a16:creationId xmlns:a16="http://schemas.microsoft.com/office/drawing/2014/main" id="{F758B885-6149-4D2F-8121-C5EDBE6D387E}"/>
              </a:ext>
            </a:extLst>
          </p:cNvPr>
          <p:cNvSpPr>
            <a:spLocks noGrp="1"/>
          </p:cNvSpPr>
          <p:nvPr>
            <p:ph type="ftr" sz="quarter" idx="10"/>
          </p:nvPr>
        </p:nvSpPr>
        <p:spPr/>
        <p:txBody>
          <a:bodyPr/>
          <a:lstStyle/>
          <a:p>
            <a:endParaRPr lang="sv-SE"/>
          </a:p>
        </p:txBody>
      </p:sp>
      <p:sp>
        <p:nvSpPr>
          <p:cNvPr id="6" name="Platshållare för bildnummer 3">
            <a:extLst>
              <a:ext uri="{FF2B5EF4-FFF2-40B4-BE49-F238E27FC236}">
                <a16:creationId xmlns:a16="http://schemas.microsoft.com/office/drawing/2014/main" id="{BE20BA94-1AE3-4AE0-80FE-ED25E764B106}"/>
              </a:ext>
            </a:extLst>
          </p:cNvPr>
          <p:cNvSpPr>
            <a:spLocks noGrp="1"/>
          </p:cNvSpPr>
          <p:nvPr>
            <p:ph type="sldNum" sz="quarter" idx="11"/>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035615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A37F79-443B-45AE-BEEB-261CE791C422}"/>
              </a:ext>
            </a:extLst>
          </p:cNvPr>
          <p:cNvSpPr>
            <a:spLocks noGrp="1"/>
          </p:cNvSpPr>
          <p:nvPr>
            <p:ph type="title"/>
          </p:nvPr>
        </p:nvSpPr>
        <p:spPr/>
        <p:txBody>
          <a:bodyPr/>
          <a:lstStyle/>
          <a:p>
            <a:r>
              <a:rPr lang="sv-SE"/>
              <a:t>Klicka här för att ändra mall för rubrikformat</a:t>
            </a:r>
          </a:p>
        </p:txBody>
      </p:sp>
      <p:sp>
        <p:nvSpPr>
          <p:cNvPr id="7" name="Platshållare för text 2">
            <a:extLst>
              <a:ext uri="{FF2B5EF4-FFF2-40B4-BE49-F238E27FC236}">
                <a16:creationId xmlns:a16="http://schemas.microsoft.com/office/drawing/2014/main" id="{B96EB96E-F922-6BF7-2303-CFCC18F2513C}"/>
              </a:ext>
            </a:extLst>
          </p:cNvPr>
          <p:cNvSpPr>
            <a:spLocks noGrp="1"/>
          </p:cNvSpPr>
          <p:nvPr>
            <p:ph type="body" sz="quarter" idx="14" hasCustomPrompt="1"/>
          </p:nvPr>
        </p:nvSpPr>
        <p:spPr>
          <a:xfrm>
            <a:off x="636045" y="1634400"/>
            <a:ext cx="6829166" cy="4516858"/>
          </a:xfrm>
          <a:prstGeom prst="rect">
            <a:avLst/>
          </a:prstGeom>
        </p:spPr>
        <p:txBody>
          <a:bodyPr lIns="0" anchor="t">
            <a:normAutofit/>
          </a:bodyPr>
          <a:lstStyle>
            <a:lvl1pPr marL="0" indent="0">
              <a:lnSpc>
                <a:spcPct val="110000"/>
              </a:lnSpc>
              <a:spcBef>
                <a:spcPts val="1800"/>
              </a:spcBef>
              <a:spcAft>
                <a:spcPts val="0"/>
              </a:spcAft>
              <a:buSzPct val="130000"/>
              <a:buFontTx/>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5" name="Platshållare för sidfot 3">
            <a:extLst>
              <a:ext uri="{FF2B5EF4-FFF2-40B4-BE49-F238E27FC236}">
                <a16:creationId xmlns:a16="http://schemas.microsoft.com/office/drawing/2014/main" id="{D3BAB382-76CC-47B0-B4B5-E9F1930024E8}"/>
              </a:ext>
            </a:extLst>
          </p:cNvPr>
          <p:cNvSpPr>
            <a:spLocks noGrp="1"/>
          </p:cNvSpPr>
          <p:nvPr>
            <p:ph type="ftr" sz="quarter" idx="15"/>
          </p:nvPr>
        </p:nvSpPr>
        <p:spPr/>
        <p:txBody>
          <a:bodyPr/>
          <a:lstStyle/>
          <a:p>
            <a:endParaRPr lang="sv-SE"/>
          </a:p>
        </p:txBody>
      </p:sp>
      <p:sp>
        <p:nvSpPr>
          <p:cNvPr id="6" name="Platshållare för bildnummer 4">
            <a:extLst>
              <a:ext uri="{FF2B5EF4-FFF2-40B4-BE49-F238E27FC236}">
                <a16:creationId xmlns:a16="http://schemas.microsoft.com/office/drawing/2014/main" id="{719F0539-DAC4-4126-BB78-1F341DC0CA6D}"/>
              </a:ext>
            </a:extLst>
          </p:cNvPr>
          <p:cNvSpPr>
            <a:spLocks noGrp="1"/>
          </p:cNvSpPr>
          <p:nvPr>
            <p:ph type="sldNum" sz="quarter" idx="16"/>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446215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E8F80C8E-118A-4D0D-A4C9-42DE8B427707}"/>
              </a:ext>
            </a:extLst>
          </p:cNvPr>
          <p:cNvSpPr>
            <a:spLocks noGrp="1"/>
          </p:cNvSpPr>
          <p:nvPr>
            <p:ph type="title"/>
          </p:nvPr>
        </p:nvSpPr>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E8219470-9D8F-6BC8-CE82-81558B419AC3}"/>
              </a:ext>
            </a:extLst>
          </p:cNvPr>
          <p:cNvSpPr>
            <a:spLocks noGrp="1"/>
          </p:cNvSpPr>
          <p:nvPr>
            <p:ph type="body" sz="quarter" idx="15" hasCustomPrompt="1"/>
          </p:nvPr>
        </p:nvSpPr>
        <p:spPr>
          <a:xfrm>
            <a:off x="637200" y="1634400"/>
            <a:ext cx="6818312" cy="4751871"/>
          </a:xfrm>
          <a:prstGeom prst="rect">
            <a:avLst/>
          </a:prstGeom>
        </p:spPr>
        <p:txBody>
          <a:bodyPr lIns="0"/>
          <a:lstStyle>
            <a:lvl1pPr>
              <a:spcBef>
                <a:spcPts val="1800"/>
              </a:spcBef>
              <a:defRPr sz="2000"/>
            </a:lvl1pPr>
            <a:lvl2pPr>
              <a:defRPr sz="1800"/>
            </a:lvl2pPr>
            <a:lvl3pPr>
              <a:defRPr sz="1600"/>
            </a:lvl3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sidfot 3">
            <a:extLst>
              <a:ext uri="{FF2B5EF4-FFF2-40B4-BE49-F238E27FC236}">
                <a16:creationId xmlns:a16="http://schemas.microsoft.com/office/drawing/2014/main" id="{4D410928-8390-4D72-8681-6E6A47EBBFF6}"/>
              </a:ext>
            </a:extLst>
          </p:cNvPr>
          <p:cNvSpPr>
            <a:spLocks noGrp="1"/>
          </p:cNvSpPr>
          <p:nvPr>
            <p:ph type="ftr" sz="quarter" idx="16"/>
          </p:nvPr>
        </p:nvSpPr>
        <p:spPr/>
        <p:txBody>
          <a:bodyPr/>
          <a:lstStyle/>
          <a:p>
            <a:endParaRPr lang="sv-SE"/>
          </a:p>
        </p:txBody>
      </p:sp>
      <p:sp>
        <p:nvSpPr>
          <p:cNvPr id="7" name="Platshållare för bildnummer 4">
            <a:extLst>
              <a:ext uri="{FF2B5EF4-FFF2-40B4-BE49-F238E27FC236}">
                <a16:creationId xmlns:a16="http://schemas.microsoft.com/office/drawing/2014/main" id="{4AF91A3B-E428-454E-BCD6-C9CD0663D67C}"/>
              </a:ext>
            </a:extLst>
          </p:cNvPr>
          <p:cNvSpPr>
            <a:spLocks noGrp="1"/>
          </p:cNvSpPr>
          <p:nvPr>
            <p:ph type="sldNum" sz="quarter" idx="17"/>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13507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punktlista och infälld 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858D0BC7-6CD0-4AE3-946E-9E6B3661622F}"/>
              </a:ext>
            </a:extLst>
          </p:cNvPr>
          <p:cNvSpPr>
            <a:spLocks noGrp="1"/>
          </p:cNvSpPr>
          <p:nvPr>
            <p:ph type="title"/>
          </p:nvPr>
        </p:nvSpPr>
        <p:spPr>
          <a:xfrm>
            <a:off x="636889" y="540000"/>
            <a:ext cx="5459111" cy="1080000"/>
          </a:xfrm>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64E5CFD4-87C2-B75F-B564-DF97777D54C0}"/>
              </a:ext>
            </a:extLst>
          </p:cNvPr>
          <p:cNvSpPr>
            <a:spLocks noGrp="1"/>
          </p:cNvSpPr>
          <p:nvPr>
            <p:ph type="body" sz="quarter" idx="12" hasCustomPrompt="1"/>
          </p:nvPr>
        </p:nvSpPr>
        <p:spPr>
          <a:xfrm>
            <a:off x="637200" y="1634400"/>
            <a:ext cx="5194051" cy="4583838"/>
          </a:xfrm>
          <a:prstGeom prst="rect">
            <a:avLst/>
          </a:prstGeom>
        </p:spPr>
        <p:txBody>
          <a:bodyPr lIns="0"/>
          <a:lstStyle>
            <a:lvl1pPr>
              <a:spcBef>
                <a:spcPts val="1800"/>
              </a:spcBef>
              <a:defRPr sz="2000"/>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393181" y="620713"/>
            <a:ext cx="5174931" cy="5597525"/>
          </a:xfrm>
          <a:prstGeom prst="rect">
            <a:avLst/>
          </a:prstGeom>
        </p:spPr>
        <p:txBody>
          <a:bodyPr lIns="216000" tIns="216000" rIns="10800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10" name="Platshållare för sidfot 4">
            <a:extLst>
              <a:ext uri="{FF2B5EF4-FFF2-40B4-BE49-F238E27FC236}">
                <a16:creationId xmlns:a16="http://schemas.microsoft.com/office/drawing/2014/main" id="{C07FB06F-FE7D-4A6F-8F38-03ACAB9EC2A0}"/>
              </a:ext>
            </a:extLst>
          </p:cNvPr>
          <p:cNvSpPr>
            <a:spLocks noGrp="1"/>
          </p:cNvSpPr>
          <p:nvPr>
            <p:ph type="ftr" sz="quarter" idx="13"/>
          </p:nvPr>
        </p:nvSpPr>
        <p:spPr/>
        <p:txBody>
          <a:bodyPr/>
          <a:lstStyle/>
          <a:p>
            <a:endParaRPr lang="sv-SE"/>
          </a:p>
        </p:txBody>
      </p:sp>
      <p:sp>
        <p:nvSpPr>
          <p:cNvPr id="11" name="Platshållare för bildnummer 5">
            <a:extLst>
              <a:ext uri="{FF2B5EF4-FFF2-40B4-BE49-F238E27FC236}">
                <a16:creationId xmlns:a16="http://schemas.microsoft.com/office/drawing/2014/main" id="{DE6A03B2-C1F9-4CCD-9567-13726E14CE49}"/>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062098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Bildobjekt 5" descr="Socialstyrelsen">
            <a:extLst>
              <a:ext uri="{FF2B5EF4-FFF2-40B4-BE49-F238E27FC236}">
                <a16:creationId xmlns:a16="http://schemas.microsoft.com/office/drawing/2014/main" id="{95A5E953-50F9-1BA8-4372-278E440140AA}"/>
              </a:ext>
            </a:extLst>
          </p:cNvPr>
          <p:cNvPicPr>
            <a:picLocks noChangeAspect="1"/>
          </p:cNvPicPr>
          <p:nvPr/>
        </p:nvPicPr>
        <p:blipFill>
          <a:blip r:embed="rId25"/>
          <a:stretch>
            <a:fillRect/>
          </a:stretch>
        </p:blipFill>
        <p:spPr>
          <a:xfrm>
            <a:off x="10128113" y="6333464"/>
            <a:ext cx="1440000" cy="295715"/>
          </a:xfrm>
          <a:prstGeom prst="rect">
            <a:avLst/>
          </a:prstGeom>
        </p:spPr>
      </p:pic>
      <p:sp>
        <p:nvSpPr>
          <p:cNvPr id="2" name="Platshållare för rubrik 1">
            <a:extLst>
              <a:ext uri="{FF2B5EF4-FFF2-40B4-BE49-F238E27FC236}">
                <a16:creationId xmlns:a16="http://schemas.microsoft.com/office/drawing/2014/main" id="{2B6156E1-64F2-E440-B780-30634D866D53}"/>
              </a:ext>
            </a:extLst>
          </p:cNvPr>
          <p:cNvSpPr>
            <a:spLocks noGrp="1"/>
          </p:cNvSpPr>
          <p:nvPr>
            <p:ph type="title"/>
          </p:nvPr>
        </p:nvSpPr>
        <p:spPr>
          <a:xfrm>
            <a:off x="636889" y="540000"/>
            <a:ext cx="9720000" cy="1080000"/>
          </a:xfrm>
          <a:prstGeom prst="rect">
            <a:avLst/>
          </a:prstGeom>
        </p:spPr>
        <p:txBody>
          <a:bodyPr vert="horz" lIns="0" tIns="0" rIns="91440" bIns="45720" rtlCol="0" anchor="t">
            <a:normAutofit/>
          </a:bodyPr>
          <a:lstStyle/>
          <a:p>
            <a:r>
              <a:rPr lang="sv-SE" dirty="0"/>
              <a:t>Klicka här för att ändra mall för rubrikformat</a:t>
            </a:r>
          </a:p>
        </p:txBody>
      </p:sp>
      <p:cxnSp>
        <p:nvCxnSpPr>
          <p:cNvPr id="5" name="Rak koppling 4">
            <a:extLst>
              <a:ext uri="{FF2B5EF4-FFF2-40B4-BE49-F238E27FC236}">
                <a16:creationId xmlns:a16="http://schemas.microsoft.com/office/drawing/2014/main" id="{7A5FCC32-EFE8-43FE-90EA-4835D8353439}"/>
              </a:ext>
              <a:ext uri="{C183D7F6-B498-43B3-948B-1728B52AA6E4}">
                <adec:decorative xmlns:adec="http://schemas.microsoft.com/office/drawing/2017/decorative" val="1"/>
              </a:ext>
            </a:extLst>
          </p:cNvPr>
          <p:cNvCxnSpPr/>
          <p:nvPr/>
        </p:nvCxnSpPr>
        <p:spPr>
          <a:xfrm>
            <a:off x="623309"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A586222A-556B-44F4-B6A8-0B286BFF60B6}"/>
              </a:ext>
              <a:ext uri="{C183D7F6-B498-43B3-948B-1728B52AA6E4}">
                <adec:decorative xmlns:adec="http://schemas.microsoft.com/office/drawing/2017/decorative" val="1"/>
              </a:ext>
            </a:extLst>
          </p:cNvPr>
          <p:cNvCxnSpPr/>
          <p:nvPr/>
        </p:nvCxnSpPr>
        <p:spPr>
          <a:xfrm>
            <a:off x="580866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5B0E99FA-C014-4BF4-AC97-8CC40C679C08}"/>
              </a:ext>
              <a:ext uri="{C183D7F6-B498-43B3-948B-1728B52AA6E4}">
                <adec:decorative xmlns:adec="http://schemas.microsoft.com/office/drawing/2017/decorative" val="1"/>
              </a:ext>
            </a:extLst>
          </p:cNvPr>
          <p:cNvCxnSpPr/>
          <p:nvPr/>
        </p:nvCxnSpPr>
        <p:spPr>
          <a:xfrm>
            <a:off x="6383338"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93AFE2DE-231B-4B77-BC0B-D1D77B7BD68B}"/>
              </a:ext>
              <a:ext uri="{C183D7F6-B498-43B3-948B-1728B52AA6E4}">
                <adec:decorative xmlns:adec="http://schemas.microsoft.com/office/drawing/2017/decorative" val="1"/>
              </a:ext>
            </a:extLst>
          </p:cNvPr>
          <p:cNvCxnSpPr>
            <a:cxnSpLocks/>
          </p:cNvCxnSpPr>
          <p:nvPr/>
        </p:nvCxnSpPr>
        <p:spPr>
          <a:xfrm>
            <a:off x="1156811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09E1D972-C7AD-468B-A376-70DE1520A9C0}"/>
              </a:ext>
              <a:ext uri="{C183D7F6-B498-43B3-948B-1728B52AA6E4}">
                <adec:decorative xmlns:adec="http://schemas.microsoft.com/office/drawing/2017/decorative" val="1"/>
              </a:ext>
            </a:extLst>
          </p:cNvPr>
          <p:cNvCxnSpPr>
            <a:cxnSpLocks/>
          </p:cNvCxnSpPr>
          <p:nvPr/>
        </p:nvCxnSpPr>
        <p:spPr>
          <a:xfrm rot="5400000">
            <a:off x="12420684" y="48945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B28794D6-F104-40D6-A58C-887FD8A15A17}"/>
              </a:ext>
              <a:ext uri="{C183D7F6-B498-43B3-948B-1728B52AA6E4}">
                <adec:decorative xmlns:adec="http://schemas.microsoft.com/office/drawing/2017/decorative" val="1"/>
              </a:ext>
            </a:extLst>
          </p:cNvPr>
          <p:cNvCxnSpPr>
            <a:cxnSpLocks/>
          </p:cNvCxnSpPr>
          <p:nvPr/>
        </p:nvCxnSpPr>
        <p:spPr>
          <a:xfrm rot="5400000">
            <a:off x="12420684" y="329837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57FAD7DA-5705-41D8-B3E9-A3AAD56A4448}"/>
              </a:ext>
              <a:ext uri="{C183D7F6-B498-43B3-948B-1728B52AA6E4}">
                <adec:decorative xmlns:adec="http://schemas.microsoft.com/office/drawing/2017/decorative" val="1"/>
              </a:ext>
            </a:extLst>
          </p:cNvPr>
          <p:cNvCxnSpPr>
            <a:cxnSpLocks/>
          </p:cNvCxnSpPr>
          <p:nvPr/>
        </p:nvCxnSpPr>
        <p:spPr>
          <a:xfrm rot="5400000">
            <a:off x="12420684" y="6087610"/>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D5517197-6BCC-4C8E-B1B6-B33B8CC63861}"/>
              </a:ext>
              <a:ext uri="{C183D7F6-B498-43B3-948B-1728B52AA6E4}">
                <adec:decorative xmlns:adec="http://schemas.microsoft.com/office/drawing/2017/decorative" val="1"/>
              </a:ext>
            </a:extLst>
          </p:cNvPr>
          <p:cNvCxnSpPr/>
          <p:nvPr/>
        </p:nvCxnSpPr>
        <p:spPr>
          <a:xfrm>
            <a:off x="623887"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6C66B513-8FD7-46A0-9DA3-6A111EC8E7B8}"/>
              </a:ext>
              <a:ext uri="{C183D7F6-B498-43B3-948B-1728B52AA6E4}">
                <adec:decorative xmlns:adec="http://schemas.microsoft.com/office/drawing/2017/decorative" val="1"/>
              </a:ext>
            </a:extLst>
          </p:cNvPr>
          <p:cNvCxnSpPr/>
          <p:nvPr/>
        </p:nvCxnSpPr>
        <p:spPr>
          <a:xfrm>
            <a:off x="580866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32DAB08D-0A38-4342-808A-83215B53E80B}"/>
              </a:ext>
              <a:ext uri="{C183D7F6-B498-43B3-948B-1728B52AA6E4}">
                <adec:decorative xmlns:adec="http://schemas.microsoft.com/office/drawing/2017/decorative" val="1"/>
              </a:ext>
            </a:extLst>
          </p:cNvPr>
          <p:cNvCxnSpPr/>
          <p:nvPr/>
        </p:nvCxnSpPr>
        <p:spPr>
          <a:xfrm>
            <a:off x="6383338"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ak koppling 21">
            <a:extLst>
              <a:ext uri="{FF2B5EF4-FFF2-40B4-BE49-F238E27FC236}">
                <a16:creationId xmlns:a16="http://schemas.microsoft.com/office/drawing/2014/main" id="{58609B6E-8AC8-4F8F-B05A-29E3F1FC030A}"/>
              </a:ext>
              <a:ext uri="{C183D7F6-B498-43B3-948B-1728B52AA6E4}">
                <adec:decorative xmlns:adec="http://schemas.microsoft.com/office/drawing/2017/decorative" val="1"/>
              </a:ext>
            </a:extLst>
          </p:cNvPr>
          <p:cNvCxnSpPr>
            <a:cxnSpLocks/>
          </p:cNvCxnSpPr>
          <p:nvPr/>
        </p:nvCxnSpPr>
        <p:spPr>
          <a:xfrm>
            <a:off x="1156811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ak koppling 22">
            <a:extLst>
              <a:ext uri="{FF2B5EF4-FFF2-40B4-BE49-F238E27FC236}">
                <a16:creationId xmlns:a16="http://schemas.microsoft.com/office/drawing/2014/main" id="{CB1CA607-F3C8-4BBB-8981-DCFE317984F1}"/>
              </a:ext>
              <a:ext uri="{C183D7F6-B498-43B3-948B-1728B52AA6E4}">
                <adec:decorative xmlns:adec="http://schemas.microsoft.com/office/drawing/2017/decorative" val="1"/>
              </a:ext>
            </a:extLst>
          </p:cNvPr>
          <p:cNvCxnSpPr>
            <a:cxnSpLocks/>
          </p:cNvCxnSpPr>
          <p:nvPr/>
        </p:nvCxnSpPr>
        <p:spPr>
          <a:xfrm rot="5400000">
            <a:off x="-242020" y="48945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Rak koppling 23">
            <a:extLst>
              <a:ext uri="{FF2B5EF4-FFF2-40B4-BE49-F238E27FC236}">
                <a16:creationId xmlns:a16="http://schemas.microsoft.com/office/drawing/2014/main" id="{F6240431-D3FA-44C6-A7AF-EAE305B35AFD}"/>
              </a:ext>
              <a:ext uri="{C183D7F6-B498-43B3-948B-1728B52AA6E4}">
                <adec:decorative xmlns:adec="http://schemas.microsoft.com/office/drawing/2017/decorative" val="1"/>
              </a:ext>
            </a:extLst>
          </p:cNvPr>
          <p:cNvCxnSpPr>
            <a:cxnSpLocks/>
          </p:cNvCxnSpPr>
          <p:nvPr/>
        </p:nvCxnSpPr>
        <p:spPr>
          <a:xfrm rot="5400000">
            <a:off x="-242020" y="329837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ak koppling 24">
            <a:extLst>
              <a:ext uri="{FF2B5EF4-FFF2-40B4-BE49-F238E27FC236}">
                <a16:creationId xmlns:a16="http://schemas.microsoft.com/office/drawing/2014/main" id="{F89DC709-C213-4789-9169-7162B14811ED}"/>
              </a:ext>
              <a:ext uri="{C183D7F6-B498-43B3-948B-1728B52AA6E4}">
                <adec:decorative xmlns:adec="http://schemas.microsoft.com/office/drawing/2017/decorative" val="1"/>
              </a:ext>
            </a:extLst>
          </p:cNvPr>
          <p:cNvCxnSpPr>
            <a:cxnSpLocks/>
          </p:cNvCxnSpPr>
          <p:nvPr/>
        </p:nvCxnSpPr>
        <p:spPr>
          <a:xfrm rot="5400000">
            <a:off x="-242020" y="6087611"/>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Platshållare för text 2">
            <a:extLst>
              <a:ext uri="{FF2B5EF4-FFF2-40B4-BE49-F238E27FC236}">
                <a16:creationId xmlns:a16="http://schemas.microsoft.com/office/drawing/2014/main" id="{AEC25B12-FF7C-4C32-BF6B-DA75EF36F6B6}"/>
              </a:ext>
            </a:extLst>
          </p:cNvPr>
          <p:cNvSpPr>
            <a:spLocks noGrp="1"/>
          </p:cNvSpPr>
          <p:nvPr>
            <p:ph type="body" idx="1"/>
          </p:nvPr>
        </p:nvSpPr>
        <p:spPr>
          <a:xfrm>
            <a:off x="636045" y="1634098"/>
            <a:ext cx="6963458" cy="4111165"/>
          </a:xfrm>
          <a:prstGeom prst="rect">
            <a:avLst/>
          </a:prstGeom>
        </p:spPr>
        <p:txBody>
          <a:bodyPr vert="horz" lIns="91440" tIns="45720" rIns="91440" bIns="45720" rtlCol="0">
            <a:normAutofit/>
          </a:bodyPr>
          <a:lstStyle/>
          <a:p>
            <a:pPr marL="288000" marR="0" lvl="0" indent="-2880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mn-lt"/>
                <a:ea typeface="+mn-ea"/>
                <a:cs typeface="+mn-cs"/>
              </a:rPr>
              <a:t>Redigera format för bakgrundstext</a:t>
            </a:r>
          </a:p>
          <a:p>
            <a:pPr marL="684000" marR="0" lvl="1"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Noto Sans"/>
                <a:ea typeface="+mn-ea"/>
                <a:cs typeface="+mn-cs"/>
              </a:rPr>
              <a:t>Nivå två</a:t>
            </a:r>
          </a:p>
          <a:p>
            <a:pPr marL="1080000" marR="0" lvl="2"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Noto Sans"/>
                <a:ea typeface="+mn-ea"/>
                <a:cs typeface="+mn-cs"/>
              </a:rPr>
              <a:t>Nivå tre</a:t>
            </a:r>
          </a:p>
          <a:p>
            <a:pPr marL="1440000" marR="0" lvl="3"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Noto Sans"/>
                <a:ea typeface="+mn-ea"/>
                <a:cs typeface="+mn-cs"/>
              </a:rPr>
              <a:t>Nivå fyra</a:t>
            </a:r>
          </a:p>
          <a:p>
            <a:pPr marL="1800000" marR="0" lvl="4"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Noto Sans"/>
                <a:ea typeface="+mn-ea"/>
                <a:cs typeface="+mn-cs"/>
              </a:rPr>
              <a:t>Nivå fem</a:t>
            </a:r>
          </a:p>
        </p:txBody>
      </p:sp>
      <p:sp>
        <p:nvSpPr>
          <p:cNvPr id="4" name="Platshållare för bildnummer 3">
            <a:extLst>
              <a:ext uri="{FF2B5EF4-FFF2-40B4-BE49-F238E27FC236}">
                <a16:creationId xmlns:a16="http://schemas.microsoft.com/office/drawing/2014/main" id="{CD1C0627-B6A2-4CE6-BC0A-BACFBFF9684C}"/>
              </a:ext>
            </a:extLst>
          </p:cNvPr>
          <p:cNvSpPr>
            <a:spLocks noGrp="1"/>
          </p:cNvSpPr>
          <p:nvPr>
            <p:ph type="sldNum" sz="quarter" idx="4"/>
          </p:nvPr>
        </p:nvSpPr>
        <p:spPr>
          <a:xfrm>
            <a:off x="5629258" y="6356350"/>
            <a:ext cx="933484" cy="365125"/>
          </a:xfrm>
          <a:prstGeom prst="rect">
            <a:avLst/>
          </a:prstGeom>
        </p:spPr>
        <p:txBody>
          <a:bodyPr vert="horz" lIns="91440" tIns="45720" rIns="91440" bIns="45720" rtlCol="0" anchor="ctr"/>
          <a:lstStyle>
            <a:lvl1pPr algn="ctr">
              <a:defRPr sz="1200">
                <a:solidFill>
                  <a:schemeClr val="tx1"/>
                </a:solidFill>
              </a:defRPr>
            </a:lvl1pPr>
          </a:lstStyle>
          <a:p>
            <a:fld id="{4EF126C7-24CB-41BE-8327-5CF4F4F9B55B}" type="slidenum">
              <a:rPr lang="sv-SE" smtClean="0"/>
              <a:pPr/>
              <a:t>‹#›</a:t>
            </a:fld>
            <a:endParaRPr lang="sv-SE"/>
          </a:p>
        </p:txBody>
      </p:sp>
      <p:sp>
        <p:nvSpPr>
          <p:cNvPr id="7" name="Platshållare för sidfot 6">
            <a:extLst>
              <a:ext uri="{FF2B5EF4-FFF2-40B4-BE49-F238E27FC236}">
                <a16:creationId xmlns:a16="http://schemas.microsoft.com/office/drawing/2014/main" id="{A385F0E0-33B8-4837-BBDF-812092BC3BB9}"/>
              </a:ext>
            </a:extLst>
          </p:cNvPr>
          <p:cNvSpPr>
            <a:spLocks noGrp="1"/>
          </p:cNvSpPr>
          <p:nvPr>
            <p:ph type="ftr" sz="quarter" idx="3"/>
          </p:nvPr>
        </p:nvSpPr>
        <p:spPr>
          <a:xfrm>
            <a:off x="636045" y="6356350"/>
            <a:ext cx="4114800" cy="365125"/>
          </a:xfrm>
          <a:prstGeom prst="rect">
            <a:avLst/>
          </a:prstGeom>
        </p:spPr>
        <p:txBody>
          <a:bodyPr vert="horz" lIns="0" tIns="45720" rIns="91440" bIns="45720" rtlCol="0" anchor="ctr"/>
          <a:lstStyle>
            <a:lvl1pPr algn="l">
              <a:defRPr sz="1200">
                <a:solidFill>
                  <a:schemeClr val="tx1"/>
                </a:solidFill>
              </a:defRPr>
            </a:lvl1pPr>
          </a:lstStyle>
          <a:p>
            <a:endParaRPr lang="sv-SE"/>
          </a:p>
        </p:txBody>
      </p:sp>
    </p:spTree>
    <p:extLst>
      <p:ext uri="{BB962C8B-B14F-4D97-AF65-F5344CB8AC3E}">
        <p14:creationId xmlns:p14="http://schemas.microsoft.com/office/powerpoint/2010/main" val="2035559284"/>
      </p:ext>
    </p:extLst>
  </p:cSld>
  <p:clrMap bg1="lt1" tx1="dk1" bg2="lt2" tx2="dk2" accent1="accent1" accent2="accent2" accent3="accent3" accent4="accent4" accent5="accent5" accent6="accent6" hlink="hlink" folHlink="folHlink"/>
  <p:sldLayoutIdLst>
    <p:sldLayoutId id="2147483711" r:id="rId1"/>
    <p:sldLayoutId id="2147483687" r:id="rId2"/>
    <p:sldLayoutId id="2147483712" r:id="rId3"/>
    <p:sldLayoutId id="2147483690" r:id="rId4"/>
    <p:sldLayoutId id="2147483689" r:id="rId5"/>
    <p:sldLayoutId id="2147483669" r:id="rId6"/>
    <p:sldLayoutId id="2147483670" r:id="rId7"/>
    <p:sldLayoutId id="2147483671" r:id="rId8"/>
    <p:sldLayoutId id="2147483674" r:id="rId9"/>
    <p:sldLayoutId id="2147483672" r:id="rId10"/>
    <p:sldLayoutId id="2147483673" r:id="rId11"/>
    <p:sldLayoutId id="2147483713" r:id="rId12"/>
    <p:sldLayoutId id="2147483714" r:id="rId13"/>
    <p:sldLayoutId id="2147483675" r:id="rId14"/>
    <p:sldLayoutId id="2147483676" r:id="rId15"/>
    <p:sldLayoutId id="2147483677" r:id="rId16"/>
    <p:sldLayoutId id="2147483678" r:id="rId17"/>
    <p:sldLayoutId id="2147483679" r:id="rId18"/>
    <p:sldLayoutId id="2147483682" r:id="rId19"/>
    <p:sldLayoutId id="2147483710" r:id="rId20"/>
    <p:sldLayoutId id="2147483708" r:id="rId21"/>
    <p:sldLayoutId id="2147483709" r:id="rId22"/>
    <p:sldLayoutId id="2147483715" r:id="rId23"/>
  </p:sldLayoutIdLst>
  <p:txStyles>
    <p:titleStyle>
      <a:lvl1pPr algn="l" defTabSz="914400" rtl="0" eaLnBrk="1" latinLnBrk="0" hangingPunct="1">
        <a:lnSpc>
          <a:spcPct val="110000"/>
        </a:lnSpc>
        <a:spcBef>
          <a:spcPct val="0"/>
        </a:spcBef>
        <a:buNone/>
        <a:defRPr sz="2800" b="1" kern="1200">
          <a:solidFill>
            <a:schemeClr val="tx1"/>
          </a:solidFill>
          <a:latin typeface="+mj-lt"/>
          <a:ea typeface="+mj-ea"/>
          <a:cs typeface="Arial" panose="020B0604020202020204" pitchFamily="34" charset="0"/>
        </a:defRPr>
      </a:lvl1pPr>
    </p:titleStyle>
    <p:bodyStyle>
      <a:lvl1pPr marL="288000" marR="0" indent="-2880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2200" kern="1200">
          <a:solidFill>
            <a:schemeClr val="tx1"/>
          </a:solidFill>
          <a:latin typeface="+mn-lt"/>
          <a:ea typeface="Noto Sans" panose="020B0502040504020204" pitchFamily="34" charset="0"/>
          <a:cs typeface="Noto Sans" panose="020B0502040504020204" pitchFamily="34" charset="0"/>
        </a:defRPr>
      </a:lvl1pPr>
      <a:lvl2pPr marL="684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108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44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4pPr>
      <a:lvl5pPr marL="180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9" orient="horz" pos="3917">
          <p15:clr>
            <a:srgbClr val="F26B43"/>
          </p15:clr>
        </p15:guide>
        <p15:guide id="10" pos="4021">
          <p15:clr>
            <a:srgbClr val="F26B43"/>
          </p15:clr>
        </p15:guide>
        <p15:guide id="11" pos="3659">
          <p15:clr>
            <a:srgbClr val="F26B43"/>
          </p15:clr>
        </p15:guide>
        <p15:guide id="12" orient="horz" pos="391">
          <p15:clr>
            <a:srgbClr val="F26B43"/>
          </p15:clr>
        </p15:guide>
        <p15:guide id="13" pos="393" userDrawn="1">
          <p15:clr>
            <a:srgbClr val="F26B43"/>
          </p15:clr>
        </p15:guide>
        <p15:guide id="14" pos="7287">
          <p15:clr>
            <a:srgbClr val="F26B43"/>
          </p15:clr>
        </p15:guide>
        <p15:guide id="15"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sbu.se/sv/publikationer/sbu-kommentar/individanpassat-stod-till-arbete-ips-for%20-personer-med-psykisk-funktiosnedsattnin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s://funktionsnedsattning.stockholm/funktionsnedsattning-i-arbetslivet/"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s://ipsworks.org/" TargetMode="External"/><Relationship Id="rId3" Type="http://schemas.openxmlformats.org/officeDocument/2006/relationships/hyperlink" Target="https://www.socialstyrelsen.se/kunskapsstod-och-regler/omraden/evidensbaserad-praktik/metodguiden/individanpassat-stod-till-arbete/" TargetMode="External"/><Relationship Id="rId7" Type="http://schemas.openxmlformats.org/officeDocument/2006/relationships/hyperlink" Target="https://www.ri.se/sv/shic/shics-case/individual-placement-and-support-och-sociala-utfallskontrakt"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s://kunskapsguiden.se/omraden-och-teman/psykisk-ohalsa/schizofreni/rehabilitering-i-form-av-studier-eller-arbete/" TargetMode="External"/><Relationship Id="rId5" Type="http://schemas.openxmlformats.org/officeDocument/2006/relationships/hyperlink" Target="https://www.socialstyrelsen.se/globalassets/sharepoint-dokument/artikelkatalog/ovrigt/2022-6-7966.pdf" TargetMode="External"/><Relationship Id="rId4" Type="http://schemas.openxmlformats.org/officeDocument/2006/relationships/hyperlink" Target="https://www.sbu.se/sv/publikationer/sbu-kommentar/individanpassat-stod-till-arbete-ips-for-personer-med-psykisk-funktiosnedsattning/?lang=sv" TargetMode="External"/><Relationship Id="rId9" Type="http://schemas.openxmlformats.org/officeDocument/2006/relationships/hyperlink" Target="https://www.medicin.lu.se/uppdragsutbildning/ihv/kursutbud/arbetsrehabilitering-enligt-ips-75h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hyperlink" Target="https://ipsworks.org/index.php/what-is-ip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www.socialstyrelsen.se/kunskapsstod-och-regler/omraden/evidensbaserad-praktik/metodguiden/individanpassat-stod-till-arbet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socialstyrelsen.se/globalassets/sharepoint-dokument/artikelkatalog/nationella-riktlinjer/2018-9-6.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www.socialstyrelsen.se/globalassets/sharepoint-dokument/artikelkatalog/nationella-riktlinjer/2019-1-16.pdf"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www.socialstyrelsen.se/globalassets/sharepoint-dokument/artikelkatalog/nationella-riktlinjer/2024-3-8958.pdf"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 11" descr="Socialstyrelsen logotyp">
            <a:extLst>
              <a:ext uri="{FF2B5EF4-FFF2-40B4-BE49-F238E27FC236}">
                <a16:creationId xmlns:a16="http://schemas.microsoft.com/office/drawing/2014/main" id="{0853BE05-6A3A-4DA6-9364-25B250BEDE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
        <p:nvSpPr>
          <p:cNvPr id="4" name="Rubrik 3">
            <a:extLst>
              <a:ext uri="{FF2B5EF4-FFF2-40B4-BE49-F238E27FC236}">
                <a16:creationId xmlns:a16="http://schemas.microsoft.com/office/drawing/2014/main" id="{9E61E630-2DD0-4B8C-AFEC-F8FE6ACA37D2}"/>
              </a:ext>
            </a:extLst>
          </p:cNvPr>
          <p:cNvSpPr>
            <a:spLocks noGrp="1"/>
          </p:cNvSpPr>
          <p:nvPr>
            <p:ph type="ctrTitle"/>
          </p:nvPr>
        </p:nvSpPr>
        <p:spPr>
          <a:xfrm>
            <a:off x="637200" y="1482025"/>
            <a:ext cx="9144000" cy="2495653"/>
          </a:xfrm>
        </p:spPr>
        <p:txBody>
          <a:bodyPr/>
          <a:lstStyle/>
          <a:p>
            <a:r>
              <a:rPr lang="sv-SE" dirty="0"/>
              <a:t>Om IPS</a:t>
            </a:r>
          </a:p>
        </p:txBody>
      </p:sp>
      <p:sp>
        <p:nvSpPr>
          <p:cNvPr id="6" name="Underrubrik 5">
            <a:extLst>
              <a:ext uri="{FF2B5EF4-FFF2-40B4-BE49-F238E27FC236}">
                <a16:creationId xmlns:a16="http://schemas.microsoft.com/office/drawing/2014/main" id="{2E6C68C9-0894-45FB-B632-741F91311023}"/>
              </a:ext>
            </a:extLst>
          </p:cNvPr>
          <p:cNvSpPr>
            <a:spLocks noGrp="1"/>
          </p:cNvSpPr>
          <p:nvPr>
            <p:ph type="subTitle" idx="1"/>
          </p:nvPr>
        </p:nvSpPr>
        <p:spPr/>
        <p:txBody>
          <a:bodyPr>
            <a:normAutofit/>
          </a:bodyPr>
          <a:lstStyle/>
          <a:p>
            <a:r>
              <a:rPr lang="sv-SE" dirty="0"/>
              <a:t>En kort introduktion</a:t>
            </a:r>
          </a:p>
        </p:txBody>
      </p:sp>
      <p:sp>
        <p:nvSpPr>
          <p:cNvPr id="8" name="Platshållare för text 7">
            <a:extLst>
              <a:ext uri="{FF2B5EF4-FFF2-40B4-BE49-F238E27FC236}">
                <a16:creationId xmlns:a16="http://schemas.microsoft.com/office/drawing/2014/main" id="{666408AA-C75C-4454-AC64-006B145C7CEA}"/>
              </a:ext>
            </a:extLst>
          </p:cNvPr>
          <p:cNvSpPr>
            <a:spLocks noGrp="1"/>
          </p:cNvSpPr>
          <p:nvPr>
            <p:ph type="body" sz="quarter" idx="13"/>
          </p:nvPr>
        </p:nvSpPr>
        <p:spPr/>
        <p:txBody>
          <a:bodyPr/>
          <a:lstStyle/>
          <a:p>
            <a:r>
              <a:rPr lang="sv-SE" dirty="0"/>
              <a:t>Socialstyrelsen, 2024</a:t>
            </a:r>
          </a:p>
        </p:txBody>
      </p:sp>
    </p:spTree>
    <p:extLst>
      <p:ext uri="{BB962C8B-B14F-4D97-AF65-F5344CB8AC3E}">
        <p14:creationId xmlns:p14="http://schemas.microsoft.com/office/powerpoint/2010/main" val="3883067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F25C02-3DFA-41C5-A322-B18BB1CAC6A4}"/>
              </a:ext>
            </a:extLst>
          </p:cNvPr>
          <p:cNvSpPr>
            <a:spLocks noGrp="1"/>
          </p:cNvSpPr>
          <p:nvPr>
            <p:ph type="title"/>
          </p:nvPr>
        </p:nvSpPr>
        <p:spPr>
          <a:xfrm>
            <a:off x="636889" y="540000"/>
            <a:ext cx="9720000" cy="1080000"/>
          </a:xfrm>
        </p:spPr>
        <p:txBody>
          <a:bodyPr/>
          <a:lstStyle/>
          <a:p>
            <a:r>
              <a:rPr lang="sv-SE" dirty="0">
                <a:solidFill>
                  <a:schemeClr val="accent1"/>
                </a:solidFill>
              </a:rPr>
              <a:t>Forskning och erfarenhet</a:t>
            </a:r>
          </a:p>
        </p:txBody>
      </p:sp>
      <p:sp>
        <p:nvSpPr>
          <p:cNvPr id="3" name="Platshållare för text 2">
            <a:extLst>
              <a:ext uri="{FF2B5EF4-FFF2-40B4-BE49-F238E27FC236}">
                <a16:creationId xmlns:a16="http://schemas.microsoft.com/office/drawing/2014/main" id="{E122C30F-F460-4CEA-A366-6AF282CEA716}"/>
              </a:ext>
            </a:extLst>
          </p:cNvPr>
          <p:cNvSpPr>
            <a:spLocks noGrp="1"/>
          </p:cNvSpPr>
          <p:nvPr>
            <p:ph type="body" sz="quarter" idx="14"/>
          </p:nvPr>
        </p:nvSpPr>
        <p:spPr>
          <a:xfrm>
            <a:off x="636044" y="1088571"/>
            <a:ext cx="7577513" cy="5184506"/>
          </a:xfrm>
        </p:spPr>
        <p:txBody>
          <a:bodyPr>
            <a:normAutofit/>
          </a:bodyPr>
          <a:lstStyle/>
          <a:p>
            <a:pPr marL="342900" indent="-342900">
              <a:buFont typeface="Arial" panose="020B0604020202020204" pitchFamily="34" charset="0"/>
              <a:buChar char="•"/>
            </a:pPr>
            <a:r>
              <a:rPr lang="sv-SE" dirty="0"/>
              <a:t>För personer med svår psykisk funktionsnedsättning har IPS genomgående visat bättre resultat avseende anställning på den öppna arbetsmarknaden, än traditionell arbetsrehabilitering. </a:t>
            </a:r>
          </a:p>
          <a:p>
            <a:pPr marL="800100" lvl="1" indent="-342900">
              <a:buFont typeface="Arial" panose="020B0604020202020204" pitchFamily="34" charset="0"/>
              <a:buChar char="•"/>
            </a:pPr>
            <a:r>
              <a:rPr lang="sv-SE" dirty="0"/>
              <a:t>I internationella studier är den andel som får anställning med IPS 55,3 procent jämfört med 19,5 procent i kontrollgruppen. </a:t>
            </a:r>
          </a:p>
          <a:p>
            <a:pPr marL="800100" lvl="1" indent="-342900">
              <a:buFont typeface="Arial" panose="020B0604020202020204" pitchFamily="34" charset="0"/>
              <a:buChar char="•"/>
            </a:pPr>
            <a:r>
              <a:rPr lang="sv-SE" dirty="0"/>
              <a:t>Motsvarande andel i en svensk studie är att 46 procent i IPS-gruppen hade fått arbete efter 18 månader, och 11 procent i kontrollgruppen. </a:t>
            </a:r>
          </a:p>
          <a:p>
            <a:pPr marL="800100" lvl="1" indent="-342900">
              <a:buFont typeface="Arial" panose="020B0604020202020204" pitchFamily="34" charset="0"/>
              <a:buChar char="•"/>
            </a:pPr>
            <a:r>
              <a:rPr lang="sv-SE" dirty="0"/>
              <a:t>IPS kan minska förekomsten av depression, öka personernas livskvalitet och upplevd egenmakt samt vara kostnadseffektivt.</a:t>
            </a:r>
          </a:p>
        </p:txBody>
      </p:sp>
      <p:sp>
        <p:nvSpPr>
          <p:cNvPr id="4" name="textruta 3">
            <a:extLst>
              <a:ext uri="{FF2B5EF4-FFF2-40B4-BE49-F238E27FC236}">
                <a16:creationId xmlns:a16="http://schemas.microsoft.com/office/drawing/2014/main" id="{F52C9B00-ED32-4DC9-8ED0-2E0D591D2A3A}"/>
              </a:ext>
            </a:extLst>
          </p:cNvPr>
          <p:cNvSpPr txBox="1"/>
          <p:nvPr/>
        </p:nvSpPr>
        <p:spPr>
          <a:xfrm>
            <a:off x="636045" y="6143155"/>
            <a:ext cx="9962487" cy="1080000"/>
          </a:xfrm>
          <a:prstGeom prst="rect">
            <a:avLst/>
          </a:prstGeom>
        </p:spPr>
        <p:txBody>
          <a:bodyPr vert="horz" wrap="none" lIns="0" tIns="45720" rIns="91440" bIns="45720" rtlCol="0" anchor="t">
            <a:normAutofit/>
          </a:bodyPr>
          <a:lstStyle/>
          <a:p>
            <a:r>
              <a:rPr lang="sv-SE" sz="1100" dirty="0"/>
              <a:t>Källor: </a:t>
            </a:r>
          </a:p>
          <a:p>
            <a:r>
              <a:rPr lang="sv-SE" sz="1100" dirty="0"/>
              <a:t>Nationella riktlinjer för vård och stöd vid schizofreni och schizofreni liknande tillstånd, Socialstyrelsen, 2018, </a:t>
            </a:r>
          </a:p>
          <a:p>
            <a:r>
              <a:rPr lang="sv-SE" sz="1100" dirty="0"/>
              <a:t>Individanpassat stöd till arbete (IPS) för personer med psykisk funktionsnedsättning, SBU kommenterar, 2020</a:t>
            </a:r>
          </a:p>
          <a:p>
            <a:r>
              <a:rPr lang="sv-SE" sz="1100" dirty="0">
                <a:solidFill>
                  <a:srgbClr val="FFFFFF"/>
                </a:solidFill>
              </a:rPr>
              <a:t>kommenterar, 2020</a:t>
            </a:r>
          </a:p>
          <a:p>
            <a:endParaRPr lang="sv-SE" dirty="0">
              <a:solidFill>
                <a:schemeClr val="bg1"/>
              </a:solidFill>
            </a:endParaRPr>
          </a:p>
        </p:txBody>
      </p:sp>
      <p:pic>
        <p:nvPicPr>
          <p:cNvPr id="4098" name="Picture 2" descr="Bild på en uppslagen bok">
            <a:extLst>
              <a:ext uri="{FF2B5EF4-FFF2-40B4-BE49-F238E27FC236}">
                <a16:creationId xmlns:a16="http://schemas.microsoft.com/office/drawing/2014/main" id="{42726199-E263-43BA-897E-1167230F0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7334" y="950078"/>
            <a:ext cx="4894100" cy="4957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483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4E0F41-BF09-46D1-AFE8-5EFC77A502F2}"/>
              </a:ext>
            </a:extLst>
          </p:cNvPr>
          <p:cNvSpPr>
            <a:spLocks noGrp="1"/>
          </p:cNvSpPr>
          <p:nvPr>
            <p:ph type="title"/>
          </p:nvPr>
        </p:nvSpPr>
        <p:spPr/>
        <p:txBody>
          <a:bodyPr>
            <a:normAutofit/>
          </a:bodyPr>
          <a:lstStyle/>
          <a:p>
            <a:r>
              <a:rPr lang="sv-SE" dirty="0">
                <a:solidFill>
                  <a:schemeClr val="accent1"/>
                </a:solidFill>
              </a:rPr>
              <a:t>Kommunens och regionens ansvar</a:t>
            </a:r>
            <a:br>
              <a:rPr lang="sv-SE" dirty="0"/>
            </a:br>
            <a:endParaRPr lang="sv-SE" dirty="0"/>
          </a:p>
        </p:txBody>
      </p:sp>
      <p:sp>
        <p:nvSpPr>
          <p:cNvPr id="3" name="Platshållare för text 2">
            <a:extLst>
              <a:ext uri="{FF2B5EF4-FFF2-40B4-BE49-F238E27FC236}">
                <a16:creationId xmlns:a16="http://schemas.microsoft.com/office/drawing/2014/main" id="{1B8DAEA9-5369-420D-8889-BACAE2E06E86}"/>
              </a:ext>
            </a:extLst>
          </p:cNvPr>
          <p:cNvSpPr>
            <a:spLocks noGrp="1"/>
          </p:cNvSpPr>
          <p:nvPr>
            <p:ph type="body" sz="quarter" idx="14"/>
          </p:nvPr>
        </p:nvSpPr>
        <p:spPr>
          <a:xfrm>
            <a:off x="636890" y="1240437"/>
            <a:ext cx="7672922" cy="5077563"/>
          </a:xfrm>
        </p:spPr>
        <p:txBody>
          <a:bodyPr>
            <a:noAutofit/>
          </a:bodyPr>
          <a:lstStyle/>
          <a:p>
            <a:pPr marL="342900" indent="-342900">
              <a:buFont typeface="Arial" panose="020B0604020202020204" pitchFamily="34" charset="0"/>
              <a:buChar char="•"/>
            </a:pPr>
            <a:r>
              <a:rPr lang="sv-SE" sz="1800" dirty="0"/>
              <a:t>IPS kan erbjudas av både hälso- och sjukvården och av kommunen, men kräver samverkan. Kommuner och regioner har en skyldighet att ingå överenskommelser om ett samarbete när det gäller bl.a. personer med psykisk funktionsnedsättning och personer med missbruk.</a:t>
            </a:r>
          </a:p>
          <a:p>
            <a:pPr marL="342900" indent="-342900">
              <a:buFont typeface="Arial" panose="020B0604020202020204" pitchFamily="34" charset="0"/>
              <a:buChar char="•"/>
            </a:pPr>
            <a:r>
              <a:rPr lang="sv-SE" sz="1800" dirty="0"/>
              <a:t>Socialtjänsten ska främja enskildas aktiva deltagande i samhällslivet samt verka för att enskilda personer får arbete eller annan meningsfull sysselsättning. Socialtjänsten har ett särskilt ansvar för bl.a. personer med funktionsnedsättning samt personer med missbruk.</a:t>
            </a:r>
          </a:p>
          <a:p>
            <a:pPr marL="342900" indent="-342900">
              <a:buFont typeface="Arial" panose="020B0604020202020204" pitchFamily="34" charset="0"/>
              <a:buChar char="•"/>
            </a:pPr>
            <a:r>
              <a:rPr lang="sv-SE" sz="1800" dirty="0">
                <a:solidFill>
                  <a:srgbClr val="000000"/>
                </a:solidFill>
              </a:rPr>
              <a:t>Hälso- och sjukvårdens mål är en god hälsa och en vård på lika villkor. </a:t>
            </a:r>
            <a:r>
              <a:rPr lang="sv-SE" sz="1800" dirty="0"/>
              <a:t>Hälso- och sjukvårdens roll i arbetslivsinriktad rehabilitering kan vara att utifrån sin kompetens bidra till att sjukskrivna patienter återfår hälsa och främja återgång i arbete.</a:t>
            </a:r>
          </a:p>
        </p:txBody>
      </p:sp>
      <p:pic>
        <p:nvPicPr>
          <p:cNvPr id="5" name="Picture 4" descr="Bild på kugghjul som kuggar i varandra. ">
            <a:extLst>
              <a:ext uri="{FF2B5EF4-FFF2-40B4-BE49-F238E27FC236}">
                <a16:creationId xmlns:a16="http://schemas.microsoft.com/office/drawing/2014/main" id="{7229735D-2A54-4F3D-A00C-86E5E001A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9120" y="1815820"/>
            <a:ext cx="3226359" cy="3226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782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7F5C43-FE10-4BD7-8FF6-255990BAC600}"/>
              </a:ext>
            </a:extLst>
          </p:cNvPr>
          <p:cNvSpPr>
            <a:spLocks noGrp="1"/>
          </p:cNvSpPr>
          <p:nvPr>
            <p:ph type="title"/>
          </p:nvPr>
        </p:nvSpPr>
        <p:spPr/>
        <p:txBody>
          <a:bodyPr/>
          <a:lstStyle/>
          <a:p>
            <a:r>
              <a:rPr lang="sv-SE" dirty="0">
                <a:solidFill>
                  <a:schemeClr val="accent1"/>
                </a:solidFill>
              </a:rPr>
              <a:t>Finansiering och kostnader</a:t>
            </a:r>
            <a:br>
              <a:rPr lang="sv-SE" dirty="0"/>
            </a:br>
            <a:endParaRPr lang="sv-SE" dirty="0"/>
          </a:p>
        </p:txBody>
      </p:sp>
      <p:sp>
        <p:nvSpPr>
          <p:cNvPr id="3" name="Platshållare för text 2">
            <a:extLst>
              <a:ext uri="{FF2B5EF4-FFF2-40B4-BE49-F238E27FC236}">
                <a16:creationId xmlns:a16="http://schemas.microsoft.com/office/drawing/2014/main" id="{E7249CBB-024D-41CC-8A1A-069E7EB61C1C}"/>
              </a:ext>
            </a:extLst>
          </p:cNvPr>
          <p:cNvSpPr>
            <a:spLocks noGrp="1"/>
          </p:cNvSpPr>
          <p:nvPr>
            <p:ph type="body" sz="quarter" idx="14"/>
          </p:nvPr>
        </p:nvSpPr>
        <p:spPr/>
        <p:txBody>
          <a:bodyPr>
            <a:normAutofit/>
          </a:bodyPr>
          <a:lstStyle/>
          <a:p>
            <a:pPr marL="342900" indent="-342900">
              <a:buFont typeface="Arial" panose="020B0604020202020204" pitchFamily="34" charset="0"/>
              <a:buChar char="•"/>
            </a:pPr>
            <a:r>
              <a:rPr lang="sv-SE" dirty="0"/>
              <a:t>Många faktorer spelar in vad gäller finansiering och kostnader för att införa IPS-modellen.</a:t>
            </a:r>
          </a:p>
          <a:p>
            <a:pPr marL="342900" indent="-342900">
              <a:buFont typeface="Arial" panose="020B0604020202020204" pitchFamily="34" charset="0"/>
              <a:buChar char="•"/>
            </a:pPr>
            <a:r>
              <a:rPr lang="sv-SE" dirty="0"/>
              <a:t>IPS-modellen kan initialt innebära ökade kostnader i och med förändrad organisation och behov av utbildning.</a:t>
            </a:r>
          </a:p>
          <a:p>
            <a:pPr marL="342900" indent="-342900">
              <a:buFont typeface="Arial" panose="020B0604020202020204" pitchFamily="34" charset="0"/>
              <a:buChar char="•"/>
            </a:pPr>
            <a:r>
              <a:rPr lang="sv-SE" dirty="0"/>
              <a:t>På sikt förväntas kostnaderna för IPS i hälso- och sjukvård, socialtjänst och andra delar av samhället att minska som följd av metodens effekter. </a:t>
            </a:r>
          </a:p>
        </p:txBody>
      </p:sp>
      <p:sp>
        <p:nvSpPr>
          <p:cNvPr id="4" name="textruta 3">
            <a:extLst>
              <a:ext uri="{FF2B5EF4-FFF2-40B4-BE49-F238E27FC236}">
                <a16:creationId xmlns:a16="http://schemas.microsoft.com/office/drawing/2014/main" id="{93EE3D20-4DE9-4052-8201-19E421A4BF49}"/>
              </a:ext>
              <a:ext uri="{C183D7F6-B498-43B3-948B-1728B52AA6E4}">
                <adec:decorative xmlns:adec="http://schemas.microsoft.com/office/drawing/2017/decorative" val="1"/>
              </a:ext>
            </a:extLst>
          </p:cNvPr>
          <p:cNvSpPr txBox="1"/>
          <p:nvPr/>
        </p:nvSpPr>
        <p:spPr>
          <a:xfrm>
            <a:off x="636889" y="6107409"/>
            <a:ext cx="7567659" cy="914400"/>
          </a:xfrm>
          <a:prstGeom prst="rect">
            <a:avLst/>
          </a:prstGeom>
        </p:spPr>
        <p:txBody>
          <a:bodyPr vert="horz" wrap="square" lIns="0" tIns="45720" rIns="91440" bIns="45720" rtlCol="0" anchor="t">
            <a:normAutofit/>
          </a:bodyPr>
          <a:lstStyle/>
          <a:p>
            <a:pPr algn="l"/>
            <a:endParaRPr lang="sv-SE" sz="1100" dirty="0">
              <a:solidFill>
                <a:schemeClr val="bg1"/>
              </a:solidFill>
            </a:endParaRPr>
          </a:p>
        </p:txBody>
      </p:sp>
      <p:sp>
        <p:nvSpPr>
          <p:cNvPr id="5" name="textruta 4">
            <a:extLst>
              <a:ext uri="{FF2B5EF4-FFF2-40B4-BE49-F238E27FC236}">
                <a16:creationId xmlns:a16="http://schemas.microsoft.com/office/drawing/2014/main" id="{28EF59BF-DE90-4F28-BD8B-E56A421EA6EB}"/>
              </a:ext>
            </a:extLst>
          </p:cNvPr>
          <p:cNvSpPr txBox="1"/>
          <p:nvPr/>
        </p:nvSpPr>
        <p:spPr>
          <a:xfrm>
            <a:off x="750627" y="6318000"/>
            <a:ext cx="8420669" cy="396699"/>
          </a:xfrm>
          <a:prstGeom prst="rect">
            <a:avLst/>
          </a:prstGeom>
        </p:spPr>
        <p:txBody>
          <a:bodyPr vert="horz" wrap="square" lIns="0" tIns="45720" rIns="91440" bIns="45720" rtlCol="0" anchor="t">
            <a:normAutofit fontScale="62500" lnSpcReduction="20000"/>
          </a:bodyPr>
          <a:lstStyle/>
          <a:p>
            <a:r>
              <a:rPr lang="sv-SE" dirty="0"/>
              <a:t>Källa: </a:t>
            </a:r>
          </a:p>
          <a:p>
            <a:r>
              <a:rPr lang="sv-SE" dirty="0"/>
              <a:t>Nationella riktlinjer för vård och stöd vid schizofreni och schizofreni liknande tillstånd, Socialstyrelsen, 2018</a:t>
            </a:r>
          </a:p>
        </p:txBody>
      </p:sp>
      <p:pic>
        <p:nvPicPr>
          <p:cNvPr id="7" name="Picture 2" descr="Bild på två pusselbitar.">
            <a:extLst>
              <a:ext uri="{FF2B5EF4-FFF2-40B4-BE49-F238E27FC236}">
                <a16:creationId xmlns:a16="http://schemas.microsoft.com/office/drawing/2014/main" id="{FB414609-320D-4DFC-AFEB-D2F933002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3215" y="1170570"/>
            <a:ext cx="4458785" cy="4516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677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50B450-0BBB-4E7F-9C3A-3110D5DCF836}"/>
              </a:ext>
            </a:extLst>
          </p:cNvPr>
          <p:cNvSpPr>
            <a:spLocks noGrp="1"/>
          </p:cNvSpPr>
          <p:nvPr>
            <p:ph type="title"/>
          </p:nvPr>
        </p:nvSpPr>
        <p:spPr/>
        <p:txBody>
          <a:bodyPr/>
          <a:lstStyle/>
          <a:p>
            <a:r>
              <a:rPr lang="sv-SE" dirty="0">
                <a:solidFill>
                  <a:schemeClr val="accent1"/>
                </a:solidFill>
              </a:rPr>
              <a:t>Om implementering</a:t>
            </a:r>
            <a:br>
              <a:rPr lang="sv-SE" dirty="0"/>
            </a:br>
            <a:endParaRPr lang="sv-SE" dirty="0"/>
          </a:p>
        </p:txBody>
      </p:sp>
      <p:sp>
        <p:nvSpPr>
          <p:cNvPr id="3" name="Platshållare för text 2">
            <a:extLst>
              <a:ext uri="{FF2B5EF4-FFF2-40B4-BE49-F238E27FC236}">
                <a16:creationId xmlns:a16="http://schemas.microsoft.com/office/drawing/2014/main" id="{94EC4DB0-F384-4F97-9733-275F600BD450}"/>
              </a:ext>
            </a:extLst>
          </p:cNvPr>
          <p:cNvSpPr>
            <a:spLocks noGrp="1"/>
          </p:cNvSpPr>
          <p:nvPr>
            <p:ph type="body" sz="quarter" idx="14"/>
          </p:nvPr>
        </p:nvSpPr>
        <p:spPr>
          <a:xfrm>
            <a:off x="636045" y="1343941"/>
            <a:ext cx="6567755" cy="4516858"/>
          </a:xfrm>
        </p:spPr>
        <p:txBody>
          <a:bodyPr>
            <a:normAutofit/>
          </a:bodyPr>
          <a:lstStyle/>
          <a:p>
            <a:pPr marL="342900" indent="-342900">
              <a:buFont typeface="Arial" panose="020B0604020202020204" pitchFamily="34" charset="0"/>
              <a:buChar char="•"/>
            </a:pPr>
            <a:r>
              <a:rPr lang="sv-SE" dirty="0"/>
              <a:t>Implementeringen av IPS kräver aktiva insatser och nära samverkan mellan berörda aktörer</a:t>
            </a:r>
          </a:p>
          <a:p>
            <a:pPr marL="342900" indent="-342900">
              <a:buFont typeface="Arial" panose="020B0604020202020204" pitchFamily="34" charset="0"/>
              <a:buChar char="•"/>
            </a:pPr>
            <a:r>
              <a:rPr lang="sv-SE" dirty="0"/>
              <a:t>Tre faktorer som kan ses som centrala för att införandet av IPS ska lyckas:</a:t>
            </a:r>
          </a:p>
          <a:p>
            <a:pPr marL="800100" lvl="1" indent="-342900">
              <a:buFont typeface="Arial" panose="020B0604020202020204" pitchFamily="34" charset="0"/>
              <a:buChar char="•"/>
            </a:pPr>
            <a:r>
              <a:rPr lang="sv-SE" dirty="0"/>
              <a:t>en stödjande organisation med tydliga överenskommelser mellan berörda parter</a:t>
            </a:r>
          </a:p>
          <a:p>
            <a:pPr marL="800100" lvl="1" indent="-342900">
              <a:buFont typeface="Arial" panose="020B0604020202020204" pitchFamily="34" charset="0"/>
              <a:buChar char="•"/>
            </a:pPr>
            <a:r>
              <a:rPr lang="sv-SE" dirty="0"/>
              <a:t>ett effektivt ledarskap som motiverar förändringen, tydliggör roller och ansvar och möjliggör programtrohet. </a:t>
            </a:r>
          </a:p>
          <a:p>
            <a:pPr marL="800100" lvl="1" indent="-342900">
              <a:buFont typeface="Arial" panose="020B0604020202020204" pitchFamily="34" charset="0"/>
              <a:buChar char="•"/>
            </a:pPr>
            <a:r>
              <a:rPr lang="sv-SE" dirty="0"/>
              <a:t>medarbetarna har kompetens om metoden, utbildning kan behövas </a:t>
            </a:r>
          </a:p>
          <a:p>
            <a:pPr marL="800100" lvl="1" indent="-342900">
              <a:buFont typeface="Arial" panose="020B0604020202020204" pitchFamily="34" charset="0"/>
              <a:buChar char="•"/>
            </a:pPr>
            <a:endParaRPr lang="sv-SE" dirty="0"/>
          </a:p>
        </p:txBody>
      </p:sp>
      <p:sp>
        <p:nvSpPr>
          <p:cNvPr id="4" name="textruta 3">
            <a:extLst>
              <a:ext uri="{FF2B5EF4-FFF2-40B4-BE49-F238E27FC236}">
                <a16:creationId xmlns:a16="http://schemas.microsoft.com/office/drawing/2014/main" id="{E10D97BD-C037-4C73-96E0-6234A3A1D70A}"/>
              </a:ext>
            </a:extLst>
          </p:cNvPr>
          <p:cNvSpPr txBox="1"/>
          <p:nvPr/>
        </p:nvSpPr>
        <p:spPr>
          <a:xfrm>
            <a:off x="636045" y="5860799"/>
            <a:ext cx="10561379" cy="914400"/>
          </a:xfrm>
          <a:prstGeom prst="rect">
            <a:avLst/>
          </a:prstGeom>
        </p:spPr>
        <p:txBody>
          <a:bodyPr vert="horz" wrap="square" lIns="0" tIns="45720" rIns="91440" bIns="45720" rtlCol="0" anchor="t">
            <a:normAutofit fontScale="92500" lnSpcReduction="20000"/>
          </a:bodyPr>
          <a:lstStyle/>
          <a:p>
            <a:pPr algn="l"/>
            <a:r>
              <a:rPr lang="sv-SE" sz="1200" dirty="0">
                <a:solidFill>
                  <a:schemeClr val="bg1"/>
                </a:solidFill>
              </a:rPr>
              <a:t>Källa: </a:t>
            </a:r>
            <a:endParaRPr lang="sv-SE" sz="1600" dirty="0"/>
          </a:p>
          <a:p>
            <a:r>
              <a:rPr lang="sv-SE" sz="1400" dirty="0"/>
              <a:t>Källor: </a:t>
            </a:r>
          </a:p>
          <a:p>
            <a:r>
              <a:rPr lang="sv-SE" sz="1400" dirty="0"/>
              <a:t>Om implementering av evidensbaserad praktik, socialstyrelsen.se, </a:t>
            </a:r>
          </a:p>
          <a:p>
            <a:r>
              <a:rPr lang="sv-SE" sz="1400" dirty="0"/>
              <a:t>Om implementering, Socialstyrelsen, 2013</a:t>
            </a:r>
          </a:p>
          <a:p>
            <a:pPr algn="l"/>
            <a:r>
              <a:rPr lang="sv-SE" sz="1600" dirty="0"/>
              <a:t> </a:t>
            </a:r>
          </a:p>
        </p:txBody>
      </p:sp>
      <p:pic>
        <p:nvPicPr>
          <p:cNvPr id="6" name="Bildobjekt 5" descr="Bild på en ruta som är i checkad med en bock. ">
            <a:extLst>
              <a:ext uri="{FF2B5EF4-FFF2-40B4-BE49-F238E27FC236}">
                <a16:creationId xmlns:a16="http://schemas.microsoft.com/office/drawing/2014/main" id="{32897699-32CC-43C8-B9B2-73AE789C0055}"/>
              </a:ext>
            </a:extLst>
          </p:cNvPr>
          <p:cNvPicPr>
            <a:picLocks noChangeAspect="1"/>
          </p:cNvPicPr>
          <p:nvPr/>
        </p:nvPicPr>
        <p:blipFill>
          <a:blip r:embed="rId3"/>
          <a:stretch>
            <a:fillRect/>
          </a:stretch>
        </p:blipFill>
        <p:spPr>
          <a:xfrm>
            <a:off x="7332996" y="874340"/>
            <a:ext cx="4953000" cy="4953000"/>
          </a:xfrm>
          <a:prstGeom prst="rect">
            <a:avLst/>
          </a:prstGeom>
        </p:spPr>
      </p:pic>
    </p:spTree>
    <p:extLst>
      <p:ext uri="{BB962C8B-B14F-4D97-AF65-F5344CB8AC3E}">
        <p14:creationId xmlns:p14="http://schemas.microsoft.com/office/powerpoint/2010/main" val="4190177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392C450C-9C78-4133-A52D-8EA8172B3A37}"/>
              </a:ext>
            </a:extLst>
          </p:cNvPr>
          <p:cNvSpPr>
            <a:spLocks noGrp="1"/>
          </p:cNvSpPr>
          <p:nvPr>
            <p:ph type="body" idx="1"/>
          </p:nvPr>
        </p:nvSpPr>
        <p:spPr/>
        <p:txBody>
          <a:bodyPr/>
          <a:lstStyle/>
          <a:p>
            <a:r>
              <a:rPr lang="sv-SE" dirty="0"/>
              <a:t>Del 2</a:t>
            </a:r>
          </a:p>
        </p:txBody>
      </p:sp>
      <p:sp>
        <p:nvSpPr>
          <p:cNvPr id="3" name="Rubrik 2">
            <a:extLst>
              <a:ext uri="{FF2B5EF4-FFF2-40B4-BE49-F238E27FC236}">
                <a16:creationId xmlns:a16="http://schemas.microsoft.com/office/drawing/2014/main" id="{AFD885C3-BA82-43B8-9DA5-B6B3D1EA1C9E}"/>
              </a:ext>
            </a:extLst>
          </p:cNvPr>
          <p:cNvSpPr>
            <a:spLocks noGrp="1"/>
          </p:cNvSpPr>
          <p:nvPr>
            <p:ph type="title"/>
          </p:nvPr>
        </p:nvSpPr>
        <p:spPr/>
        <p:txBody>
          <a:bodyPr/>
          <a:lstStyle/>
          <a:p>
            <a:r>
              <a:rPr lang="sv-SE" dirty="0"/>
              <a:t>IPS i praktiken </a:t>
            </a:r>
          </a:p>
        </p:txBody>
      </p:sp>
    </p:spTree>
    <p:extLst>
      <p:ext uri="{BB962C8B-B14F-4D97-AF65-F5344CB8AC3E}">
        <p14:creationId xmlns:p14="http://schemas.microsoft.com/office/powerpoint/2010/main" val="446940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6986CD3B-ADB5-428A-B027-993143854623}"/>
              </a:ext>
            </a:extLst>
          </p:cNvPr>
          <p:cNvSpPr>
            <a:spLocks noGrp="1"/>
          </p:cNvSpPr>
          <p:nvPr>
            <p:ph type="title"/>
          </p:nvPr>
        </p:nvSpPr>
        <p:spPr>
          <a:xfrm>
            <a:off x="636045" y="540000"/>
            <a:ext cx="9720843" cy="1080000"/>
          </a:xfrm>
        </p:spPr>
        <p:txBody>
          <a:bodyPr/>
          <a:lstStyle/>
          <a:p>
            <a:r>
              <a:rPr lang="sv-SE" dirty="0">
                <a:solidFill>
                  <a:schemeClr val="accent1"/>
                </a:solidFill>
              </a:rPr>
              <a:t>SBU:s film om IPS</a:t>
            </a:r>
            <a:br>
              <a:rPr lang="sv-SE" dirty="0">
                <a:solidFill>
                  <a:schemeClr val="accent1"/>
                </a:solidFill>
              </a:rPr>
            </a:br>
            <a:endParaRPr lang="sv-SE" dirty="0"/>
          </a:p>
        </p:txBody>
      </p:sp>
      <p:sp>
        <p:nvSpPr>
          <p:cNvPr id="3" name="Platshållare för text 2">
            <a:extLst>
              <a:ext uri="{FF2B5EF4-FFF2-40B4-BE49-F238E27FC236}">
                <a16:creationId xmlns:a16="http://schemas.microsoft.com/office/drawing/2014/main" id="{84B55069-4B67-4F42-BECE-38EC2FCA4297}"/>
              </a:ext>
            </a:extLst>
          </p:cNvPr>
          <p:cNvSpPr>
            <a:spLocks noGrp="1"/>
          </p:cNvSpPr>
          <p:nvPr>
            <p:ph type="body" sz="quarter" idx="14"/>
          </p:nvPr>
        </p:nvSpPr>
        <p:spPr>
          <a:xfrm>
            <a:off x="636045" y="1634400"/>
            <a:ext cx="5400350" cy="4516858"/>
          </a:xfrm>
        </p:spPr>
        <p:txBody>
          <a:bodyPr/>
          <a:lstStyle/>
          <a:p>
            <a:pPr marL="0" indent="0">
              <a:buNone/>
            </a:pPr>
            <a:endParaRPr lang="sv-SE" i="1" dirty="0">
              <a:solidFill>
                <a:schemeClr val="tx2">
                  <a:lumMod val="75000"/>
                </a:schemeClr>
              </a:solidFill>
            </a:endParaRPr>
          </a:p>
          <a:p>
            <a:pPr marL="0" indent="0">
              <a:buNone/>
            </a:pPr>
            <a:br>
              <a:rPr lang="sv-SE" i="1" dirty="0">
                <a:solidFill>
                  <a:schemeClr val="tx2">
                    <a:lumMod val="75000"/>
                  </a:schemeClr>
                </a:solidFill>
              </a:rPr>
            </a:br>
            <a:r>
              <a:rPr lang="sv-SE" dirty="0">
                <a:hlinkClick r:id="rId3">
                  <a:extLst>
                    <a:ext uri="{A12FA001-AC4F-418D-AE19-62706E023703}">
                      <ahyp:hlinkClr xmlns:ahyp="http://schemas.microsoft.com/office/drawing/2018/hyperlinkcolor" val="tx"/>
                    </a:ext>
                  </a:extLst>
                </a:hlinkClick>
              </a:rPr>
              <a:t>Film: IPS fungerar – varför används det inte mer? SBU</a:t>
            </a:r>
            <a:endParaRPr lang="sv-SE" dirty="0"/>
          </a:p>
          <a:p>
            <a:pPr marL="0" indent="0">
              <a:buNone/>
            </a:pPr>
            <a:endParaRPr lang="sv-SE" dirty="0"/>
          </a:p>
          <a:p>
            <a:pPr marL="0" indent="0">
              <a:buNone/>
            </a:pPr>
            <a:endParaRPr lang="sv-SE" dirty="0"/>
          </a:p>
        </p:txBody>
      </p:sp>
      <p:pic>
        <p:nvPicPr>
          <p:cNvPr id="4" name="Bildobjekt 3" descr="Bild från filmen om IPS från SBU. En man i arbetarkläder sträcker fram handen till en ko. ">
            <a:extLst>
              <a:ext uri="{FF2B5EF4-FFF2-40B4-BE49-F238E27FC236}">
                <a16:creationId xmlns:a16="http://schemas.microsoft.com/office/drawing/2014/main" id="{3FBB119B-57B8-4470-A209-CFA3DD26668B}"/>
              </a:ext>
            </a:extLst>
          </p:cNvPr>
          <p:cNvPicPr>
            <a:picLocks noChangeAspect="1"/>
          </p:cNvPicPr>
          <p:nvPr/>
        </p:nvPicPr>
        <p:blipFill>
          <a:blip r:embed="rId4"/>
          <a:stretch>
            <a:fillRect/>
          </a:stretch>
        </p:blipFill>
        <p:spPr>
          <a:xfrm>
            <a:off x="6096000" y="1894009"/>
            <a:ext cx="5400350" cy="30699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797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6FA9B1-9419-46DD-9EBF-50EB02DAC00F}"/>
              </a:ext>
            </a:extLst>
          </p:cNvPr>
          <p:cNvSpPr>
            <a:spLocks noGrp="1"/>
          </p:cNvSpPr>
          <p:nvPr>
            <p:ph type="title"/>
          </p:nvPr>
        </p:nvSpPr>
        <p:spPr/>
        <p:txBody>
          <a:bodyPr>
            <a:normAutofit/>
          </a:bodyPr>
          <a:lstStyle/>
          <a:p>
            <a:r>
              <a:rPr lang="sv-SE" dirty="0">
                <a:solidFill>
                  <a:schemeClr val="accent1"/>
                </a:solidFill>
              </a:rPr>
              <a:t>Exempel från Stockholms stad </a:t>
            </a:r>
          </a:p>
        </p:txBody>
      </p:sp>
      <p:sp>
        <p:nvSpPr>
          <p:cNvPr id="3" name="Platshållare för text 2">
            <a:extLst>
              <a:ext uri="{FF2B5EF4-FFF2-40B4-BE49-F238E27FC236}">
                <a16:creationId xmlns:a16="http://schemas.microsoft.com/office/drawing/2014/main" id="{A106E9DA-95FB-4DDD-BADF-6F612E8FEC7E}"/>
              </a:ext>
            </a:extLst>
          </p:cNvPr>
          <p:cNvSpPr>
            <a:spLocks noGrp="1"/>
          </p:cNvSpPr>
          <p:nvPr>
            <p:ph type="body" sz="quarter" idx="14"/>
          </p:nvPr>
        </p:nvSpPr>
        <p:spPr>
          <a:xfrm>
            <a:off x="908187" y="2950463"/>
            <a:ext cx="4349612" cy="2110286"/>
          </a:xfrm>
        </p:spPr>
        <p:txBody>
          <a:bodyPr/>
          <a:lstStyle/>
          <a:p>
            <a:r>
              <a:rPr lang="sv-SE" dirty="0">
                <a:hlinkClick r:id="rId3"/>
              </a:rPr>
              <a:t>Film "Till dig som är arbetsgivare. Var med och bidra till en inkluderande arbetsmarknad"</a:t>
            </a:r>
            <a:endParaRPr lang="sv-SE" dirty="0"/>
          </a:p>
          <a:p>
            <a:endParaRPr lang="sv-SE" dirty="0"/>
          </a:p>
        </p:txBody>
      </p:sp>
      <p:pic>
        <p:nvPicPr>
          <p:cNvPr id="4" name="Bildobjekt 3" descr="Bild på filmen från Stockholms stad. Det står &quot;Till dig som är arbetsgivare. Var med och bidra till en inkluderande arbetsmarknad&quot;, med vit text på lila bakgrund. ">
            <a:extLst>
              <a:ext uri="{FF2B5EF4-FFF2-40B4-BE49-F238E27FC236}">
                <a16:creationId xmlns:a16="http://schemas.microsoft.com/office/drawing/2014/main" id="{E7C1A630-506C-45A4-997F-D4C793954369}"/>
              </a:ext>
            </a:extLst>
          </p:cNvPr>
          <p:cNvPicPr>
            <a:picLocks noChangeAspect="1"/>
          </p:cNvPicPr>
          <p:nvPr/>
        </p:nvPicPr>
        <p:blipFill>
          <a:blip r:embed="rId4"/>
          <a:stretch>
            <a:fillRect/>
          </a:stretch>
        </p:blipFill>
        <p:spPr>
          <a:xfrm>
            <a:off x="5694053" y="2232252"/>
            <a:ext cx="5589760" cy="3123519"/>
          </a:xfrm>
          <a:prstGeom prst="rect">
            <a:avLst/>
          </a:prstGeom>
        </p:spPr>
      </p:pic>
    </p:spTree>
    <p:extLst>
      <p:ext uri="{BB962C8B-B14F-4D97-AF65-F5344CB8AC3E}">
        <p14:creationId xmlns:p14="http://schemas.microsoft.com/office/powerpoint/2010/main" val="778809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BE78EA-72B4-4BB3-8954-1FCC64E0C68A}"/>
              </a:ext>
            </a:extLst>
          </p:cNvPr>
          <p:cNvSpPr>
            <a:spLocks noGrp="1"/>
          </p:cNvSpPr>
          <p:nvPr>
            <p:ph type="title"/>
          </p:nvPr>
        </p:nvSpPr>
        <p:spPr>
          <a:xfrm>
            <a:off x="636045" y="462221"/>
            <a:ext cx="9720000" cy="1080000"/>
          </a:xfrm>
        </p:spPr>
        <p:txBody>
          <a:bodyPr>
            <a:normAutofit fontScale="90000"/>
          </a:bodyPr>
          <a:lstStyle/>
          <a:p>
            <a:r>
              <a:rPr lang="sv-SE" sz="3100" dirty="0">
                <a:solidFill>
                  <a:schemeClr val="accent1"/>
                </a:solidFill>
              </a:rPr>
              <a:t>Tips från IPS-verksamheter om vad som är viktigt inför en uppstart </a:t>
            </a:r>
            <a:br>
              <a:rPr lang="sv-SE" dirty="0"/>
            </a:br>
            <a:endParaRPr lang="sv-SE" dirty="0"/>
          </a:p>
        </p:txBody>
      </p:sp>
      <p:sp>
        <p:nvSpPr>
          <p:cNvPr id="3" name="Platshållare för text 2">
            <a:extLst>
              <a:ext uri="{FF2B5EF4-FFF2-40B4-BE49-F238E27FC236}">
                <a16:creationId xmlns:a16="http://schemas.microsoft.com/office/drawing/2014/main" id="{F8E891A0-72F3-4490-A11E-C224579D5BAE}"/>
              </a:ext>
            </a:extLst>
          </p:cNvPr>
          <p:cNvSpPr>
            <a:spLocks noGrp="1"/>
          </p:cNvSpPr>
          <p:nvPr>
            <p:ph type="body" sz="quarter" idx="14"/>
          </p:nvPr>
        </p:nvSpPr>
        <p:spPr>
          <a:xfrm>
            <a:off x="636045" y="1634400"/>
            <a:ext cx="7001884" cy="4838118"/>
          </a:xfrm>
        </p:spPr>
        <p:txBody>
          <a:bodyPr>
            <a:noAutofit/>
          </a:bodyPr>
          <a:lstStyle/>
          <a:p>
            <a:pPr marL="342900" indent="-342900">
              <a:buFont typeface="Arial" panose="020B0604020202020204" pitchFamily="34" charset="0"/>
              <a:buChar char="•"/>
            </a:pPr>
            <a:r>
              <a:rPr lang="sv-SE" sz="1600" dirty="0">
                <a:latin typeface="+mj-lt"/>
              </a:rPr>
              <a:t>Gör en behovsinventering i den egna kommunen eller regionen.  </a:t>
            </a:r>
            <a:r>
              <a:rPr lang="sv-SE" sz="1600" i="1" dirty="0">
                <a:latin typeface="+mj-lt"/>
              </a:rPr>
              <a:t>Hur många personer skulle kunna vara i behov av IPS? Hur väl motsvarar våra nuvarande insatser målgruppens behov?</a:t>
            </a:r>
          </a:p>
          <a:p>
            <a:pPr marL="342900" indent="-342900">
              <a:buFont typeface="Arial" panose="020B0604020202020204" pitchFamily="34" charset="0"/>
              <a:buChar char="•"/>
            </a:pPr>
            <a:r>
              <a:rPr lang="sv-SE" sz="1600" dirty="0">
                <a:latin typeface="+mj-lt"/>
              </a:rPr>
              <a:t>Är målgruppsunderlaget litet kan man gå ihop flera aktörer. </a:t>
            </a:r>
          </a:p>
          <a:p>
            <a:pPr marL="342900" indent="-342900">
              <a:buFont typeface="Arial" panose="020B0604020202020204" pitchFamily="34" charset="0"/>
              <a:buChar char="•"/>
            </a:pPr>
            <a:r>
              <a:rPr lang="sv-SE" sz="1600" dirty="0">
                <a:latin typeface="+mj-lt"/>
              </a:rPr>
              <a:t>Påbörja samverkan med berörda aktörer</a:t>
            </a:r>
          </a:p>
          <a:p>
            <a:pPr marL="342900" indent="-342900">
              <a:buFont typeface="Arial" panose="020B0604020202020204" pitchFamily="34" charset="0"/>
              <a:buChar char="•"/>
            </a:pPr>
            <a:r>
              <a:rPr lang="sv-SE" sz="1600" dirty="0">
                <a:latin typeface="+mj-lt"/>
              </a:rPr>
              <a:t>Ta fram en implementeringsplan gemensamt</a:t>
            </a:r>
          </a:p>
          <a:p>
            <a:pPr marL="342900" indent="-342900">
              <a:buFont typeface="Arial" panose="020B0604020202020204" pitchFamily="34" charset="0"/>
              <a:buChar char="•"/>
            </a:pPr>
            <a:r>
              <a:rPr lang="sv-SE" sz="1600" dirty="0">
                <a:latin typeface="+mj-lt"/>
              </a:rPr>
              <a:t>Säkra nödvändiga resurser, såsom lokaler, tid och aktiviteter, nytt material, rekrytering och utbildning av personal.</a:t>
            </a:r>
          </a:p>
          <a:p>
            <a:pPr marL="342900" indent="-342900">
              <a:buFont typeface="Arial" panose="020B0604020202020204" pitchFamily="34" charset="0"/>
              <a:buChar char="•"/>
            </a:pPr>
            <a:r>
              <a:rPr lang="sv-SE" sz="1600" dirty="0">
                <a:latin typeface="+mj-lt"/>
              </a:rPr>
              <a:t>I styrgruppen för IPS är det en fördel att det finns representanter från psykiatri och kommun, helst på chefsnivå som har mandat att fatta beslut.</a:t>
            </a:r>
          </a:p>
          <a:p>
            <a:pPr marL="342900" indent="-342900">
              <a:buFont typeface="Arial" panose="020B0604020202020204" pitchFamily="34" charset="0"/>
              <a:buChar char="•"/>
            </a:pPr>
            <a:r>
              <a:rPr lang="sv-SE" sz="1600" dirty="0">
                <a:latin typeface="+mj-lt"/>
              </a:rPr>
              <a:t>Ta kontakt med någon som infört IPS – hämta inspiration av varandra! </a:t>
            </a:r>
          </a:p>
        </p:txBody>
      </p:sp>
      <p:pic>
        <p:nvPicPr>
          <p:cNvPr id="1026" name="Picture 2" descr="Bild på tre figurer med pratbubblor ovanför huvudena. ">
            <a:extLst>
              <a:ext uri="{FF2B5EF4-FFF2-40B4-BE49-F238E27FC236}">
                <a16:creationId xmlns:a16="http://schemas.microsoft.com/office/drawing/2014/main" id="{98DEFA9D-2B0F-4F57-8EB2-64B5D9BB8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3203" y="1619999"/>
            <a:ext cx="5399965" cy="5470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661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277EDC-53DB-41E3-BF9D-CD5D964C726F}"/>
              </a:ext>
            </a:extLst>
          </p:cNvPr>
          <p:cNvSpPr>
            <a:spLocks noGrp="1"/>
          </p:cNvSpPr>
          <p:nvPr>
            <p:ph type="title"/>
          </p:nvPr>
        </p:nvSpPr>
        <p:spPr/>
        <p:txBody>
          <a:bodyPr>
            <a:normAutofit/>
          </a:bodyPr>
          <a:lstStyle/>
          <a:p>
            <a:r>
              <a:rPr lang="sv-SE" dirty="0">
                <a:solidFill>
                  <a:schemeClr val="accent1"/>
                </a:solidFill>
              </a:rPr>
              <a:t>Frågor att diskutera</a:t>
            </a:r>
          </a:p>
        </p:txBody>
      </p:sp>
      <p:sp>
        <p:nvSpPr>
          <p:cNvPr id="3" name="Platshållare för text 2">
            <a:extLst>
              <a:ext uri="{FF2B5EF4-FFF2-40B4-BE49-F238E27FC236}">
                <a16:creationId xmlns:a16="http://schemas.microsoft.com/office/drawing/2014/main" id="{02766C44-2BD8-4519-ABC2-986BF00A8548}"/>
              </a:ext>
            </a:extLst>
          </p:cNvPr>
          <p:cNvSpPr>
            <a:spLocks noGrp="1"/>
          </p:cNvSpPr>
          <p:nvPr>
            <p:ph type="body" sz="quarter" idx="14"/>
          </p:nvPr>
        </p:nvSpPr>
        <p:spPr>
          <a:xfrm>
            <a:off x="636045" y="1634400"/>
            <a:ext cx="6829166" cy="4516858"/>
          </a:xfrm>
        </p:spPr>
        <p:txBody>
          <a:bodyPr/>
          <a:lstStyle/>
          <a:p>
            <a:r>
              <a:rPr lang="sv-SE" dirty="0"/>
              <a:t>Hur ser förutsättningarna ut för oss i vår kommun/region att erbjuda IPS? </a:t>
            </a:r>
          </a:p>
          <a:p>
            <a:pPr marL="342900" indent="-342900">
              <a:buFont typeface="Arial" panose="020B0604020202020204" pitchFamily="34" charset="0"/>
              <a:buChar char="•"/>
            </a:pPr>
            <a:r>
              <a:rPr lang="sv-SE" dirty="0"/>
              <a:t>Hur ser klientunderlaget ut?</a:t>
            </a:r>
          </a:p>
          <a:p>
            <a:pPr marL="342900" indent="-342900">
              <a:buFont typeface="Arial" panose="020B0604020202020204" pitchFamily="34" charset="0"/>
              <a:buChar char="•"/>
            </a:pPr>
            <a:r>
              <a:rPr lang="sv-SE" dirty="0"/>
              <a:t>Hur ser samverkan ut? </a:t>
            </a:r>
          </a:p>
          <a:p>
            <a:pPr marL="342900" indent="-342900">
              <a:buFont typeface="Arial" panose="020B0604020202020204" pitchFamily="34" charset="0"/>
              <a:buChar char="•"/>
            </a:pPr>
            <a:r>
              <a:rPr lang="sv-SE" dirty="0"/>
              <a:t>Vilka vinster kan vi se med att erbjuda IPS?</a:t>
            </a:r>
          </a:p>
          <a:p>
            <a:pPr marL="342900" indent="-342900">
              <a:buFont typeface="Arial" panose="020B0604020202020204" pitchFamily="34" charset="0"/>
              <a:buChar char="•"/>
            </a:pPr>
            <a:r>
              <a:rPr lang="sv-SE" dirty="0"/>
              <a:t>Vilka utmaningar kan vi se med att erbjuda IPS?</a:t>
            </a:r>
          </a:p>
          <a:p>
            <a:endParaRPr lang="sv-SE" dirty="0"/>
          </a:p>
        </p:txBody>
      </p:sp>
    </p:spTree>
    <p:extLst>
      <p:ext uri="{BB962C8B-B14F-4D97-AF65-F5344CB8AC3E}">
        <p14:creationId xmlns:p14="http://schemas.microsoft.com/office/powerpoint/2010/main" val="3795838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F1E7"/>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CC283B-79CD-4B55-AB0D-40C5EAD8C854}"/>
              </a:ext>
            </a:extLst>
          </p:cNvPr>
          <p:cNvSpPr>
            <a:spLocks noGrp="1"/>
          </p:cNvSpPr>
          <p:nvPr>
            <p:ph type="title"/>
          </p:nvPr>
        </p:nvSpPr>
        <p:spPr/>
        <p:txBody>
          <a:bodyPr>
            <a:normAutofit/>
          </a:bodyPr>
          <a:lstStyle/>
          <a:p>
            <a:r>
              <a:rPr lang="sv-SE" dirty="0">
                <a:solidFill>
                  <a:schemeClr val="accent1"/>
                </a:solidFill>
              </a:rPr>
              <a:t>Läs mer om IPS</a:t>
            </a:r>
          </a:p>
        </p:txBody>
      </p:sp>
      <p:sp>
        <p:nvSpPr>
          <p:cNvPr id="3" name="Platshållare för text 2">
            <a:extLst>
              <a:ext uri="{FF2B5EF4-FFF2-40B4-BE49-F238E27FC236}">
                <a16:creationId xmlns:a16="http://schemas.microsoft.com/office/drawing/2014/main" id="{68C13777-FBE4-452D-AC01-158B0B80C33B}"/>
              </a:ext>
            </a:extLst>
          </p:cNvPr>
          <p:cNvSpPr>
            <a:spLocks noGrp="1"/>
          </p:cNvSpPr>
          <p:nvPr>
            <p:ph type="body" sz="quarter" idx="14"/>
          </p:nvPr>
        </p:nvSpPr>
        <p:spPr>
          <a:xfrm>
            <a:off x="636044" y="1634400"/>
            <a:ext cx="8495429" cy="4516858"/>
          </a:xfrm>
        </p:spPr>
        <p:txBody>
          <a:bodyPr>
            <a:normAutofit fontScale="92500" lnSpcReduction="20000"/>
          </a:bodyPr>
          <a:lstStyle/>
          <a:p>
            <a:pPr marL="342900" indent="-342900">
              <a:buFont typeface="Arial" panose="020B0604020202020204" pitchFamily="34" charset="0"/>
              <a:buChar char="•"/>
            </a:pPr>
            <a:r>
              <a:rPr lang="sv-SE" dirty="0">
                <a:hlinkClick r:id="rId3"/>
              </a:rPr>
              <a:t>Socialstyrelsens metodguide, IPS</a:t>
            </a:r>
            <a:r>
              <a:rPr lang="sv-SE" dirty="0"/>
              <a:t> </a:t>
            </a:r>
          </a:p>
          <a:p>
            <a:pPr marL="342900" indent="-342900">
              <a:buFont typeface="Arial" panose="020B0604020202020204" pitchFamily="34" charset="0"/>
              <a:buChar char="•"/>
            </a:pPr>
            <a:r>
              <a:rPr lang="sv-SE" dirty="0">
                <a:hlinkClick r:id="rId4"/>
              </a:rPr>
              <a:t>SBU:s systematiska översikt om IPS</a:t>
            </a:r>
            <a:endParaRPr lang="sv-SE" dirty="0"/>
          </a:p>
          <a:p>
            <a:pPr marL="342900" indent="-342900">
              <a:buFont typeface="Arial" panose="020B0604020202020204" pitchFamily="34" charset="0"/>
              <a:buChar char="•"/>
            </a:pPr>
            <a:r>
              <a:rPr lang="sv-SE" dirty="0">
                <a:hlinkClick r:id="rId5"/>
              </a:rPr>
              <a:t>Socialstyrelsens manual för att bedöma programtroheten för IPS</a:t>
            </a:r>
            <a:endParaRPr lang="sv-SE" dirty="0"/>
          </a:p>
          <a:p>
            <a:pPr marL="342900" indent="-342900">
              <a:buFont typeface="Arial" panose="020B0604020202020204" pitchFamily="34" charset="0"/>
              <a:buChar char="•"/>
            </a:pPr>
            <a:r>
              <a:rPr lang="sv-SE" dirty="0">
                <a:hlinkClick r:id="rId6"/>
              </a:rPr>
              <a:t>Rehabilitering i form av studier eller arbete - Kunskapsguiden</a:t>
            </a:r>
            <a:endParaRPr lang="sv-SE" dirty="0"/>
          </a:p>
          <a:p>
            <a:pPr marL="342900" indent="-342900">
              <a:buFont typeface="Arial" panose="020B0604020202020204" pitchFamily="34" charset="0"/>
              <a:buChar char="•"/>
            </a:pPr>
            <a:endParaRPr lang="sv-SE" dirty="0">
              <a:hlinkClick r:id="rId7"/>
            </a:endParaRPr>
          </a:p>
          <a:p>
            <a:pPr marL="342900" indent="-342900">
              <a:buFont typeface="Arial" panose="020B0604020202020204" pitchFamily="34" charset="0"/>
              <a:buChar char="•"/>
            </a:pPr>
            <a:r>
              <a:rPr lang="sv-SE" dirty="0">
                <a:hlinkClick r:id="rId7"/>
              </a:rPr>
              <a:t>RISE förstudie: IPS och sociala utfallskontrakt</a:t>
            </a:r>
            <a:endParaRPr lang="sv-SE" dirty="0"/>
          </a:p>
          <a:p>
            <a:pPr marL="342900" indent="-342900">
              <a:buFont typeface="Arial" panose="020B0604020202020204" pitchFamily="34" charset="0"/>
              <a:buChar char="•"/>
            </a:pPr>
            <a:r>
              <a:rPr lang="sv-SE" dirty="0">
                <a:hlinkClick r:id="rId8"/>
              </a:rPr>
              <a:t>https://ipsworks.org/</a:t>
            </a:r>
            <a:r>
              <a:rPr lang="sv-SE" dirty="0"/>
              <a:t> </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a:hlinkClick r:id="rId9"/>
              </a:rPr>
              <a:t>Arbetsrehabilitering enligt IPS 7,5hp | Medicinska fakulteten (lu.se)</a:t>
            </a:r>
            <a:endParaRPr lang="sv-SE" dirty="0"/>
          </a:p>
          <a:p>
            <a:pPr marL="342900" indent="-342900">
              <a:buFont typeface="Arial" panose="020B0604020202020204" pitchFamily="34" charset="0"/>
              <a:buChar char="•"/>
            </a:pPr>
            <a:endParaRPr lang="sv-SE" dirty="0">
              <a:solidFill>
                <a:srgbClr val="000000"/>
              </a:solidFill>
              <a:latin typeface="Foundry Sans W01 Demi"/>
            </a:endParaRPr>
          </a:p>
          <a:p>
            <a:pPr marL="342900" indent="-342900">
              <a:buFont typeface="Arial" panose="020B0604020202020204" pitchFamily="34" charset="0"/>
              <a:buChar char="•"/>
            </a:pPr>
            <a:endParaRPr lang="sv-SE" dirty="0">
              <a:solidFill>
                <a:srgbClr val="000000"/>
              </a:solidFill>
              <a:latin typeface="Foundry Sans W01 Demi"/>
            </a:endParaRPr>
          </a:p>
          <a:p>
            <a:pPr marL="342900" indent="-342900">
              <a:buFont typeface="Arial" panose="020B0604020202020204" pitchFamily="34" charset="0"/>
              <a:buChar char="•"/>
            </a:pPr>
            <a:endParaRPr lang="sv-SE" dirty="0"/>
          </a:p>
        </p:txBody>
      </p:sp>
    </p:spTree>
    <p:extLst>
      <p:ext uri="{BB962C8B-B14F-4D97-AF65-F5344CB8AC3E}">
        <p14:creationId xmlns:p14="http://schemas.microsoft.com/office/powerpoint/2010/main" val="3031641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08C35A9-E42F-43B1-8FE0-443A091D9BF0}"/>
              </a:ext>
            </a:extLst>
          </p:cNvPr>
          <p:cNvSpPr>
            <a:spLocks noGrp="1"/>
          </p:cNvSpPr>
          <p:nvPr>
            <p:ph type="title"/>
          </p:nvPr>
        </p:nvSpPr>
        <p:spPr/>
        <p:txBody>
          <a:bodyPr/>
          <a:lstStyle/>
          <a:p>
            <a:r>
              <a:rPr lang="sv-SE" dirty="0"/>
              <a:t>Innehåll i presentationen</a:t>
            </a:r>
          </a:p>
        </p:txBody>
      </p:sp>
      <p:sp>
        <p:nvSpPr>
          <p:cNvPr id="6" name="Platshållare för text 5">
            <a:extLst>
              <a:ext uri="{FF2B5EF4-FFF2-40B4-BE49-F238E27FC236}">
                <a16:creationId xmlns:a16="http://schemas.microsoft.com/office/drawing/2014/main" id="{CDC58F1F-9903-44D9-BCB7-A892EF49712F}"/>
              </a:ext>
            </a:extLst>
          </p:cNvPr>
          <p:cNvSpPr>
            <a:spLocks noGrp="1"/>
          </p:cNvSpPr>
          <p:nvPr>
            <p:ph type="body" sz="quarter" idx="10"/>
          </p:nvPr>
        </p:nvSpPr>
        <p:spPr>
          <a:xfrm>
            <a:off x="6096000" y="1080000"/>
            <a:ext cx="5459111" cy="5678238"/>
          </a:xfrm>
        </p:spPr>
        <p:txBody>
          <a:bodyPr/>
          <a:lstStyle/>
          <a:p>
            <a:r>
              <a:rPr lang="sv-SE" dirty="0"/>
              <a:t>Vad är IPS?</a:t>
            </a:r>
          </a:p>
          <a:p>
            <a:r>
              <a:rPr lang="sv-SE" dirty="0"/>
              <a:t>Forskning och beprövad erfarenhet</a:t>
            </a:r>
          </a:p>
          <a:p>
            <a:r>
              <a:rPr lang="sv-SE" dirty="0"/>
              <a:t>Varför ska vi erbjuda IPS?</a:t>
            </a:r>
          </a:p>
          <a:p>
            <a:r>
              <a:rPr lang="sv-SE" dirty="0"/>
              <a:t>Kommunens och regionens ansvar</a:t>
            </a:r>
          </a:p>
          <a:p>
            <a:r>
              <a:rPr lang="sv-SE" dirty="0"/>
              <a:t>Finansiering och kostnader</a:t>
            </a:r>
          </a:p>
          <a:p>
            <a:r>
              <a:rPr lang="sv-SE" dirty="0"/>
              <a:t>Om implementering</a:t>
            </a:r>
          </a:p>
          <a:p>
            <a:r>
              <a:rPr lang="sv-SE" dirty="0"/>
              <a:t>Exempel från verksamheter</a:t>
            </a:r>
          </a:p>
          <a:p>
            <a:r>
              <a:rPr lang="sv-SE" dirty="0"/>
              <a:t>Läs- och </a:t>
            </a:r>
            <a:r>
              <a:rPr lang="sv-SE" dirty="0" err="1"/>
              <a:t>filmtips</a:t>
            </a:r>
            <a:endParaRPr lang="sv-SE" dirty="0"/>
          </a:p>
        </p:txBody>
      </p:sp>
    </p:spTree>
    <p:extLst>
      <p:ext uri="{BB962C8B-B14F-4D97-AF65-F5344CB8AC3E}">
        <p14:creationId xmlns:p14="http://schemas.microsoft.com/office/powerpoint/2010/main" val="4050787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rubrik 3">
            <a:extLst>
              <a:ext uri="{FF2B5EF4-FFF2-40B4-BE49-F238E27FC236}">
                <a16:creationId xmlns:a16="http://schemas.microsoft.com/office/drawing/2014/main" id="{0AED6E7F-ACEB-48BD-95FE-B9849C2A831B}"/>
              </a:ext>
            </a:extLst>
          </p:cNvPr>
          <p:cNvSpPr>
            <a:spLocks noGrp="1"/>
          </p:cNvSpPr>
          <p:nvPr>
            <p:ph type="subTitle" idx="1"/>
          </p:nvPr>
        </p:nvSpPr>
        <p:spPr>
          <a:xfrm>
            <a:off x="10321636" y="6046963"/>
            <a:ext cx="1718069" cy="711602"/>
          </a:xfrm>
        </p:spPr>
        <p:txBody>
          <a:bodyPr/>
          <a:lstStyle/>
          <a:p>
            <a:r>
              <a:rPr lang="sv-SE" dirty="0">
                <a:solidFill>
                  <a:srgbClr val="002060"/>
                </a:solidFill>
              </a:rPr>
              <a:t>Avslutsbild</a:t>
            </a:r>
          </a:p>
        </p:txBody>
      </p:sp>
      <p:pic>
        <p:nvPicPr>
          <p:cNvPr id="3" name="Bild 5" descr="Socialstyrelsen logotyp">
            <a:extLst>
              <a:ext uri="{FF2B5EF4-FFF2-40B4-BE49-F238E27FC236}">
                <a16:creationId xmlns:a16="http://schemas.microsoft.com/office/drawing/2014/main" id="{257439E3-B720-BDFE-0B99-2891F88CB5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40431" y="2678227"/>
            <a:ext cx="4911139" cy="1055530"/>
          </a:xfrm>
          <a:prstGeom prst="rect">
            <a:avLst/>
          </a:prstGeom>
        </p:spPr>
      </p:pic>
    </p:spTree>
    <p:extLst>
      <p:ext uri="{BB962C8B-B14F-4D97-AF65-F5344CB8AC3E}">
        <p14:creationId xmlns:p14="http://schemas.microsoft.com/office/powerpoint/2010/main" val="3946568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0800FA-232C-44CB-B027-758CD3ACEB90}"/>
              </a:ext>
            </a:extLst>
          </p:cNvPr>
          <p:cNvSpPr>
            <a:spLocks noGrp="1"/>
          </p:cNvSpPr>
          <p:nvPr>
            <p:ph type="title"/>
          </p:nvPr>
        </p:nvSpPr>
        <p:spPr>
          <a:xfrm>
            <a:off x="636889" y="540000"/>
            <a:ext cx="9720000" cy="757177"/>
          </a:xfrm>
        </p:spPr>
        <p:txBody>
          <a:bodyPr>
            <a:normAutofit fontScale="90000"/>
          </a:bodyPr>
          <a:lstStyle/>
          <a:p>
            <a:r>
              <a:rPr lang="sv-SE" dirty="0">
                <a:solidFill>
                  <a:schemeClr val="accent1"/>
                </a:solidFill>
              </a:rPr>
              <a:t>Vad är IPS?</a:t>
            </a:r>
            <a:br>
              <a:rPr lang="sv-SE" dirty="0"/>
            </a:br>
            <a:br>
              <a:rPr lang="sv-SE" dirty="0"/>
            </a:br>
            <a:br>
              <a:rPr lang="sv-SE" dirty="0"/>
            </a:br>
            <a:endParaRPr lang="sv-SE" sz="1300" i="1" dirty="0"/>
          </a:p>
        </p:txBody>
      </p:sp>
      <p:sp>
        <p:nvSpPr>
          <p:cNvPr id="3" name="Platshållare för text 2">
            <a:extLst>
              <a:ext uri="{FF2B5EF4-FFF2-40B4-BE49-F238E27FC236}">
                <a16:creationId xmlns:a16="http://schemas.microsoft.com/office/drawing/2014/main" id="{45256548-1CFE-494C-82B9-F64847ADFA9F}"/>
              </a:ext>
            </a:extLst>
          </p:cNvPr>
          <p:cNvSpPr>
            <a:spLocks noGrp="1"/>
          </p:cNvSpPr>
          <p:nvPr>
            <p:ph type="body" sz="quarter" idx="14"/>
          </p:nvPr>
        </p:nvSpPr>
        <p:spPr>
          <a:xfrm>
            <a:off x="636044" y="1357473"/>
            <a:ext cx="7835095" cy="4516858"/>
          </a:xfrm>
        </p:spPr>
        <p:txBody>
          <a:bodyPr/>
          <a:lstStyle/>
          <a:p>
            <a:pPr marL="342900" indent="-342900">
              <a:buFont typeface="Arial" panose="020B0604020202020204" pitchFamily="34" charset="0"/>
              <a:buChar char="•"/>
            </a:pPr>
            <a:r>
              <a:rPr lang="sv-SE" dirty="0"/>
              <a:t>IPS (</a:t>
            </a:r>
            <a:r>
              <a:rPr lang="sv-SE" i="1" dirty="0" err="1"/>
              <a:t>Individual</a:t>
            </a:r>
            <a:r>
              <a:rPr lang="sv-SE" i="1" dirty="0"/>
              <a:t> </a:t>
            </a:r>
            <a:r>
              <a:rPr lang="sv-SE" i="1" dirty="0" err="1"/>
              <a:t>placement</a:t>
            </a:r>
            <a:r>
              <a:rPr lang="sv-SE" i="1" dirty="0"/>
              <a:t> and support </a:t>
            </a:r>
            <a:r>
              <a:rPr lang="sv-SE" dirty="0"/>
              <a:t>eller </a:t>
            </a:r>
            <a:r>
              <a:rPr lang="sv-SE" i="1" dirty="0"/>
              <a:t>Individanpassat stöd till arbete) </a:t>
            </a:r>
            <a:r>
              <a:rPr lang="sv-SE" dirty="0"/>
              <a:t>är en modell för arbetslivsinriktad rehabilitering.</a:t>
            </a:r>
          </a:p>
          <a:p>
            <a:pPr marL="342900" indent="-342900">
              <a:buFont typeface="Arial" panose="020B0604020202020204" pitchFamily="34" charset="0"/>
              <a:buChar char="•"/>
            </a:pPr>
            <a:r>
              <a:rPr lang="sv-SE" dirty="0"/>
              <a:t>Syftet är att ge individen stöd och vägledning i att söka, få och behålla ett arbete på den öppna arbetsmarknaden</a:t>
            </a:r>
          </a:p>
          <a:p>
            <a:pPr marL="342900" indent="-342900">
              <a:buFont typeface="Arial" panose="020B0604020202020204" pitchFamily="34" charset="0"/>
              <a:buChar char="•"/>
            </a:pPr>
            <a:r>
              <a:rPr lang="sv-SE" dirty="0"/>
              <a:t>Grundtanken är att alla människor kan arbeta på den öppna arbetsmarknaden om de bara hittar rätt arbete och rätt arbetsplats</a:t>
            </a:r>
          </a:p>
          <a:p>
            <a:pPr marL="342900" indent="-342900">
              <a:buFont typeface="Arial" panose="020B0604020202020204" pitchFamily="34" charset="0"/>
              <a:buChar char="•"/>
            </a:pPr>
            <a:endParaRPr lang="sv-SE" dirty="0"/>
          </a:p>
          <a:p>
            <a:pPr marL="0" indent="0">
              <a:buNone/>
            </a:pPr>
            <a:endParaRPr lang="sv-SE" dirty="0"/>
          </a:p>
          <a:p>
            <a:pPr marL="0" indent="0">
              <a:buNone/>
            </a:pPr>
            <a:endParaRPr lang="sv-SE" dirty="0"/>
          </a:p>
        </p:txBody>
      </p:sp>
      <p:sp>
        <p:nvSpPr>
          <p:cNvPr id="4" name="textruta 3">
            <a:extLst>
              <a:ext uri="{FF2B5EF4-FFF2-40B4-BE49-F238E27FC236}">
                <a16:creationId xmlns:a16="http://schemas.microsoft.com/office/drawing/2014/main" id="{C2C33E00-EF19-4C80-998C-176D12E8959C}"/>
              </a:ext>
            </a:extLst>
          </p:cNvPr>
          <p:cNvSpPr txBox="1"/>
          <p:nvPr/>
        </p:nvSpPr>
        <p:spPr>
          <a:xfrm>
            <a:off x="510994" y="5779659"/>
            <a:ext cx="9019853" cy="1076681"/>
          </a:xfrm>
          <a:prstGeom prst="rect">
            <a:avLst/>
          </a:prstGeom>
        </p:spPr>
        <p:txBody>
          <a:bodyPr vert="horz" wrap="square" lIns="0" tIns="45720" rIns="91440" bIns="45720" rtlCol="0" anchor="t">
            <a:normAutofit fontScale="25000" lnSpcReduction="20000"/>
          </a:bodyPr>
          <a:lstStyle/>
          <a:p>
            <a:r>
              <a:rPr lang="sv-SE" sz="4800" dirty="0"/>
              <a:t>Källor: </a:t>
            </a:r>
          </a:p>
          <a:p>
            <a:r>
              <a:rPr lang="sv-SE" sz="4800" dirty="0">
                <a:hlinkClick r:id="rId3"/>
              </a:rPr>
              <a:t>ipsworks.org, </a:t>
            </a:r>
            <a:r>
              <a:rPr lang="sv-SE" sz="4800" dirty="0" err="1">
                <a:hlinkClick r:id="rId3"/>
              </a:rPr>
              <a:t>what</a:t>
            </a:r>
            <a:r>
              <a:rPr lang="sv-SE" sz="4800" dirty="0">
                <a:hlinkClick r:id="rId3"/>
              </a:rPr>
              <a:t>-is-</a:t>
            </a:r>
            <a:r>
              <a:rPr lang="sv-SE" sz="4800" dirty="0" err="1">
                <a:hlinkClick r:id="rId3"/>
              </a:rPr>
              <a:t>ips</a:t>
            </a:r>
            <a:r>
              <a:rPr lang="sv-SE" sz="4800" dirty="0">
                <a:hlinkClick r:id="rId3"/>
              </a:rPr>
              <a:t>?</a:t>
            </a:r>
            <a:r>
              <a:rPr lang="sv-SE" sz="4800" dirty="0"/>
              <a:t> </a:t>
            </a:r>
          </a:p>
          <a:p>
            <a:r>
              <a:rPr lang="sv-SE" sz="4800" dirty="0">
                <a:solidFill>
                  <a:schemeClr val="accent1">
                    <a:lumMod val="90000"/>
                    <a:lumOff val="10000"/>
                  </a:schemeClr>
                </a:solidFill>
                <a:hlinkClick r:id="rId4">
                  <a:extLst>
                    <a:ext uri="{A12FA001-AC4F-418D-AE19-62706E023703}">
                      <ahyp:hlinkClr xmlns:ahyp="http://schemas.microsoft.com/office/drawing/2018/hyperlinkcolor" val="tx"/>
                    </a:ext>
                  </a:extLst>
                </a:hlinkClick>
              </a:rPr>
              <a:t>Socialstyrelsens metodguide- IPS</a:t>
            </a:r>
            <a:endParaRPr lang="sv-SE" sz="4800" dirty="0">
              <a:solidFill>
                <a:schemeClr val="accent1">
                  <a:lumMod val="90000"/>
                  <a:lumOff val="10000"/>
                </a:schemeClr>
              </a:solidFill>
            </a:endParaRPr>
          </a:p>
          <a:p>
            <a:r>
              <a:rPr lang="sv-SE" sz="4800" dirty="0"/>
              <a:t>Becker, D.R., Bond, G.R., </a:t>
            </a:r>
            <a:r>
              <a:rPr lang="sv-SE" sz="4800" dirty="0" err="1"/>
              <a:t>Mueser</a:t>
            </a:r>
            <a:r>
              <a:rPr lang="sv-SE" sz="4800" dirty="0"/>
              <a:t>, K.T., &amp; </a:t>
            </a:r>
            <a:r>
              <a:rPr lang="sv-SE" sz="4800" dirty="0" err="1"/>
              <a:t>Torrey</a:t>
            </a:r>
            <a:r>
              <a:rPr lang="sv-SE" sz="4800" dirty="0"/>
              <a:t>, W.C. (red.) (2003). </a:t>
            </a:r>
            <a:r>
              <a:rPr lang="sv-SE" sz="4800" dirty="0" err="1"/>
              <a:t>Supported</a:t>
            </a:r>
            <a:r>
              <a:rPr lang="sv-SE" sz="4800" dirty="0"/>
              <a:t> </a:t>
            </a:r>
            <a:r>
              <a:rPr lang="sv-SE" sz="4800" dirty="0" err="1"/>
              <a:t>Employment</a:t>
            </a:r>
            <a:r>
              <a:rPr lang="sv-SE" sz="4800" dirty="0"/>
              <a:t> </a:t>
            </a:r>
            <a:r>
              <a:rPr lang="sv-SE" sz="4800" dirty="0" err="1"/>
              <a:t>Workbook</a:t>
            </a:r>
            <a:r>
              <a:rPr lang="sv-SE" sz="4800" dirty="0"/>
              <a:t>. [</a:t>
            </a:r>
            <a:r>
              <a:rPr lang="sv-SE" sz="4800" dirty="0" err="1"/>
              <a:t>Supported</a:t>
            </a:r>
            <a:r>
              <a:rPr lang="sv-SE" sz="4800" dirty="0"/>
              <a:t> </a:t>
            </a:r>
            <a:r>
              <a:rPr lang="sv-SE" sz="4800" dirty="0" err="1"/>
              <a:t>employment</a:t>
            </a:r>
            <a:r>
              <a:rPr lang="sv-SE" sz="4800" dirty="0"/>
              <a:t> Arbetsbok]. Översättning av Centrum för evidensbaserade psykosociala insatser (CEPI) 2009.</a:t>
            </a:r>
          </a:p>
          <a:p>
            <a:endParaRPr lang="sv-SE" dirty="0">
              <a:solidFill>
                <a:schemeClr val="bg1"/>
              </a:solidFill>
            </a:endParaRPr>
          </a:p>
          <a:p>
            <a:endParaRPr lang="sv-SE" dirty="0">
              <a:solidFill>
                <a:schemeClr val="bg1"/>
              </a:solidFill>
            </a:endParaRPr>
          </a:p>
          <a:p>
            <a:endParaRPr lang="sv-SE" dirty="0"/>
          </a:p>
        </p:txBody>
      </p:sp>
      <p:pic>
        <p:nvPicPr>
          <p:cNvPr id="2050" name="Picture 2" descr="Bild som föreställer en pratbubbla med ett vitt frågetecken i. ">
            <a:extLst>
              <a:ext uri="{FF2B5EF4-FFF2-40B4-BE49-F238E27FC236}">
                <a16:creationId xmlns:a16="http://schemas.microsoft.com/office/drawing/2014/main" id="{1DF95F1B-B2B7-4BC9-A7AA-FEAC86B47B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2274" y="168909"/>
            <a:ext cx="4569229" cy="4628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743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4FCBF2-6886-43C9-97D7-51C8B5EFD360}"/>
              </a:ext>
            </a:extLst>
          </p:cNvPr>
          <p:cNvSpPr>
            <a:spLocks noGrp="1"/>
          </p:cNvSpPr>
          <p:nvPr>
            <p:ph type="title"/>
          </p:nvPr>
        </p:nvSpPr>
        <p:spPr/>
        <p:txBody>
          <a:bodyPr/>
          <a:lstStyle/>
          <a:p>
            <a:r>
              <a:rPr lang="sv-SE" dirty="0">
                <a:solidFill>
                  <a:schemeClr val="accent1"/>
                </a:solidFill>
              </a:rPr>
              <a:t>Varför ska verksamheter erbjuda IPS?</a:t>
            </a:r>
            <a:br>
              <a:rPr lang="sv-SE" dirty="0"/>
            </a:br>
            <a:endParaRPr lang="sv-SE" dirty="0"/>
          </a:p>
        </p:txBody>
      </p:sp>
      <p:sp>
        <p:nvSpPr>
          <p:cNvPr id="3" name="Platshållare för text 2">
            <a:extLst>
              <a:ext uri="{FF2B5EF4-FFF2-40B4-BE49-F238E27FC236}">
                <a16:creationId xmlns:a16="http://schemas.microsoft.com/office/drawing/2014/main" id="{D29B0AFB-A5A4-470B-A5B0-F74C159BB1C4}"/>
              </a:ext>
            </a:extLst>
          </p:cNvPr>
          <p:cNvSpPr>
            <a:spLocks noGrp="1"/>
          </p:cNvSpPr>
          <p:nvPr>
            <p:ph type="body" sz="quarter" idx="14"/>
          </p:nvPr>
        </p:nvSpPr>
        <p:spPr>
          <a:xfrm>
            <a:off x="636889" y="1383279"/>
            <a:ext cx="8068700" cy="4516858"/>
          </a:xfrm>
        </p:spPr>
        <p:txBody>
          <a:bodyPr>
            <a:normAutofit/>
          </a:bodyPr>
          <a:lstStyle/>
          <a:p>
            <a:pPr marL="342900" indent="-342900">
              <a:buFont typeface="Arial" panose="020B0604020202020204" pitchFamily="34" charset="0"/>
              <a:buChar char="•"/>
            </a:pPr>
            <a:r>
              <a:rPr lang="sv-SE" dirty="0"/>
              <a:t>Att ha ett arbete ger den enskilde ekonomisk trygghet, delaktighet i ett sammanhang och bättre förutsättningar för fysisk och psykisk hälsa.</a:t>
            </a:r>
          </a:p>
          <a:p>
            <a:pPr marL="342900" indent="-342900">
              <a:buFont typeface="Arial" panose="020B0604020202020204" pitchFamily="34" charset="0"/>
              <a:buChar char="•"/>
            </a:pPr>
            <a:r>
              <a:rPr lang="sv-SE" dirty="0"/>
              <a:t>En stor andel av personer med komplex psykisk sjukdom eller psykisk funktionsnedsättning har inget arbete. </a:t>
            </a:r>
          </a:p>
          <a:p>
            <a:pPr marL="342900" indent="-342900">
              <a:buFont typeface="Arial" panose="020B0604020202020204" pitchFamily="34" charset="0"/>
              <a:buChar char="•"/>
            </a:pPr>
            <a:r>
              <a:rPr lang="sv-SE" dirty="0"/>
              <a:t>IPS-modellen är en evidensbaserad och effektiv metod.</a:t>
            </a:r>
          </a:p>
          <a:p>
            <a:endParaRPr lang="sv-SE" dirty="0"/>
          </a:p>
        </p:txBody>
      </p:sp>
      <p:sp>
        <p:nvSpPr>
          <p:cNvPr id="4" name="textruta 3" descr="Källhänvisning. ">
            <a:extLst>
              <a:ext uri="{FF2B5EF4-FFF2-40B4-BE49-F238E27FC236}">
                <a16:creationId xmlns:a16="http://schemas.microsoft.com/office/drawing/2014/main" id="{4557356C-4D63-4707-9A73-5FE89C2B0DB5}"/>
              </a:ext>
            </a:extLst>
          </p:cNvPr>
          <p:cNvSpPr txBox="1"/>
          <p:nvPr/>
        </p:nvSpPr>
        <p:spPr>
          <a:xfrm>
            <a:off x="518615" y="6084047"/>
            <a:ext cx="9144000" cy="467906"/>
          </a:xfrm>
          <a:prstGeom prst="rect">
            <a:avLst/>
          </a:prstGeom>
        </p:spPr>
        <p:txBody>
          <a:bodyPr vert="horz" wrap="square" lIns="0" tIns="45720" rIns="91440" bIns="45720" rtlCol="0" anchor="t">
            <a:normAutofit fontScale="70000" lnSpcReduction="20000"/>
          </a:bodyPr>
          <a:lstStyle/>
          <a:p>
            <a:r>
              <a:rPr lang="sv-SE" dirty="0"/>
              <a:t>Källa: </a:t>
            </a:r>
          </a:p>
          <a:p>
            <a:r>
              <a:rPr lang="sv-SE" dirty="0"/>
              <a:t>Individanpassat stöd till arbete (IPS) för personer med psykisk funktionsnedsättning, SBU kommenterar, 2020</a:t>
            </a:r>
          </a:p>
        </p:txBody>
      </p:sp>
      <p:pic>
        <p:nvPicPr>
          <p:cNvPr id="1026" name="Picture 2" descr="Bild med en cirkel med ett utropstecken i ">
            <a:extLst>
              <a:ext uri="{FF2B5EF4-FFF2-40B4-BE49-F238E27FC236}">
                <a16:creationId xmlns:a16="http://schemas.microsoft.com/office/drawing/2014/main" id="{1EC4EDE1-03D6-4570-9988-CD1CCBC0A7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845" y="1144585"/>
            <a:ext cx="4510088" cy="4568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137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CE307E-1041-4A1D-9521-17F28D2825AF}"/>
              </a:ext>
            </a:extLst>
          </p:cNvPr>
          <p:cNvSpPr>
            <a:spLocks noGrp="1"/>
          </p:cNvSpPr>
          <p:nvPr>
            <p:ph type="title"/>
          </p:nvPr>
        </p:nvSpPr>
        <p:spPr/>
        <p:txBody>
          <a:bodyPr/>
          <a:lstStyle/>
          <a:p>
            <a:r>
              <a:rPr lang="sv-SE" dirty="0">
                <a:solidFill>
                  <a:schemeClr val="accent1"/>
                </a:solidFill>
              </a:rPr>
              <a:t>IPS rekommenderas med hög prioritet i tre nationella riktlinjer från Socialstyrelsen</a:t>
            </a:r>
          </a:p>
        </p:txBody>
      </p:sp>
      <p:sp>
        <p:nvSpPr>
          <p:cNvPr id="3" name="Platshållare för text 2">
            <a:extLst>
              <a:ext uri="{FF2B5EF4-FFF2-40B4-BE49-F238E27FC236}">
                <a16:creationId xmlns:a16="http://schemas.microsoft.com/office/drawing/2014/main" id="{D5EEE3DA-DC7B-4AF2-A7EC-60DDD35E7171}"/>
              </a:ext>
            </a:extLst>
          </p:cNvPr>
          <p:cNvSpPr>
            <a:spLocks noGrp="1"/>
          </p:cNvSpPr>
          <p:nvPr>
            <p:ph type="body" sz="quarter" idx="14"/>
          </p:nvPr>
        </p:nvSpPr>
        <p:spPr>
          <a:xfrm>
            <a:off x="636888" y="1755228"/>
            <a:ext cx="10567139" cy="4361793"/>
          </a:xfrm>
        </p:spPr>
        <p:txBody>
          <a:bodyPr>
            <a:normAutofit/>
          </a:bodyPr>
          <a:lstStyle/>
          <a:p>
            <a:pPr lvl="1"/>
            <a:r>
              <a:rPr lang="sv-SE" dirty="0"/>
              <a:t>Enligt Socialstyrelsens rekommendation bör hälso- och sjukvården och socialtjänsten, inom ramen för sitt ansvar och i samverkan med Arbetsförmedlingen och Försäkringskassan, erbjuda individanpassat stöd till arbete enligt IPS-modellen till vissa målgrupper. </a:t>
            </a:r>
          </a:p>
          <a:p>
            <a:pPr lvl="1"/>
            <a:r>
              <a:rPr lang="sv-SE" dirty="0"/>
              <a:t>Insatsen rekommenderas i följande nationella riktlinjer: </a:t>
            </a:r>
          </a:p>
          <a:p>
            <a:pPr lvl="1"/>
            <a:endParaRPr lang="sv-SE" dirty="0">
              <a:latin typeface="+mn-lt"/>
            </a:endParaRPr>
          </a:p>
          <a:p>
            <a:pPr marL="800100" lvl="1" indent="-342900">
              <a:buFont typeface="Arial" panose="020B0604020202020204" pitchFamily="34" charset="0"/>
              <a:buChar char="•"/>
            </a:pPr>
            <a:r>
              <a:rPr lang="sv-SE" dirty="0">
                <a:latin typeface="+mn-lt"/>
              </a:rPr>
              <a:t>Nationella riktlinjer för vård och stöd vid schizofreni och schizofreniliknande tillstånd (prioritet 1)</a:t>
            </a:r>
          </a:p>
          <a:p>
            <a:pPr marL="800100" lvl="1" indent="-342900">
              <a:buFont typeface="Arial" panose="020B0604020202020204" pitchFamily="34" charset="0"/>
              <a:buChar char="•"/>
            </a:pPr>
            <a:r>
              <a:rPr lang="sv-SE" dirty="0">
                <a:latin typeface="+mn-lt"/>
              </a:rPr>
              <a:t>Nationella riktlinjer för vård och stöd vid missbruk och beroende (prioritet 3)</a:t>
            </a:r>
          </a:p>
          <a:p>
            <a:pPr marL="800100" lvl="1" indent="-342900">
              <a:buFont typeface="Arial" panose="020B0604020202020204" pitchFamily="34" charset="0"/>
              <a:buChar char="•"/>
            </a:pPr>
            <a:r>
              <a:rPr lang="sv-SE" dirty="0">
                <a:latin typeface="+mn-lt"/>
              </a:rPr>
              <a:t>Nationella riktlinjer för vård och stöd vid </a:t>
            </a:r>
            <a:r>
              <a:rPr lang="sv-SE" dirty="0" err="1">
                <a:latin typeface="+mn-lt"/>
              </a:rPr>
              <a:t>adhd</a:t>
            </a:r>
            <a:r>
              <a:rPr lang="sv-SE" dirty="0">
                <a:latin typeface="+mn-lt"/>
              </a:rPr>
              <a:t> och autism (prioritet 3)</a:t>
            </a:r>
          </a:p>
          <a:p>
            <a:pPr marL="800100" lvl="1" indent="-342900">
              <a:buFont typeface="Arial" panose="020B0604020202020204" pitchFamily="34" charset="0"/>
              <a:buChar char="•"/>
            </a:pPr>
            <a:endParaRPr lang="sv-SE" dirty="0">
              <a:latin typeface="+mn-lt"/>
            </a:endParaRPr>
          </a:p>
          <a:p>
            <a:endParaRPr lang="sv-SE" dirty="0"/>
          </a:p>
        </p:txBody>
      </p:sp>
    </p:spTree>
    <p:extLst>
      <p:ext uri="{BB962C8B-B14F-4D97-AF65-F5344CB8AC3E}">
        <p14:creationId xmlns:p14="http://schemas.microsoft.com/office/powerpoint/2010/main" val="766975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57456B-D3F1-4B56-B1CF-B844AC262408}"/>
              </a:ext>
            </a:extLst>
          </p:cNvPr>
          <p:cNvSpPr>
            <a:spLocks noGrp="1"/>
          </p:cNvSpPr>
          <p:nvPr>
            <p:ph type="title"/>
          </p:nvPr>
        </p:nvSpPr>
        <p:spPr/>
        <p:txBody>
          <a:bodyPr>
            <a:normAutofit fontScale="90000"/>
          </a:bodyPr>
          <a:lstStyle/>
          <a:p>
            <a:r>
              <a:rPr lang="sv-SE" sz="3100" dirty="0">
                <a:solidFill>
                  <a:schemeClr val="accent1"/>
                </a:solidFill>
              </a:rPr>
              <a:t>Nationella riktlinjer för vård och stöd vid schizofreni och schizofreniliknande tillstånd</a:t>
            </a:r>
            <a:br>
              <a:rPr lang="sv-SE" dirty="0">
                <a:solidFill>
                  <a:srgbClr val="000000"/>
                </a:solidFill>
              </a:rPr>
            </a:br>
            <a:endParaRPr lang="sv-SE" dirty="0"/>
          </a:p>
        </p:txBody>
      </p:sp>
      <p:sp>
        <p:nvSpPr>
          <p:cNvPr id="3" name="Platshållare för text 2">
            <a:extLst>
              <a:ext uri="{FF2B5EF4-FFF2-40B4-BE49-F238E27FC236}">
                <a16:creationId xmlns:a16="http://schemas.microsoft.com/office/drawing/2014/main" id="{6FF5718B-7B6C-41A7-8A73-9C3A1CE7CEAA}"/>
              </a:ext>
            </a:extLst>
          </p:cNvPr>
          <p:cNvSpPr>
            <a:spLocks noGrp="1"/>
          </p:cNvSpPr>
          <p:nvPr>
            <p:ph type="body" sz="quarter" idx="14"/>
          </p:nvPr>
        </p:nvSpPr>
        <p:spPr>
          <a:xfrm>
            <a:off x="636046" y="1634399"/>
            <a:ext cx="6765652" cy="4519265"/>
          </a:xfrm>
        </p:spPr>
        <p:txBody>
          <a:bodyPr>
            <a:normAutofit fontScale="92500" lnSpcReduction="10000"/>
          </a:bodyPr>
          <a:lstStyle/>
          <a:p>
            <a:pPr lvl="1"/>
            <a:endParaRPr lang="sv-SE" sz="1800" dirty="0">
              <a:solidFill>
                <a:srgbClr val="000000"/>
              </a:solidFill>
            </a:endParaRPr>
          </a:p>
          <a:p>
            <a:pPr marL="342900" indent="-342900">
              <a:buFont typeface="Arial" panose="020B0604020202020204" pitchFamily="34" charset="0"/>
              <a:buChar char="•"/>
            </a:pPr>
            <a:r>
              <a:rPr lang="sv-SE" dirty="0"/>
              <a:t>IPS rekommenderas till personer med schizofreni och schizofreniliknande tillstånd och ingen eller svag arbetsmarknadsanknytning (prioritet 1). </a:t>
            </a:r>
          </a:p>
          <a:p>
            <a:pPr marL="342900" indent="-342900">
              <a:buFont typeface="Arial" panose="020B0604020202020204" pitchFamily="34" charset="0"/>
              <a:buChar char="•"/>
            </a:pPr>
            <a:r>
              <a:rPr lang="sv-SE" dirty="0"/>
              <a:t>Avgörande för rekommendationen är att tillståndet har en stor svårighetsgrad samt att åtgärden har effekt på återgång i studier eller arbete, vilket är en viktig aspekt när det gäller återhämtning från psykossjukdom. Åtgärden ger även bättre privatekonomi, bättre hälsa, bättre livskvalitet och minskad isolering.</a:t>
            </a:r>
          </a:p>
          <a:p>
            <a:pPr marL="342900" indent="-342900">
              <a:buFont typeface="Arial" panose="020B0604020202020204" pitchFamily="34" charset="0"/>
              <a:buChar char="•"/>
            </a:pPr>
            <a:r>
              <a:rPr lang="sv-SE" dirty="0">
                <a:hlinkClick r:id="rId3"/>
              </a:rPr>
              <a:t>Länk till de nationella riktlinjerna vid vård och stöd vid schizofreni och schizofreniliknande tillstånd</a:t>
            </a:r>
            <a:endParaRPr lang="sv-SE" dirty="0"/>
          </a:p>
          <a:p>
            <a:pPr marL="342900" indent="-342900">
              <a:buFont typeface="Arial" panose="020B0604020202020204" pitchFamily="34" charset="0"/>
              <a:buChar char="•"/>
            </a:pPr>
            <a:endParaRPr lang="sv-SE" dirty="0"/>
          </a:p>
          <a:p>
            <a:endParaRPr lang="sv-SE" dirty="0"/>
          </a:p>
        </p:txBody>
      </p:sp>
      <p:pic>
        <p:nvPicPr>
          <p:cNvPr id="4" name="Bildobjekt 3" descr="Bild som föreställer framsidan av de Nationella riktlinjerna för vård och stöd vid schizofreni och schizofreniliknande tillstånd. ">
            <a:extLst>
              <a:ext uri="{FF2B5EF4-FFF2-40B4-BE49-F238E27FC236}">
                <a16:creationId xmlns:a16="http://schemas.microsoft.com/office/drawing/2014/main" id="{B4777169-01DA-4C11-8E5F-38FBC5C5BB91}"/>
              </a:ext>
            </a:extLst>
          </p:cNvPr>
          <p:cNvPicPr>
            <a:picLocks noChangeAspect="1"/>
          </p:cNvPicPr>
          <p:nvPr/>
        </p:nvPicPr>
        <p:blipFill>
          <a:blip r:embed="rId4"/>
          <a:stretch>
            <a:fillRect/>
          </a:stretch>
        </p:blipFill>
        <p:spPr>
          <a:xfrm>
            <a:off x="8155460" y="1780637"/>
            <a:ext cx="2980038" cy="42267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61087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4B0468-05E3-4A1E-B77D-FEC2FA3279D5}"/>
              </a:ext>
            </a:extLst>
          </p:cNvPr>
          <p:cNvSpPr>
            <a:spLocks noGrp="1"/>
          </p:cNvSpPr>
          <p:nvPr>
            <p:ph type="title"/>
          </p:nvPr>
        </p:nvSpPr>
        <p:spPr/>
        <p:txBody>
          <a:bodyPr>
            <a:normAutofit fontScale="90000"/>
          </a:bodyPr>
          <a:lstStyle/>
          <a:p>
            <a:r>
              <a:rPr lang="sv-SE" sz="3100" dirty="0">
                <a:solidFill>
                  <a:schemeClr val="accent1"/>
                </a:solidFill>
              </a:rPr>
              <a:t>Nationella riktlinjer för vård och stöd vid missbruk och beroende </a:t>
            </a:r>
            <a:br>
              <a:rPr lang="sv-SE" dirty="0">
                <a:solidFill>
                  <a:srgbClr val="000000"/>
                </a:solidFill>
              </a:rPr>
            </a:br>
            <a:endParaRPr lang="sv-SE" dirty="0"/>
          </a:p>
        </p:txBody>
      </p:sp>
      <p:sp>
        <p:nvSpPr>
          <p:cNvPr id="3" name="Platshållare för text 2">
            <a:extLst>
              <a:ext uri="{FF2B5EF4-FFF2-40B4-BE49-F238E27FC236}">
                <a16:creationId xmlns:a16="http://schemas.microsoft.com/office/drawing/2014/main" id="{1FC8D174-2C58-44BA-A596-50E6688EC121}"/>
              </a:ext>
            </a:extLst>
          </p:cNvPr>
          <p:cNvSpPr>
            <a:spLocks noGrp="1"/>
          </p:cNvSpPr>
          <p:nvPr>
            <p:ph type="body" sz="quarter" idx="14"/>
          </p:nvPr>
        </p:nvSpPr>
        <p:spPr>
          <a:xfrm>
            <a:off x="636045" y="1982064"/>
            <a:ext cx="6765651" cy="4097459"/>
          </a:xfrm>
        </p:spPr>
        <p:txBody>
          <a:bodyPr>
            <a:normAutofit/>
          </a:bodyPr>
          <a:lstStyle/>
          <a:p>
            <a:pPr marL="342900" indent="-342900">
              <a:buFont typeface="Arial" panose="020B0604020202020204" pitchFamily="34" charset="0"/>
              <a:buChar char="•"/>
            </a:pPr>
            <a:r>
              <a:rPr lang="sv-SE" dirty="0"/>
              <a:t>IPS rekommenderas till personer med missbruk eller beroende av alkohol och narkotika som har svag anknytning till arbetsmarknaden (prioritet 3). </a:t>
            </a:r>
          </a:p>
          <a:p>
            <a:pPr marL="342900" indent="-342900">
              <a:buFont typeface="Arial" panose="020B0604020202020204" pitchFamily="34" charset="0"/>
              <a:buChar char="•"/>
            </a:pPr>
            <a:r>
              <a:rPr lang="sv-SE" dirty="0"/>
              <a:t>Avgörande för rekommendationen är att åtgärden ger god effekt på andelen som erhåller ett arbete, anställningsdagar och dagar till första anställning men det vetenskapliga underlaget är begränsat för personer med missbruk och beroende.</a:t>
            </a:r>
          </a:p>
          <a:p>
            <a:pPr marL="342900" indent="-342900">
              <a:buFont typeface="Arial" panose="020B0604020202020204" pitchFamily="34" charset="0"/>
              <a:buChar char="•"/>
            </a:pPr>
            <a:r>
              <a:rPr lang="sv-SE" dirty="0">
                <a:hlinkClick r:id="rId3"/>
              </a:rPr>
              <a:t>Länk till de nationella riktlinjerna för missbruk och beroende</a:t>
            </a:r>
            <a:endParaRPr lang="sv-SE" dirty="0"/>
          </a:p>
          <a:p>
            <a:endParaRPr lang="sv-SE" dirty="0">
              <a:highlight>
                <a:srgbClr val="FFFF00"/>
              </a:highlight>
            </a:endParaRPr>
          </a:p>
        </p:txBody>
      </p:sp>
      <p:pic>
        <p:nvPicPr>
          <p:cNvPr id="4" name="Bildobjekt 3" descr="Bild som föreställer framsidan av de nationella riktlinjerna för vård och stöd vid missbruk och beroende. ">
            <a:extLst>
              <a:ext uri="{FF2B5EF4-FFF2-40B4-BE49-F238E27FC236}">
                <a16:creationId xmlns:a16="http://schemas.microsoft.com/office/drawing/2014/main" id="{EA9B61B7-C19A-41B7-B040-7FDB182D0347}"/>
              </a:ext>
            </a:extLst>
          </p:cNvPr>
          <p:cNvPicPr>
            <a:picLocks noChangeAspect="1"/>
          </p:cNvPicPr>
          <p:nvPr/>
        </p:nvPicPr>
        <p:blipFill>
          <a:blip r:embed="rId4"/>
          <a:stretch>
            <a:fillRect/>
          </a:stretch>
        </p:blipFill>
        <p:spPr>
          <a:xfrm>
            <a:off x="8342058" y="1380270"/>
            <a:ext cx="2851362" cy="40974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34209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6EDEB0-248B-4121-9BD5-C3D513C0FDDE}"/>
              </a:ext>
            </a:extLst>
          </p:cNvPr>
          <p:cNvSpPr>
            <a:spLocks noGrp="1"/>
          </p:cNvSpPr>
          <p:nvPr>
            <p:ph type="title"/>
          </p:nvPr>
        </p:nvSpPr>
        <p:spPr/>
        <p:txBody>
          <a:bodyPr>
            <a:normAutofit fontScale="90000"/>
          </a:bodyPr>
          <a:lstStyle/>
          <a:p>
            <a:r>
              <a:rPr lang="sv-SE" sz="3100" dirty="0">
                <a:solidFill>
                  <a:schemeClr val="accent1"/>
                </a:solidFill>
              </a:rPr>
              <a:t>Nationella riktlinjer för vård och stöd vid </a:t>
            </a:r>
            <a:r>
              <a:rPr lang="sv-SE" sz="3100" dirty="0" err="1">
                <a:solidFill>
                  <a:schemeClr val="accent1"/>
                </a:solidFill>
              </a:rPr>
              <a:t>adhd</a:t>
            </a:r>
            <a:r>
              <a:rPr lang="sv-SE" sz="3100" dirty="0">
                <a:solidFill>
                  <a:schemeClr val="accent1"/>
                </a:solidFill>
              </a:rPr>
              <a:t> och autism </a:t>
            </a:r>
            <a:br>
              <a:rPr lang="sv-SE" dirty="0">
                <a:solidFill>
                  <a:srgbClr val="000000"/>
                </a:solidFill>
              </a:rPr>
            </a:br>
            <a:endParaRPr lang="sv-SE" dirty="0"/>
          </a:p>
        </p:txBody>
      </p:sp>
      <p:sp>
        <p:nvSpPr>
          <p:cNvPr id="3" name="Platshållare för text 2">
            <a:extLst>
              <a:ext uri="{FF2B5EF4-FFF2-40B4-BE49-F238E27FC236}">
                <a16:creationId xmlns:a16="http://schemas.microsoft.com/office/drawing/2014/main" id="{B3E70452-B1CF-4779-B729-D3097E2B6EF1}"/>
              </a:ext>
            </a:extLst>
          </p:cNvPr>
          <p:cNvSpPr>
            <a:spLocks noGrp="1"/>
          </p:cNvSpPr>
          <p:nvPr>
            <p:ph type="body" sz="quarter" idx="14"/>
          </p:nvPr>
        </p:nvSpPr>
        <p:spPr>
          <a:xfrm>
            <a:off x="636045" y="1860331"/>
            <a:ext cx="7000431" cy="4293334"/>
          </a:xfrm>
        </p:spPr>
        <p:txBody>
          <a:bodyPr>
            <a:normAutofit lnSpcReduction="10000"/>
          </a:bodyPr>
          <a:lstStyle/>
          <a:p>
            <a:pPr marL="342900" indent="-342900">
              <a:buFont typeface="Arial" panose="020B0604020202020204" pitchFamily="34" charset="0"/>
              <a:buChar char="•"/>
            </a:pPr>
            <a:r>
              <a:rPr lang="sv-SE" sz="1900" dirty="0"/>
              <a:t>IPS rekommenderas till personer med </a:t>
            </a:r>
            <a:r>
              <a:rPr lang="sv-SE" sz="1900" dirty="0" err="1"/>
              <a:t>adhd</a:t>
            </a:r>
            <a:r>
              <a:rPr lang="sv-SE" sz="1900" dirty="0"/>
              <a:t> eller autism </a:t>
            </a:r>
            <a:r>
              <a:rPr lang="sv-SE" sz="1900" dirty="0">
                <a:solidFill>
                  <a:srgbClr val="000000"/>
                </a:solidFill>
              </a:rPr>
              <a:t>och ingen eller svag anknytning till arbetsmarknaden </a:t>
            </a:r>
            <a:r>
              <a:rPr lang="sv-SE" sz="1900" dirty="0"/>
              <a:t>(prioritet 3).</a:t>
            </a:r>
          </a:p>
          <a:p>
            <a:pPr marL="342900" indent="-342900">
              <a:buFont typeface="Arial" panose="020B0604020202020204" pitchFamily="34" charset="0"/>
              <a:buChar char="•"/>
            </a:pPr>
            <a:r>
              <a:rPr lang="sv-SE" sz="1900" dirty="0"/>
              <a:t>Rekommendationen om stöd till arbete enligt IPS-modellen gäller personer vars hälsotillstånd totalt sett har en stor till mycket stor svårighetsgrad.</a:t>
            </a:r>
          </a:p>
          <a:p>
            <a:pPr marL="342900" indent="-342900">
              <a:buFont typeface="Arial" panose="020B0604020202020204" pitchFamily="34" charset="0"/>
              <a:buChar char="•"/>
            </a:pPr>
            <a:r>
              <a:rPr lang="sv-SE" sz="1900" dirty="0"/>
              <a:t>Det saknas vetenskapligt stöd för att åtgärden har effekt specifikt för personer med </a:t>
            </a:r>
            <a:r>
              <a:rPr lang="sv-SE" sz="1900" dirty="0" err="1"/>
              <a:t>adhd</a:t>
            </a:r>
            <a:r>
              <a:rPr lang="sv-SE" sz="1900" dirty="0"/>
              <a:t> eller autism, vilket sänker prioriteten något. Enligt erfarenhetsbaserad kunskap har metoden dock troligen även effekt för dessa personer. </a:t>
            </a:r>
          </a:p>
          <a:p>
            <a:pPr marL="342900" indent="-342900">
              <a:buFont typeface="Arial" panose="020B0604020202020204" pitchFamily="34" charset="0"/>
              <a:buChar char="•"/>
            </a:pPr>
            <a:r>
              <a:rPr lang="sv-SE" sz="1900" dirty="0">
                <a:hlinkClick r:id="rId3"/>
              </a:rPr>
              <a:t>Länk till de nationella riktlinjerna om ADHD och autism</a:t>
            </a:r>
            <a:endParaRPr lang="sv-SE" sz="1900" dirty="0"/>
          </a:p>
          <a:p>
            <a:pPr marL="342900" indent="-342900">
              <a:buFont typeface="Arial" panose="020B0604020202020204" pitchFamily="34" charset="0"/>
              <a:buChar char="•"/>
            </a:pPr>
            <a:endParaRPr lang="sv-SE" sz="1900" dirty="0"/>
          </a:p>
        </p:txBody>
      </p:sp>
      <p:pic>
        <p:nvPicPr>
          <p:cNvPr id="4" name="Bildobjekt 3" descr="Bild som föreställer framsidan av de nationella riktlinjerna för vård och stöd vid adhd och autism. ">
            <a:extLst>
              <a:ext uri="{FF2B5EF4-FFF2-40B4-BE49-F238E27FC236}">
                <a16:creationId xmlns:a16="http://schemas.microsoft.com/office/drawing/2014/main" id="{9EEAA56D-28FA-4BD7-8BDF-FF4A8AAFFF4C}"/>
              </a:ext>
            </a:extLst>
          </p:cNvPr>
          <p:cNvPicPr>
            <a:picLocks noChangeAspect="1"/>
          </p:cNvPicPr>
          <p:nvPr/>
        </p:nvPicPr>
        <p:blipFill>
          <a:blip r:embed="rId4"/>
          <a:stretch>
            <a:fillRect/>
          </a:stretch>
        </p:blipFill>
        <p:spPr>
          <a:xfrm>
            <a:off x="8527864" y="1450825"/>
            <a:ext cx="2805670" cy="3956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60154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6B9997-6FDE-42DC-ADF2-2E5C7FC77BCA}"/>
              </a:ext>
            </a:extLst>
          </p:cNvPr>
          <p:cNvSpPr>
            <a:spLocks noGrp="1"/>
          </p:cNvSpPr>
          <p:nvPr>
            <p:ph type="title"/>
          </p:nvPr>
        </p:nvSpPr>
        <p:spPr/>
        <p:txBody>
          <a:bodyPr/>
          <a:lstStyle/>
          <a:p>
            <a:r>
              <a:rPr lang="sv-SE" dirty="0">
                <a:solidFill>
                  <a:schemeClr val="accent1"/>
                </a:solidFill>
              </a:rPr>
              <a:t>IPS genomsyras av åtta grundprinciper</a:t>
            </a:r>
          </a:p>
        </p:txBody>
      </p:sp>
      <p:sp>
        <p:nvSpPr>
          <p:cNvPr id="3" name="Platshållare för text 2">
            <a:extLst>
              <a:ext uri="{FF2B5EF4-FFF2-40B4-BE49-F238E27FC236}">
                <a16:creationId xmlns:a16="http://schemas.microsoft.com/office/drawing/2014/main" id="{D1CC2D65-78AC-460C-B82D-5D913147C3FD}"/>
              </a:ext>
            </a:extLst>
          </p:cNvPr>
          <p:cNvSpPr>
            <a:spLocks noGrp="1"/>
          </p:cNvSpPr>
          <p:nvPr>
            <p:ph type="body" sz="quarter" idx="14"/>
          </p:nvPr>
        </p:nvSpPr>
        <p:spPr>
          <a:xfrm>
            <a:off x="636889" y="1325790"/>
            <a:ext cx="6501734" cy="4683600"/>
          </a:xfrm>
        </p:spPr>
        <p:txBody>
          <a:bodyPr>
            <a:normAutofit fontScale="92500" lnSpcReduction="20000"/>
          </a:bodyPr>
          <a:lstStyle/>
          <a:p>
            <a:pPr marL="342900" indent="-342900">
              <a:buFont typeface="Arial" panose="020B0604020202020204" pitchFamily="34" charset="0"/>
              <a:buChar char="•"/>
            </a:pPr>
            <a:r>
              <a:rPr lang="sv-SE" dirty="0"/>
              <a:t>Alla som vill arbeta är välkomna</a:t>
            </a:r>
          </a:p>
          <a:p>
            <a:pPr marL="342900" indent="-342900">
              <a:buFont typeface="Arial" panose="020B0604020202020204" pitchFamily="34" charset="0"/>
              <a:buChar char="•"/>
            </a:pPr>
            <a:r>
              <a:rPr lang="sv-SE" dirty="0"/>
              <a:t>Målet är ett arbete på den öppna arbetsmarknaden.</a:t>
            </a:r>
          </a:p>
          <a:p>
            <a:pPr marL="342900" indent="-342900">
              <a:buFont typeface="Arial" panose="020B0604020202020204" pitchFamily="34" charset="0"/>
              <a:buChar char="•"/>
            </a:pPr>
            <a:r>
              <a:rPr lang="sv-SE" dirty="0"/>
              <a:t>Arbetssökandet inleds tidigt.</a:t>
            </a:r>
          </a:p>
          <a:p>
            <a:pPr marL="342900" indent="-342900">
              <a:buFont typeface="Arial" panose="020B0604020202020204" pitchFamily="34" charset="0"/>
              <a:buChar char="•"/>
            </a:pPr>
            <a:r>
              <a:rPr lang="sv-SE" dirty="0"/>
              <a:t>Arbetsspecialisten jobbar systematiskt med relation till arbetsgivare.</a:t>
            </a:r>
          </a:p>
          <a:p>
            <a:pPr marL="342900" indent="-342900">
              <a:buFont typeface="Arial" panose="020B0604020202020204" pitchFamily="34" charset="0"/>
              <a:buChar char="•"/>
            </a:pPr>
            <a:r>
              <a:rPr lang="sv-SE" dirty="0"/>
              <a:t>Individens önskemål och intressen styr processen</a:t>
            </a:r>
          </a:p>
          <a:p>
            <a:pPr marL="342900" indent="-342900">
              <a:buFont typeface="Arial" panose="020B0604020202020204" pitchFamily="34" charset="0"/>
              <a:buChar char="•"/>
            </a:pPr>
            <a:r>
              <a:rPr lang="sv-SE" dirty="0"/>
              <a:t>Insatsen är inte tidsbegränsad </a:t>
            </a:r>
          </a:p>
          <a:p>
            <a:pPr marL="342900" indent="-342900">
              <a:buFont typeface="Arial" panose="020B0604020202020204" pitchFamily="34" charset="0"/>
              <a:buChar char="•"/>
            </a:pPr>
            <a:r>
              <a:rPr lang="sv-SE" dirty="0"/>
              <a:t>Arbetsrehabiliteringen integreras i klientens övriga kliniska behandling och rehabilitering. Arbetsspecialisten blir en del av vårdteamet. </a:t>
            </a:r>
          </a:p>
          <a:p>
            <a:pPr marL="342900" indent="-342900">
              <a:buFont typeface="Arial" panose="020B0604020202020204" pitchFamily="34" charset="0"/>
              <a:buChar char="•"/>
            </a:pPr>
            <a:r>
              <a:rPr lang="sv-SE" dirty="0"/>
              <a:t>Individen får ekonomisk vägledning tidigt i insatsen</a:t>
            </a:r>
          </a:p>
          <a:p>
            <a:pPr marL="0" indent="0">
              <a:buNone/>
            </a:pPr>
            <a:endParaRPr lang="sv-SE" dirty="0"/>
          </a:p>
        </p:txBody>
      </p:sp>
      <p:pic>
        <p:nvPicPr>
          <p:cNvPr id="4" name="Bildobjekt 3">
            <a:extLst>
              <a:ext uri="{FF2B5EF4-FFF2-40B4-BE49-F238E27FC236}">
                <a16:creationId xmlns:a16="http://schemas.microsoft.com/office/drawing/2014/main" id="{496E5E6C-673F-465A-A185-9B3855B50C6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58439" y="1325790"/>
            <a:ext cx="3996672" cy="4683600"/>
          </a:xfrm>
          <a:prstGeom prst="rect">
            <a:avLst/>
          </a:prstGeom>
        </p:spPr>
      </p:pic>
    </p:spTree>
    <p:extLst>
      <p:ext uri="{BB962C8B-B14F-4D97-AF65-F5344CB8AC3E}">
        <p14:creationId xmlns:p14="http://schemas.microsoft.com/office/powerpoint/2010/main" val="2091784882"/>
      </p:ext>
    </p:extLst>
  </p:cSld>
  <p:clrMapOvr>
    <a:masterClrMapping/>
  </p:clrMapOvr>
</p:sld>
</file>

<file path=ppt/theme/theme1.xml><?xml version="1.0" encoding="utf-8"?>
<a:theme xmlns:a="http://schemas.openxmlformats.org/drawingml/2006/main" name="Socialstyrelsen">
  <a:themeElements>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fontScheme name="PPT So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45720" rIns="91440" bIns="45720" rtlCol="0" anchor="t">
        <a:normAutofit/>
      </a:bodyPr>
      <a:lstStyle>
        <a:defPPr algn="l">
          <a:defRPr dirty="0"/>
        </a:defPPr>
      </a:lstStyle>
    </a:txDef>
  </a:objectDefaults>
  <a:extraClrSchemeLst/>
  <a:custClrLst>
    <a:custClr name="SoS Mörkblå 1">
      <a:srgbClr val="112B43"/>
    </a:custClr>
    <a:custClr name="SoS Mörkblå 2">
      <a:srgbClr val="11385A"/>
    </a:custClr>
    <a:custClr name="SoS Blå 1">
      <a:srgbClr val="005892"/>
    </a:custClr>
    <a:custClr name="SoS Blå 2">
      <a:srgbClr val="017CC0"/>
    </a:custClr>
    <a:custClr name="SoS Ljusblå 1">
      <a:srgbClr val="DBEEF5"/>
    </a:custClr>
    <a:custClr name="SoS Ljusblå 2">
      <a:srgbClr val="EBF6F9"/>
    </a:custClr>
    <a:custClr name="Vit">
      <a:srgbClr val="FFFFFF"/>
    </a:custClr>
    <a:custClr name="Vit">
      <a:srgbClr val="FFFFFF"/>
    </a:custClr>
    <a:custClr name="SoS Beige 1">
      <a:srgbClr val="F7F1E7"/>
    </a:custClr>
    <a:custClr name="Sos Beige 2">
      <a:srgbClr val="FCFAF5"/>
    </a:custClr>
    <a:custClr name="SoS Gul 1">
      <a:srgbClr val="B27B2A"/>
    </a:custClr>
    <a:custClr name="SoS Gul 2">
      <a:srgbClr val="ECB94F"/>
    </a:custClr>
    <a:custClr name="SoS Gul 3">
      <a:srgbClr val="F9E0A7"/>
    </a:custClr>
    <a:custClr name="SoS Lila 1">
      <a:srgbClr val="AB37A6"/>
    </a:custClr>
    <a:custClr name="SoS Lila 2">
      <a:srgbClr val="BE67C0"/>
    </a:custClr>
    <a:custClr name="SoS Lila 3">
      <a:srgbClr val="ECCFE9"/>
    </a:custClr>
    <a:custClr name="Vit">
      <a:srgbClr val="FFFFFF"/>
    </a:custClr>
    <a:custClr name="Vit">
      <a:srgbClr val="FFFFFF"/>
    </a:custClr>
    <a:custClr name="Vit">
      <a:srgbClr val="FFFFFF"/>
    </a:custClr>
    <a:custClr name="Vit">
      <a:srgbClr val="FFFFFF"/>
    </a:custClr>
    <a:custClr name="SoS Grön 1">
      <a:srgbClr val="008276"/>
    </a:custClr>
    <a:custClr name="SoS Grön 2">
      <a:srgbClr val="00A380"/>
    </a:custClr>
    <a:custClr name="SoS Grön 3">
      <a:srgbClr val="79D3C5"/>
    </a:custClr>
    <a:custClr name="SoS Orange 1">
      <a:srgbClr val="C85135"/>
    </a:custClr>
    <a:custClr name="SoS Orange 2">
      <a:srgbClr val="EB805F"/>
    </a:custClr>
    <a:custClr name="SoS Orange 3">
      <a:srgbClr val="F7CAAC"/>
    </a:custClr>
  </a:custClrLst>
  <a:extLst>
    <a:ext uri="{05A4C25C-085E-4340-85A3-A5531E510DB2}">
      <thm15:themeFamily xmlns:thm15="http://schemas.microsoft.com/office/thememl/2012/main" name="Blank.potx" id="{E3E5DE97-4B61-4DC9-B293-FEC6251761CF}" vid="{BA56C6D2-70B4-4699-87F6-94A3E15B1D6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16771</TotalTime>
  <Words>3839</Words>
  <Application>Microsoft Office PowerPoint</Application>
  <PresentationFormat>Bredbild</PresentationFormat>
  <Paragraphs>241</Paragraphs>
  <Slides>20</Slides>
  <Notes>19</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20</vt:i4>
      </vt:variant>
    </vt:vector>
  </HeadingPairs>
  <TitlesOfParts>
    <vt:vector size="26" baseType="lpstr">
      <vt:lpstr>Arial</vt:lpstr>
      <vt:lpstr>Calibri</vt:lpstr>
      <vt:lpstr>Foundry Sans W01 Demi</vt:lpstr>
      <vt:lpstr>Jost</vt:lpstr>
      <vt:lpstr>Noto Sans</vt:lpstr>
      <vt:lpstr>Socialstyrelsen</vt:lpstr>
      <vt:lpstr>Om IPS</vt:lpstr>
      <vt:lpstr>Innehåll i presentationen</vt:lpstr>
      <vt:lpstr>Vad är IPS?   </vt:lpstr>
      <vt:lpstr>Varför ska verksamheter erbjuda IPS? </vt:lpstr>
      <vt:lpstr>IPS rekommenderas med hög prioritet i tre nationella riktlinjer från Socialstyrelsen</vt:lpstr>
      <vt:lpstr>Nationella riktlinjer för vård och stöd vid schizofreni och schizofreniliknande tillstånd </vt:lpstr>
      <vt:lpstr>Nationella riktlinjer för vård och stöd vid missbruk och beroende  </vt:lpstr>
      <vt:lpstr>Nationella riktlinjer för vård och stöd vid adhd och autism  </vt:lpstr>
      <vt:lpstr>IPS genomsyras av åtta grundprinciper</vt:lpstr>
      <vt:lpstr>Forskning och erfarenhet</vt:lpstr>
      <vt:lpstr>Kommunens och regionens ansvar </vt:lpstr>
      <vt:lpstr>Finansiering och kostnader </vt:lpstr>
      <vt:lpstr>Om implementering </vt:lpstr>
      <vt:lpstr>IPS i praktiken </vt:lpstr>
      <vt:lpstr>SBU:s film om IPS </vt:lpstr>
      <vt:lpstr>Exempel från Stockholms stad </vt:lpstr>
      <vt:lpstr>Tips från IPS-verksamheter om vad som är viktigt inför en uppstart  </vt:lpstr>
      <vt:lpstr>Frågor att diskutera</vt:lpstr>
      <vt:lpstr>Läs mer om IPS</vt:lpstr>
      <vt:lpstr>PowerPoint-presentation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om IPS</dc:title>
  <dc:subject/>
  <dc:creator>Socialstyrelsen</dc:creator>
  <cp:keywords/>
  <cp:lastModifiedBy>Lidén, Sofia</cp:lastModifiedBy>
  <cp:revision>167</cp:revision>
  <dcterms:created xsi:type="dcterms:W3CDTF">2023-11-20T12:50:52Z</dcterms:created>
  <dcterms:modified xsi:type="dcterms:W3CDTF">2024-10-28T09:21:19Z</dcterms:modified>
</cp:coreProperties>
</file>