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5" r:id="rId2"/>
  </p:sldMasterIdLst>
  <p:notesMasterIdLst>
    <p:notesMasterId r:id="rId13"/>
  </p:notesMasterIdLst>
  <p:sldIdLst>
    <p:sldId id="307" r:id="rId3"/>
    <p:sldId id="301" r:id="rId4"/>
    <p:sldId id="306" r:id="rId5"/>
    <p:sldId id="292" r:id="rId6"/>
    <p:sldId id="287" r:id="rId7"/>
    <p:sldId id="288" r:id="rId8"/>
    <p:sldId id="289" r:id="rId9"/>
    <p:sldId id="290" r:id="rId10"/>
    <p:sldId id="291" r:id="rId11"/>
    <p:sldId id="308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45"/>
    <a:srgbClr val="0038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0795" autoAdjust="0"/>
  </p:normalViewPr>
  <p:slideViewPr>
    <p:cSldViewPr snapToGrid="0">
      <p:cViewPr varScale="1">
        <p:scale>
          <a:sx n="123" d="100"/>
          <a:sy n="123" d="100"/>
        </p:scale>
        <p:origin x="114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5F5BC-A92D-43D9-83AF-BC882EE54CFA}" type="datetimeFigureOut">
              <a:rPr lang="sv-SE" smtClean="0"/>
              <a:t>2026-02-04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FA44B-0DBB-43BB-90AF-0538C7CA64E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2252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sv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sv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svg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1">
            <a:extLst>
              <a:ext uri="{FF2B5EF4-FFF2-40B4-BE49-F238E27FC236}">
                <a16:creationId xmlns:a16="http://schemas.microsoft.com/office/drawing/2014/main" id="{3A35B3A4-FF25-8AE6-6D09-48E335AA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809222C9-C51D-7B86-D151-53067089D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200" y="1692000"/>
            <a:ext cx="9180000" cy="2520000"/>
          </a:xfrm>
        </p:spPr>
        <p:txBody>
          <a:bodyPr rIns="0" anchor="b">
            <a:normAutofit/>
          </a:bodyPr>
          <a:lstStyle>
            <a:lvl1pPr algn="l">
              <a:lnSpc>
                <a:spcPct val="100000"/>
              </a:lnSpc>
              <a:defRPr sz="48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3">
            <a:extLst>
              <a:ext uri="{FF2B5EF4-FFF2-40B4-BE49-F238E27FC236}">
                <a16:creationId xmlns:a16="http://schemas.microsoft.com/office/drawing/2014/main" id="{AFC83BF2-3223-7C44-691E-3FC11A4DE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199" y="4320000"/>
            <a:ext cx="9180000" cy="1404000"/>
          </a:xfrm>
          <a:prstGeom prst="rect">
            <a:avLst/>
          </a:prstGeom>
        </p:spPr>
        <p:txBody>
          <a:bodyPr lIns="0" tIns="72000" rIns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id="{21BDDB5E-78EA-9C3B-AD55-0961585D32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5857013"/>
            <a:ext cx="4338638" cy="365125"/>
          </a:xfrm>
          <a:prstGeom prst="rect">
            <a:avLst/>
          </a:prstGeom>
          <a:ln>
            <a:noFill/>
          </a:ln>
        </p:spPr>
        <p:txBody>
          <a:bodyPr lIns="0" bIns="0" anchor="b">
            <a:normAutofit/>
          </a:bodyPr>
          <a:lstStyle>
            <a:lvl1pPr marL="0" indent="0">
              <a:buNone/>
              <a:defRPr sz="1600">
                <a:ln>
                  <a:noFill/>
                </a:ln>
                <a:solidFill>
                  <a:schemeClr val="bg1"/>
                </a:solidFill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n>
                  <a:noFill/>
                </a:ln>
              </a:defRPr>
            </a:lvl2pPr>
            <a:lvl3pPr>
              <a:defRPr>
                <a:ln>
                  <a:noFill/>
                </a:ln>
              </a:defRPr>
            </a:lvl3pPr>
            <a:lvl4pPr>
              <a:defRPr>
                <a:ln>
                  <a:noFill/>
                </a:ln>
              </a:defRPr>
            </a:lvl4pPr>
            <a:lvl5pPr>
              <a:defRPr>
                <a:ln>
                  <a:noFill/>
                </a:ln>
              </a:defRPr>
            </a:lvl5pPr>
          </a:lstStyle>
          <a:p>
            <a:pPr lvl="0"/>
            <a:r>
              <a:rPr lang="sv-SE" dirty="0"/>
              <a:t>Skapare, datum eller annan information</a:t>
            </a:r>
          </a:p>
        </p:txBody>
      </p:sp>
      <p:pic>
        <p:nvPicPr>
          <p:cNvPr id="8" name="Bild 5" descr="Socialstyrelsen logotyp">
            <a:extLst>
              <a:ext uri="{FF2B5EF4-FFF2-40B4-BE49-F238E27FC236}">
                <a16:creationId xmlns:a16="http://schemas.microsoft.com/office/drawing/2014/main" id="{D8B0BAEF-65BA-E933-C465-CEF585532C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8490" y="620713"/>
            <a:ext cx="2438400" cy="5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746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numrerad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E7507FC7-B57A-41F0-9BBF-775831FD6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E5148185-2A47-B579-6D9C-977F1EA26F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7200" y="1634399"/>
            <a:ext cx="7020000" cy="4582800"/>
          </a:xfrm>
          <a:prstGeom prst="rect">
            <a:avLst/>
          </a:prstGeom>
        </p:spPr>
        <p:txBody>
          <a:bodyPr lIns="0"/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>
              <a:defRPr sz="1800"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6" name="Platshållare för sidfot 3">
            <a:extLst>
              <a:ext uri="{FF2B5EF4-FFF2-40B4-BE49-F238E27FC236}">
                <a16:creationId xmlns:a16="http://schemas.microsoft.com/office/drawing/2014/main" id="{34514395-1553-4733-BCEE-11D1281F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4">
            <a:extLst>
              <a:ext uri="{FF2B5EF4-FFF2-40B4-BE49-F238E27FC236}">
                <a16:creationId xmlns:a16="http://schemas.microsoft.com/office/drawing/2014/main" id="{CB8D7E23-8BFD-48CA-BF77-D2DC445BD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0285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F701C2-0725-4302-AC48-7C4C753CF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D3710D23-C07B-6145-0DAD-ABF55E3832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7201" y="1634400"/>
            <a:ext cx="5157600" cy="4583838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buNone/>
              <a:defRPr sz="2000"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C397B7C2-F9F6-4E98-AB2B-94345F89FB4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97201" y="1634400"/>
            <a:ext cx="5157600" cy="4583838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buNone/>
              <a:defRPr sz="2000"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7406B82-DC71-44EF-B958-424A4BA79C7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79483DB-8D59-4080-BA67-A1B7D4293E7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5342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>
            <a:extLst>
              <a:ext uri="{FF2B5EF4-FFF2-40B4-BE49-F238E27FC236}">
                <a16:creationId xmlns:a16="http://schemas.microsoft.com/office/drawing/2014/main" id="{452AA41F-EF01-4225-8579-047231899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Platshållare för text 2">
            <a:extLst>
              <a:ext uri="{FF2B5EF4-FFF2-40B4-BE49-F238E27FC236}">
                <a16:creationId xmlns:a16="http://schemas.microsoft.com/office/drawing/2014/main" id="{3F24019E-277D-4A60-88FE-C95A5CAACB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201" y="1634400"/>
            <a:ext cx="5171462" cy="4574671"/>
          </a:xfrm>
          <a:prstGeom prst="rect">
            <a:avLst/>
          </a:prstGeom>
        </p:spPr>
        <p:txBody>
          <a:bodyPr lIns="0"/>
          <a:lstStyle>
            <a:lvl1pPr>
              <a:spcBef>
                <a:spcPts val="1800"/>
              </a:spcBef>
              <a:defRPr sz="20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99CE8738-DAE9-42D3-9ADE-A3B3B4A78E8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83340" y="1634401"/>
            <a:ext cx="5184774" cy="4583838"/>
          </a:xfrm>
          <a:prstGeom prst="rect">
            <a:avLst/>
          </a:prstGeom>
        </p:spPr>
        <p:txBody>
          <a:bodyPr lIns="0"/>
          <a:lstStyle>
            <a:lvl1pPr>
              <a:spcBef>
                <a:spcPts val="1800"/>
              </a:spcBef>
              <a:defRPr sz="20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0" name="Platshållare för sidfot 4">
            <a:extLst>
              <a:ext uri="{FF2B5EF4-FFF2-40B4-BE49-F238E27FC236}">
                <a16:creationId xmlns:a16="http://schemas.microsoft.com/office/drawing/2014/main" id="{028D4306-0EC0-44E1-8177-428203AB5A0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bildnummer 5">
            <a:extLst>
              <a:ext uri="{FF2B5EF4-FFF2-40B4-BE49-F238E27FC236}">
                <a16:creationId xmlns:a16="http://schemas.microsoft.com/office/drawing/2014/main" id="{BA646D25-81E0-4749-A49E-5E9B66E6130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1860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numrerad lista 2-spa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10E94381-7B41-4D72-B846-767E42B8B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Platshållare för text 2">
            <a:extLst>
              <a:ext uri="{FF2B5EF4-FFF2-40B4-BE49-F238E27FC236}">
                <a16:creationId xmlns:a16="http://schemas.microsoft.com/office/drawing/2014/main" id="{1DB22746-20D0-4E65-872D-12244F7B72A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200" y="1634401"/>
            <a:ext cx="5171462" cy="4583838"/>
          </a:xfrm>
          <a:prstGeom prst="rect">
            <a:avLst/>
          </a:prstGeom>
        </p:spPr>
        <p:txBody>
          <a:bodyPr lIns="0"/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6D4904A0-409C-4EB1-8A65-AD50370026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83339" y="1634401"/>
            <a:ext cx="5171461" cy="4583838"/>
          </a:xfrm>
          <a:prstGeom prst="rect">
            <a:avLst/>
          </a:prstGeom>
        </p:spPr>
        <p:txBody>
          <a:bodyPr lIns="0"/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>
                <a:latin typeface="+mn-lt"/>
              </a:defRPr>
            </a:lvl1pPr>
            <a:lvl2pPr>
              <a:defRPr sz="1800"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9" name="Platshållare för sidfot 4">
            <a:extLst>
              <a:ext uri="{FF2B5EF4-FFF2-40B4-BE49-F238E27FC236}">
                <a16:creationId xmlns:a16="http://schemas.microsoft.com/office/drawing/2014/main" id="{2C8D1CF1-E93D-463B-AF49-0EC5A6E1B4B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0D093DFA-0FFE-431F-9D40-D12B15C7218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9951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EB008D-0CC1-4719-8437-99618B6B6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8" y="540000"/>
            <a:ext cx="7020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E2E14E40-923A-1266-AEE9-9ADB802542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7200" y="1634400"/>
            <a:ext cx="7020000" cy="4582800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  <a:defRPr sz="2000"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Platshållare för bild 3">
            <a:extLst>
              <a:ext uri="{FF2B5EF4-FFF2-40B4-BE49-F238E27FC236}">
                <a16:creationId xmlns:a16="http://schemas.microsoft.com/office/drawing/2014/main" id="{FEEBDD56-AACA-C812-7E95-EB2BEAFF7B3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8077201" y="0"/>
            <a:ext cx="4114800" cy="6858000"/>
          </a:xfrm>
          <a:prstGeom prst="rect">
            <a:avLst/>
          </a:prstGeom>
        </p:spPr>
        <p:txBody>
          <a:bodyPr lIns="216000" tIns="576000" rIns="180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F7CB77-F4BF-4F39-9A04-589D0309588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51B3DFEC-57A4-43E2-AD92-5FFC5D929F5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4465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EF7C54-8A0A-44CD-A06F-F7E15D319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5171774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F4451309-973D-674D-595E-A21E77D4516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200" y="1634400"/>
            <a:ext cx="5171463" cy="4583838"/>
          </a:xfrm>
          <a:prstGeom prst="rect">
            <a:avLst/>
          </a:prstGeom>
        </p:spPr>
        <p:txBody>
          <a:bodyPr lIns="0"/>
          <a:lstStyle>
            <a:lvl1pPr>
              <a:spcBef>
                <a:spcPts val="1800"/>
              </a:spcBef>
              <a:defRPr/>
            </a:lvl1pPr>
            <a:lvl3pPr>
              <a:defRPr/>
            </a:lvl3pPr>
            <a:lvl4pPr>
              <a:defRPr/>
            </a:lvl4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6" name="Platshållare för bild 3">
            <a:extLst>
              <a:ext uri="{FF2B5EF4-FFF2-40B4-BE49-F238E27FC236}">
                <a16:creationId xmlns:a16="http://schemas.microsoft.com/office/drawing/2014/main" id="{FEEBDD56-AACA-C812-7E95-EB2BEAFF7B3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6096001" y="0"/>
            <a:ext cx="6096000" cy="6857999"/>
          </a:xfrm>
          <a:prstGeom prst="rect">
            <a:avLst/>
          </a:prstGeom>
        </p:spPr>
        <p:txBody>
          <a:bodyPr lIns="216000" tIns="576000" rIns="252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6D55C4DD-793D-4F05-855A-7F5B1C70313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5123DDC0-56AE-4BE8-86E6-053C54763A0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8456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3786AE-3D23-4C9B-BD51-DD3D8606B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90" y="539999"/>
            <a:ext cx="3771514" cy="152520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EB02FB96-385F-13AB-DD19-55D3510D6B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7200" y="2065203"/>
            <a:ext cx="3771514" cy="4153035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  <a:defRPr sz="2000"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Platshållare för bild 3">
            <a:extLst>
              <a:ext uri="{FF2B5EF4-FFF2-40B4-BE49-F238E27FC236}">
                <a16:creationId xmlns:a16="http://schemas.microsoft.com/office/drawing/2014/main" id="{FEEBDD56-AACA-C812-7E95-EB2BEAFF7B3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4487401" y="1"/>
            <a:ext cx="7704599" cy="6857999"/>
          </a:xfrm>
          <a:prstGeom prst="rect">
            <a:avLst/>
          </a:prstGeom>
        </p:spPr>
        <p:txBody>
          <a:bodyPr lIns="1296000" tIns="576000" rIns="1296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89F5B30-B90D-41E7-8C50-94F92D645BC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268D11D4-3129-4594-8CBE-10321B2A117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025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28E7CB30-CED8-4C36-8C0A-8E2936A99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9720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Platshållare för text 2">
            <a:extLst>
              <a:ext uri="{FF2B5EF4-FFF2-40B4-BE49-F238E27FC236}">
                <a16:creationId xmlns:a16="http://schemas.microsoft.com/office/drawing/2014/main" id="{A35D814D-CFD6-D79B-4B41-4738C2681B3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200" y="1634400"/>
            <a:ext cx="5280114" cy="1533605"/>
          </a:xfrm>
          <a:prstGeom prst="rect">
            <a:avLst/>
          </a:prstGeom>
        </p:spPr>
        <p:txBody>
          <a:bodyPr lIns="0"/>
          <a:lstStyle>
            <a:lvl1pPr marL="0" indent="0">
              <a:spcBef>
                <a:spcPts val="1800"/>
              </a:spcBef>
              <a:spcAft>
                <a:spcPts val="0"/>
              </a:spcAft>
              <a:buNone/>
              <a:defRPr sz="20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" name="Platshållare för bild 3">
            <a:extLst>
              <a:ext uri="{FF2B5EF4-FFF2-40B4-BE49-F238E27FC236}">
                <a16:creationId xmlns:a16="http://schemas.microsoft.com/office/drawing/2014/main" id="{A92B2AF3-9457-7731-ED44-D2028E6995FF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0" y="1"/>
            <a:ext cx="12192000" cy="6857999"/>
          </a:xfrm>
          <a:prstGeom prst="rect">
            <a:avLst/>
          </a:prstGeom>
        </p:spPr>
        <p:txBody>
          <a:bodyPr lIns="3888000" tIns="4248000" rIns="3564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32E51451-7697-422E-9945-89ABB8B1676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56D2ACD1-ED19-4C7C-951D-0930E762EA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41063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1">
            <a:extLst>
              <a:ext uri="{FF2B5EF4-FFF2-40B4-BE49-F238E27FC236}">
                <a16:creationId xmlns:a16="http://schemas.microsoft.com/office/drawing/2014/main" id="{5ED3025E-D469-44AD-88E1-EEA95509B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bild 2">
            <a:extLst>
              <a:ext uri="{FF2B5EF4-FFF2-40B4-BE49-F238E27FC236}">
                <a16:creationId xmlns:a16="http://schemas.microsoft.com/office/drawing/2014/main" id="{FEEBDD56-AACA-C812-7E95-EB2BEAFF7B3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636044" y="1620000"/>
            <a:ext cx="10936195" cy="4598238"/>
          </a:xfrm>
          <a:prstGeom prst="rect">
            <a:avLst/>
          </a:prstGeom>
        </p:spPr>
        <p:txBody>
          <a:bodyPr lIns="3060000" tIns="648000" rIns="2880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50852B9-C185-4391-BE17-DC0341967B6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BB39001-5ADF-4705-AE29-0C448DAEDA1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44537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centrera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1">
            <a:extLst>
              <a:ext uri="{FF2B5EF4-FFF2-40B4-BE49-F238E27FC236}">
                <a16:creationId xmlns:a16="http://schemas.microsoft.com/office/drawing/2014/main" id="{FBA69918-25E2-9A19-0AAE-90CF61B18C15}"/>
              </a:ext>
            </a:extLst>
          </p:cNvPr>
          <p:cNvSpPr txBox="1">
            <a:spLocks/>
          </p:cNvSpPr>
          <p:nvPr userDrawn="1"/>
        </p:nvSpPr>
        <p:spPr>
          <a:xfrm>
            <a:off x="2139698" y="1026315"/>
            <a:ext cx="455456" cy="1286463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  <a:defRPr sz="5000" b="1" i="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8000" dirty="0">
                <a:solidFill>
                  <a:schemeClr val="bg1"/>
                </a:solidFill>
              </a:rPr>
              <a:t>”</a:t>
            </a:r>
          </a:p>
        </p:txBody>
      </p:sp>
      <p:sp>
        <p:nvSpPr>
          <p:cNvPr id="6" name="Rubrik 2">
            <a:extLst>
              <a:ext uri="{FF2B5EF4-FFF2-40B4-BE49-F238E27FC236}">
                <a16:creationId xmlns:a16="http://schemas.microsoft.com/office/drawing/2014/main" id="{E4B64348-F785-4A9C-94E9-CC2F9BF17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248" y="1613916"/>
            <a:ext cx="7461504" cy="2356072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44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3">
            <a:extLst>
              <a:ext uri="{FF2B5EF4-FFF2-40B4-BE49-F238E27FC236}">
                <a16:creationId xmlns:a16="http://schemas.microsoft.com/office/drawing/2014/main" id="{EDE59C96-7B2A-70FF-D2D8-97C435333C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65248" y="3992415"/>
            <a:ext cx="7461504" cy="125166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  <a:defRPr sz="2000">
                <a:solidFill>
                  <a:schemeClr val="bg1"/>
                </a:solidFill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 dirty="0"/>
              <a:t>Klicka och skriv</a:t>
            </a:r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id="{3585167E-F5B6-856C-D48C-3AFD1927270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52174" y="5266511"/>
            <a:ext cx="5371530" cy="951728"/>
          </a:xfrm>
          <a:prstGeom prst="rect">
            <a:avLst/>
          </a:prstGeom>
        </p:spPr>
        <p:txBody>
          <a:bodyPr lIns="90000" rIns="0"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>
                <a:solidFill>
                  <a:schemeClr val="bg1"/>
                </a:solidFill>
              </a:rPr>
              <a:t>Namn/Källa</a:t>
            </a:r>
            <a:endParaRPr lang="sv-SE" dirty="0"/>
          </a:p>
        </p:txBody>
      </p:sp>
      <p:sp>
        <p:nvSpPr>
          <p:cNvPr id="12" name="Platshållare för sidfot 5">
            <a:extLst>
              <a:ext uri="{FF2B5EF4-FFF2-40B4-BE49-F238E27FC236}">
                <a16:creationId xmlns:a16="http://schemas.microsoft.com/office/drawing/2014/main" id="{804F0E48-D77D-4970-9A3B-D89F785D3A82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3" name="Platshållare för bildnummer 6">
            <a:extLst>
              <a:ext uri="{FF2B5EF4-FFF2-40B4-BE49-F238E27FC236}">
                <a16:creationId xmlns:a16="http://schemas.microsoft.com/office/drawing/2014/main" id="{EBE49BD8-D016-4C80-B1CB-90D3713A41D7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4" name="Bild 7" descr="Socialstyrelsen logotyp">
            <a:extLst>
              <a:ext uri="{FF2B5EF4-FFF2-40B4-BE49-F238E27FC236}">
                <a16:creationId xmlns:a16="http://schemas.microsoft.com/office/drawing/2014/main" id="{188952F7-79EF-48D5-9387-7BDFBFD28C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5218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gens a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1">
            <a:extLst>
              <a:ext uri="{FF2B5EF4-FFF2-40B4-BE49-F238E27FC236}">
                <a16:creationId xmlns:a16="http://schemas.microsoft.com/office/drawing/2014/main" id="{F1183CFE-C926-559A-13EE-E93C505A3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3175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pc="-40" baseline="0" dirty="0">
              <a:solidFill>
                <a:schemeClr val="bg1"/>
              </a:solidFill>
            </a:endParaRPr>
          </a:p>
        </p:txBody>
      </p:sp>
      <p:sp>
        <p:nvSpPr>
          <p:cNvPr id="14" name="Rubrik 2">
            <a:extLst>
              <a:ext uri="{FF2B5EF4-FFF2-40B4-BE49-F238E27FC236}">
                <a16:creationId xmlns:a16="http://schemas.microsoft.com/office/drawing/2014/main" id="{CA62C322-7523-41A9-90CC-885B73130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5459111" cy="2889000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3">
            <a:extLst>
              <a:ext uri="{FF2B5EF4-FFF2-40B4-BE49-F238E27FC236}">
                <a16:creationId xmlns:a16="http://schemas.microsoft.com/office/drawing/2014/main" id="{120DBCFD-F37B-496E-A76B-A0C6FDCFF4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83338" y="540000"/>
            <a:ext cx="5184775" cy="5678238"/>
          </a:xfrm>
        </p:spPr>
        <p:txBody>
          <a:bodyPr/>
          <a:lstStyle>
            <a:lvl1pPr marL="457200" indent="-457200">
              <a:buFont typeface="+mj-lt"/>
              <a:buAutoNum type="arabicPeriod"/>
              <a:defRPr sz="2000">
                <a:solidFill>
                  <a:schemeClr val="bg1"/>
                </a:solidFill>
              </a:defRPr>
            </a:lvl1pPr>
            <a:lvl2pPr marL="853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11349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  <a:latin typeface="+mn-lt"/>
              </a:defRPr>
            </a:lvl3pPr>
            <a:lvl4pPr marL="14949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  <a:latin typeface="+mn-lt"/>
              </a:defRPr>
            </a:lvl4pPr>
            <a:lvl5pPr marL="18549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sidfot 4">
            <a:extLst>
              <a:ext uri="{FF2B5EF4-FFF2-40B4-BE49-F238E27FC236}">
                <a16:creationId xmlns:a16="http://schemas.microsoft.com/office/drawing/2014/main" id="{682BE595-0F67-43AF-8330-80E7F6853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52BCE35A-FBC2-4737-BC28-5DCA1ABD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4" name="Bild 6" descr="Socialstyrelsen logotyp">
            <a:extLst>
              <a:ext uri="{FF2B5EF4-FFF2-40B4-BE49-F238E27FC236}">
                <a16:creationId xmlns:a16="http://schemas.microsoft.com/office/drawing/2014/main" id="{AC8A7925-09DB-1091-A084-7CD1FC0297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767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nsterställd citat med bil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">
            <a:extLst>
              <a:ext uri="{FF2B5EF4-FFF2-40B4-BE49-F238E27FC236}">
                <a16:creationId xmlns:a16="http://schemas.microsoft.com/office/drawing/2014/main" id="{3F8F0C3C-C392-883F-FF7A-F5E65EE639D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ECB94F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                     Markera bildplatshållaren, blå yta (klicka inte på ikonen). Infoga en bild. Kom ihåg att skriva in en</a:t>
            </a:r>
            <a:br>
              <a:rPr lang="sv-SE" dirty="0"/>
            </a:br>
            <a:r>
              <a:rPr lang="sv-SE" dirty="0"/>
              <a:t>                     alternativtext eller markera som dekorativ. </a:t>
            </a:r>
          </a:p>
          <a:p>
            <a:endParaRPr lang="sv-SE" dirty="0"/>
          </a:p>
        </p:txBody>
      </p:sp>
      <p:sp>
        <p:nvSpPr>
          <p:cNvPr id="17" name="Platshållare för text 2">
            <a:extLst>
              <a:ext uri="{FF2B5EF4-FFF2-40B4-BE49-F238E27FC236}">
                <a16:creationId xmlns:a16="http://schemas.microsoft.com/office/drawing/2014/main" id="{23BA7DB1-7BA6-509E-CFDA-C754DD8161F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2432" y="342900"/>
            <a:ext cx="455456" cy="638349"/>
          </a:xfrm>
          <a:prstGeom prst="rect">
            <a:avLst/>
          </a:prstGeom>
        </p:spPr>
        <p:txBody>
          <a:bodyPr tIns="0" rIns="0" bIns="0"/>
          <a:lstStyle>
            <a:lvl1pPr marL="0" indent="0">
              <a:buNone/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”</a:t>
            </a:r>
          </a:p>
        </p:txBody>
      </p:sp>
      <p:sp>
        <p:nvSpPr>
          <p:cNvPr id="6" name="Rubrik 3">
            <a:extLst>
              <a:ext uri="{FF2B5EF4-FFF2-40B4-BE49-F238E27FC236}">
                <a16:creationId xmlns:a16="http://schemas.microsoft.com/office/drawing/2014/main" id="{7B889A2B-1A11-8E52-BD85-532D77254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1" y="981249"/>
            <a:ext cx="6004559" cy="2539857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1800"/>
              </a:spcBef>
              <a:defRPr sz="40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753D899F-A3CB-5FB6-31EA-CB64334084C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90601" y="3670743"/>
            <a:ext cx="6004559" cy="125166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  <a:defRPr sz="2000">
                <a:solidFill>
                  <a:schemeClr val="bg1"/>
                </a:solidFill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 dirty="0"/>
              <a:t>Klicka och skriv</a:t>
            </a:r>
          </a:p>
        </p:txBody>
      </p:sp>
      <p:sp>
        <p:nvSpPr>
          <p:cNvPr id="13" name="Platshållare för text 5">
            <a:extLst>
              <a:ext uri="{FF2B5EF4-FFF2-40B4-BE49-F238E27FC236}">
                <a16:creationId xmlns:a16="http://schemas.microsoft.com/office/drawing/2014/main" id="{1EF396DB-332A-5918-EA8B-D477ED428B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90600" y="5072050"/>
            <a:ext cx="6004559" cy="804702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>
                <a:solidFill>
                  <a:schemeClr val="bg1"/>
                </a:solidFill>
              </a:rPr>
              <a:t>Namn/Källa</a:t>
            </a:r>
            <a:endParaRPr lang="sv-SE" dirty="0"/>
          </a:p>
        </p:txBody>
      </p:sp>
      <p:sp>
        <p:nvSpPr>
          <p:cNvPr id="3" name="Platshållare för sidfot 6">
            <a:extLst>
              <a:ext uri="{FF2B5EF4-FFF2-40B4-BE49-F238E27FC236}">
                <a16:creationId xmlns:a16="http://schemas.microsoft.com/office/drawing/2014/main" id="{1607F447-ADD7-4A74-A3ED-9475859E76B6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Platshållare för bildnummer 7">
            <a:extLst>
              <a:ext uri="{FF2B5EF4-FFF2-40B4-BE49-F238E27FC236}">
                <a16:creationId xmlns:a16="http://schemas.microsoft.com/office/drawing/2014/main" id="{338AE749-498C-4FCF-9315-30FA2D969C5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4" name="Bild 8" descr="Socialstyrelsen logotyp">
            <a:extLst>
              <a:ext uri="{FF2B5EF4-FFF2-40B4-BE49-F238E27FC236}">
                <a16:creationId xmlns:a16="http://schemas.microsoft.com/office/drawing/2014/main" id="{A180F516-2C3D-44DA-BEBD-C85F90E6A9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907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utsi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1">
            <a:extLst>
              <a:ext uri="{FF2B5EF4-FFF2-40B4-BE49-F238E27FC236}">
                <a16:creationId xmlns:a16="http://schemas.microsoft.com/office/drawing/2014/main" id="{5F49F012-2760-74F3-4814-A4C07AB359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Rubrik 2">
            <a:extLst>
              <a:ext uri="{FF2B5EF4-FFF2-40B4-BE49-F238E27FC236}">
                <a16:creationId xmlns:a16="http://schemas.microsoft.com/office/drawing/2014/main" id="{5769411F-B1AF-EC1C-966E-FB9ED0374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6000" y="2401848"/>
            <a:ext cx="9180000" cy="1908000"/>
          </a:xfrm>
        </p:spPr>
        <p:txBody>
          <a:bodyPr lIns="0" tIns="72000" rIns="0" bIns="72000" anchor="ctr" anchorCtr="0">
            <a:normAutofit/>
          </a:bodyPr>
          <a:lstStyle>
            <a:lvl1pPr algn="ctr">
              <a:lnSpc>
                <a:spcPct val="100000"/>
              </a:lnSpc>
              <a:defRPr sz="4800" spc="-40" baseline="0">
                <a:solidFill>
                  <a:schemeClr val="bg1"/>
                </a:solidFill>
                <a:latin typeface="+mj-lt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3">
            <a:extLst>
              <a:ext uri="{FF2B5EF4-FFF2-40B4-BE49-F238E27FC236}">
                <a16:creationId xmlns:a16="http://schemas.microsoft.com/office/drawing/2014/main" id="{94232B9B-F6BB-1A4F-7DB4-D8AE64F130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6000" y="4346112"/>
            <a:ext cx="9180000" cy="1116000"/>
          </a:xfrm>
          <a:prstGeom prst="rect">
            <a:avLst/>
          </a:prstGeom>
        </p:spPr>
        <p:txBody>
          <a:bodyPr lIns="0" tIns="0" rIns="0" bIns="72000" anchor="t"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spcAft>
                <a:spcPts val="2000"/>
              </a:spcAft>
              <a:buNone/>
              <a:defRPr sz="2200" spc="-30" baseline="0">
                <a:solidFill>
                  <a:schemeClr val="bg1"/>
                </a:solidFill>
                <a:latin typeface="+mj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5" name="Bild 4" descr="Socialstyrelsen logotyp">
            <a:extLst>
              <a:ext uri="{FF2B5EF4-FFF2-40B4-BE49-F238E27FC236}">
                <a16:creationId xmlns:a16="http://schemas.microsoft.com/office/drawing/2014/main" id="{3C67A210-F022-803C-0BD3-7D25F3F2C6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76800" y="5710238"/>
            <a:ext cx="2438400" cy="5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6292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utsi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1">
            <a:extLst>
              <a:ext uri="{FF2B5EF4-FFF2-40B4-BE49-F238E27FC236}">
                <a16:creationId xmlns:a16="http://schemas.microsoft.com/office/drawing/2014/main" id="{A4C53521-188E-9198-17C6-9BE44215C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4" name="Rubrik 2">
            <a:extLst>
              <a:ext uri="{FF2B5EF4-FFF2-40B4-BE49-F238E27FC236}">
                <a16:creationId xmlns:a16="http://schemas.microsoft.com/office/drawing/2014/main" id="{8CC59EE7-2795-E38A-DBCA-38DA15BC33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001" y="5506636"/>
            <a:ext cx="9143999" cy="711602"/>
          </a:xfr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sv-SE" sz="2200" b="0" kern="1200" spc="-30" baseline="0" dirty="0">
                <a:solidFill>
                  <a:schemeClr val="bg1"/>
                </a:solidFill>
                <a:latin typeface="+mj-lt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 dirty="0"/>
              <a:t>Klicka för att lägga till text</a:t>
            </a:r>
          </a:p>
        </p:txBody>
      </p:sp>
      <p:pic>
        <p:nvPicPr>
          <p:cNvPr id="2" name="Bild 3" descr="Socialstyrelsen logotyp">
            <a:extLst>
              <a:ext uri="{FF2B5EF4-FFF2-40B4-BE49-F238E27FC236}">
                <a16:creationId xmlns:a16="http://schemas.microsoft.com/office/drawing/2014/main" id="{1B631394-A941-4380-8B8D-D1DC4A45FD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40431" y="2678228"/>
            <a:ext cx="4911139" cy="105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61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1">
            <a:extLst>
              <a:ext uri="{FF2B5EF4-FFF2-40B4-BE49-F238E27FC236}">
                <a16:creationId xmlns:a16="http://schemas.microsoft.com/office/drawing/2014/main" id="{5DC4C6F0-D240-9B3A-CFE1-283585EF9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9178D6E-2078-08E5-BAE6-8DC08A62D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200" y="1692000"/>
            <a:ext cx="9180000" cy="2520000"/>
          </a:xfrm>
        </p:spPr>
        <p:txBody>
          <a:bodyPr rIns="0" anchor="b"/>
          <a:lstStyle>
            <a:lvl1pPr algn="l">
              <a:lnSpc>
                <a:spcPct val="100000"/>
              </a:lnSpc>
              <a:defRPr sz="48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AEAECA3-C0A1-88F4-B211-2BA6D75FC6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199" y="4320000"/>
            <a:ext cx="9180000" cy="1404000"/>
          </a:xfrm>
        </p:spPr>
        <p:txBody>
          <a:bodyPr lIns="0" tIns="72000" rIns="0"/>
          <a:lstStyle>
            <a:lvl1pPr marL="0" indent="0" algn="l">
              <a:buNone/>
              <a:defRPr sz="24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8" name="Bild 5" descr="Socialstyrelsen logotyp">
            <a:extLst>
              <a:ext uri="{FF2B5EF4-FFF2-40B4-BE49-F238E27FC236}">
                <a16:creationId xmlns:a16="http://schemas.microsoft.com/office/drawing/2014/main" id="{D3F05040-C74E-1D05-78D9-4CDBCBA61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8490" y="620713"/>
            <a:ext cx="2438400" cy="524075"/>
          </a:xfrm>
          <a:prstGeom prst="rect">
            <a:avLst/>
          </a:prstGeom>
        </p:spPr>
      </p:pic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CEF9954-370C-4CBC-ACFA-B1E148113F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7199" y="5892800"/>
            <a:ext cx="5220000" cy="360000"/>
          </a:xfrm>
        </p:spPr>
        <p:txBody>
          <a:bodyPr lIns="0" rIns="0" bIns="0" anchor="b" anchorCtr="0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Skapare, datum eller annan information</a:t>
            </a:r>
          </a:p>
        </p:txBody>
      </p:sp>
    </p:spTree>
    <p:extLst>
      <p:ext uri="{BB962C8B-B14F-4D97-AF65-F5344CB8AC3E}">
        <p14:creationId xmlns:p14="http://schemas.microsoft.com/office/powerpoint/2010/main" val="22925984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gens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1">
            <a:extLst>
              <a:ext uri="{FF2B5EF4-FFF2-40B4-BE49-F238E27FC236}">
                <a16:creationId xmlns:a16="http://schemas.microsoft.com/office/drawing/2014/main" id="{9DC7BC62-FFDF-BE17-9318-7D2172EFB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3175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pc="-40" baseline="0" dirty="0">
              <a:solidFill>
                <a:schemeClr val="bg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F7854F6-D131-B1BF-DCAE-DABC973D8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90" y="540000"/>
            <a:ext cx="5459111" cy="2889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F2614B1-4CE7-EEB1-7E09-6933EC11C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5989B9-E41B-BD51-904F-F6A6880C9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47BC5CC-511A-C5C0-4273-7A1AF29413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83338" y="540000"/>
            <a:ext cx="5184775" cy="5678238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0" name="Bild 6" descr="Socialstyrelsen logotyp">
            <a:extLst>
              <a:ext uri="{FF2B5EF4-FFF2-40B4-BE49-F238E27FC236}">
                <a16:creationId xmlns:a16="http://schemas.microsoft.com/office/drawing/2014/main" id="{9CC60EB5-256D-072D-0810-A12B5BA1C2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4378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1">
            <a:extLst>
              <a:ext uri="{FF2B5EF4-FFF2-40B4-BE49-F238E27FC236}">
                <a16:creationId xmlns:a16="http://schemas.microsoft.com/office/drawing/2014/main" id="{A8BC795E-0211-60B3-4FEF-7B5792310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7097" y="0"/>
            <a:ext cx="12192000" cy="6858000"/>
          </a:xfrm>
          <a:prstGeom prst="rect">
            <a:avLst/>
          </a:prstGeom>
          <a:solidFill>
            <a:srgbClr val="1138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464FFB-21D6-470E-6B8B-7BD5C51B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00" y="1691999"/>
            <a:ext cx="8968770" cy="2520000"/>
          </a:xfrm>
        </p:spPr>
        <p:txBody>
          <a:bodyPr rIns="0" anchor="b"/>
          <a:lstStyle>
            <a:lvl1pPr>
              <a:lnSpc>
                <a:spcPct val="100000"/>
              </a:lnSpc>
              <a:defRPr sz="48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4384AE-3851-7BF4-93ED-FF5247D1385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7200" y="4333988"/>
            <a:ext cx="9000000" cy="1655763"/>
          </a:xfrm>
        </p:spPr>
        <p:txBody>
          <a:bodyPr lIns="0" tIns="72000" rIns="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Avsnittsundertitel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016464-DBE5-F6E9-FE56-B1BD67B0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 7" descr="Socialstyrelsen logotyp">
            <a:extLst>
              <a:ext uri="{FF2B5EF4-FFF2-40B4-BE49-F238E27FC236}">
                <a16:creationId xmlns:a16="http://schemas.microsoft.com/office/drawing/2014/main" id="{B46BCB16-0BE3-50BE-D90A-CC43197FE0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FBF1F4-C474-8781-D346-F257EC40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691367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 num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1">
            <a:extLst>
              <a:ext uri="{FF2B5EF4-FFF2-40B4-BE49-F238E27FC236}">
                <a16:creationId xmlns:a16="http://schemas.microsoft.com/office/drawing/2014/main" id="{8EEF72E6-1FD0-2040-A0AD-ADEF7150C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464FFB-21D6-470E-6B8B-7BD5C51B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00" y="540000"/>
            <a:ext cx="5199062" cy="2847601"/>
          </a:xfrm>
        </p:spPr>
        <p:txBody>
          <a:bodyPr rIns="0" anchor="t" anchorCtr="0"/>
          <a:lstStyle>
            <a:lvl1pPr>
              <a:lnSpc>
                <a:spcPct val="100000"/>
              </a:lnSpc>
              <a:defRPr sz="40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4384AE-3851-7BF4-93ED-FF5247D1385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100948" y="-828000"/>
            <a:ext cx="6087433" cy="6215551"/>
          </a:xfrm>
        </p:spPr>
        <p:txBody>
          <a:bodyPr/>
          <a:lstStyle>
            <a:lvl1pPr marL="0" indent="0" algn="r">
              <a:buNone/>
              <a:defRPr sz="40000" b="1">
                <a:solidFill>
                  <a:srgbClr val="00385C">
                    <a:alpha val="50000"/>
                  </a:srgb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1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016464-DBE5-F6E9-FE56-B1BD67B0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 7" descr="Socialstyrelsen logotyp">
            <a:extLst>
              <a:ext uri="{FF2B5EF4-FFF2-40B4-BE49-F238E27FC236}">
                <a16:creationId xmlns:a16="http://schemas.microsoft.com/office/drawing/2014/main" id="{B46BCB16-0BE3-50BE-D90A-CC43197FE0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FBF1F4-C474-8781-D346-F257EC40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719187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med bakgrund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E14B9568-7C27-F74D-E439-0E602828801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0" cy="6857999"/>
          </a:xfrm>
        </p:spPr>
        <p:txBody>
          <a:bodyPr/>
          <a:lstStyle>
            <a:lvl1pPr marL="0" indent="0">
              <a:buNone/>
              <a:defRPr sz="1100">
                <a:solidFill>
                  <a:schemeClr val="accent4"/>
                </a:solidFill>
              </a:defRPr>
            </a:lvl1pPr>
          </a:lstStyle>
          <a:p>
            <a:br>
              <a:rPr lang="sv-SE" dirty="0"/>
            </a:br>
            <a:r>
              <a:rPr lang="sv-SE" dirty="0"/>
              <a:t>	Utfallande bild bakom text – 1) Klicka på vit yta 2) Infoga bild. Kom ihåg att skriva in en alternativtext eller markera som dekorativ.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464FFB-21D6-470E-6B8B-7BD5C51B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00" y="1691999"/>
            <a:ext cx="8968770" cy="2520000"/>
          </a:xfrm>
        </p:spPr>
        <p:txBody>
          <a:bodyPr rIns="0" anchor="b"/>
          <a:lstStyle>
            <a:lvl1pPr>
              <a:lnSpc>
                <a:spcPct val="100000"/>
              </a:lnSpc>
              <a:defRPr sz="4800" spc="-4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4384AE-3851-7BF4-93ED-FF5247D1385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7200" y="4333988"/>
            <a:ext cx="9000000" cy="1655763"/>
          </a:xfrm>
        </p:spPr>
        <p:txBody>
          <a:bodyPr lIns="0" tIns="72000" rIns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Avsnittsundertitel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FBF1F4-C474-8781-D346-F257EC40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90000" tIns="4680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	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016464-DBE5-F6E9-FE56-B1BD67B0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98131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Ins="0"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9310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9720000" cy="1080000"/>
          </a:xfrm>
        </p:spPr>
        <p:txBody>
          <a:bodyPr rIns="0"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F2BE7BE2-043A-8F86-E133-CBC0667ED84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044" y="1634399"/>
            <a:ext cx="6840000" cy="4583838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003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1">
            <a:extLst>
              <a:ext uri="{FF2B5EF4-FFF2-40B4-BE49-F238E27FC236}">
                <a16:creationId xmlns:a16="http://schemas.microsoft.com/office/drawing/2014/main" id="{52C64086-06E9-1122-4CB0-64B1127B7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7097" y="0"/>
            <a:ext cx="12192000" cy="6858000"/>
          </a:xfrm>
          <a:prstGeom prst="rect">
            <a:avLst/>
          </a:prstGeom>
          <a:solidFill>
            <a:srgbClr val="1138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2B2130A-76E1-6582-5489-CA4D3C8D61B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7200" y="540000"/>
            <a:ext cx="5197912" cy="549968"/>
          </a:xfrm>
          <a:prstGeom prst="rect">
            <a:avLst/>
          </a:prstGeom>
        </p:spPr>
        <p:txBody>
          <a:bodyPr lIns="0" tIns="0">
            <a:noAutofit/>
          </a:bodyPr>
          <a:lstStyle>
            <a:lvl1pPr marL="0" indent="0">
              <a:buNone/>
              <a:defRPr sz="25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Del 1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BFD6FC84-E6B8-4B24-D1A4-467309C0F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00" y="1691999"/>
            <a:ext cx="8968770" cy="2520000"/>
          </a:xfrm>
        </p:spPr>
        <p:txBody>
          <a:bodyPr rIns="0" anchor="b">
            <a:normAutofit/>
          </a:bodyPr>
          <a:lstStyle>
            <a:lvl1pPr>
              <a:lnSpc>
                <a:spcPct val="100000"/>
              </a:lnSpc>
              <a:defRPr sz="48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2" name="Underrubrik 4">
            <a:extLst>
              <a:ext uri="{FF2B5EF4-FFF2-40B4-BE49-F238E27FC236}">
                <a16:creationId xmlns:a16="http://schemas.microsoft.com/office/drawing/2014/main" id="{CF9EFB7A-52F7-4B96-A8E7-23E49A8AF6BE}"/>
              </a:ext>
            </a:extLst>
          </p:cNvPr>
          <p:cNvSpPr>
            <a:spLocks noGrp="1"/>
          </p:cNvSpPr>
          <p:nvPr>
            <p:ph type="subTitle" idx="12" hasCustomPrompt="1"/>
          </p:nvPr>
        </p:nvSpPr>
        <p:spPr>
          <a:xfrm>
            <a:off x="637200" y="4333988"/>
            <a:ext cx="9000000" cy="1655763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2500" spc="-30" baseline="0">
                <a:solidFill>
                  <a:schemeClr val="bg1"/>
                </a:solidFill>
                <a:latin typeface="+mj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Avsnittsundertitel</a:t>
            </a:r>
          </a:p>
        </p:txBody>
      </p:sp>
      <p:sp>
        <p:nvSpPr>
          <p:cNvPr id="9" name="Platshållare för sidfot 5">
            <a:extLst>
              <a:ext uri="{FF2B5EF4-FFF2-40B4-BE49-F238E27FC236}">
                <a16:creationId xmlns:a16="http://schemas.microsoft.com/office/drawing/2014/main" id="{D626CCBB-FA3C-4FF3-9FD8-C0ABEF2E3D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nummer 6">
            <a:extLst>
              <a:ext uri="{FF2B5EF4-FFF2-40B4-BE49-F238E27FC236}">
                <a16:creationId xmlns:a16="http://schemas.microsoft.com/office/drawing/2014/main" id="{DDA22063-D2D4-47CD-A7AE-ECEFC03816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1" name="Bild 7" descr="Socialstyrelsen logotyp">
            <a:extLst>
              <a:ext uri="{FF2B5EF4-FFF2-40B4-BE49-F238E27FC236}">
                <a16:creationId xmlns:a16="http://schemas.microsoft.com/office/drawing/2014/main" id="{4C26D879-9B78-4AE9-918F-D0BA94858C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1149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2D0CF93-B1DD-D6D4-275B-D9885AE1D4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045" y="1634400"/>
            <a:ext cx="6840000" cy="4583838"/>
          </a:xfrm>
        </p:spPr>
        <p:txBody>
          <a:bodyPr lIns="0" rIns="0"/>
          <a:lstStyle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39205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rerad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2D0CF93-B1DD-D6D4-275B-D9885AE1D4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6045" y="1634400"/>
            <a:ext cx="6840000" cy="4583838"/>
          </a:xfrm>
        </p:spPr>
        <p:txBody>
          <a:bodyPr lIns="0" rIns="0"/>
          <a:lstStyle>
            <a:lvl1pPr marL="457200" indent="-457200">
              <a:buFont typeface="+mj-lt"/>
              <a:buAutoNum type="arabicPeriod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1461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9720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F2BE7BE2-043A-8F86-E133-CBC0667ED84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1" y="1634400"/>
            <a:ext cx="5157600" cy="4583838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A489BFAB-1838-E3DA-3086-31955668D0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97201" y="1634400"/>
            <a:ext cx="5157600" cy="4583838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69626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2-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2D0CF93-B1DD-D6D4-275B-D9885AE1D4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1" y="1634401"/>
            <a:ext cx="5171462" cy="4574671"/>
          </a:xfrm>
        </p:spPr>
        <p:txBody>
          <a:bodyPr lIns="0" rIns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56960885-E329-5FCA-2677-EAF2C56F90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3340" y="1634400"/>
            <a:ext cx="5184774" cy="4583838"/>
          </a:xfrm>
        </p:spPr>
        <p:txBody>
          <a:bodyPr lIns="0" rIns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45827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rerad lista 2-spal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2D0CF93-B1DD-D6D4-275B-D9885AE1D4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1634401"/>
            <a:ext cx="5171462" cy="4583838"/>
          </a:xfrm>
        </p:spPr>
        <p:txBody>
          <a:bodyPr lIns="0" rIns="0"/>
          <a:lstStyle>
            <a:lvl1pPr marL="457200" indent="-457200">
              <a:buFont typeface="+mj-lt"/>
              <a:buAutoNum type="arabicPeriod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8B2DEFEC-B058-47C3-04B8-57A68B19704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3340" y="1634401"/>
            <a:ext cx="5171461" cy="4583838"/>
          </a:xfrm>
        </p:spPr>
        <p:txBody>
          <a:bodyPr lIns="0" rIns="0"/>
          <a:lstStyle>
            <a:lvl1pPr marL="457200" indent="-457200">
              <a:buFont typeface="+mj-lt"/>
              <a:buAutoNum type="arabicPeriod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59450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bild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EFB50B-C8C2-AB32-73B8-5A65AF0BEF8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077201" y="0"/>
            <a:ext cx="41148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r>
              <a:rPr lang="sv-SE" dirty="0"/>
              <a:t>Markera bildplatshållaren (den här rutan), klicka inte på ikonen. Infoga en bild. Kom ihåg att skriva in en alternativtext eller markera som dekorativ.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8" y="540000"/>
            <a:ext cx="7020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F2BE7BE2-043A-8F86-E133-CBC0667ED84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1634400"/>
            <a:ext cx="7020000" cy="4582800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11885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, bild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EFB50B-C8C2-AB32-73B8-5A65AF0BEF8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077201" y="0"/>
            <a:ext cx="41148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r>
              <a:rPr lang="sv-SE" dirty="0"/>
              <a:t>Markera bildplatshållaren (den här rutan), klicka inte på ikonen. Infoga en bild. Kom ihåg att skriva in en alternativtext eller markera som dekorativ.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8" y="540000"/>
            <a:ext cx="7020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41027A83-3361-4A4B-AAAE-C303B08E95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1634401"/>
            <a:ext cx="7019687" cy="4574671"/>
          </a:xfrm>
        </p:spPr>
        <p:txBody>
          <a:bodyPr lIns="0" rIns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716649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bild 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29DBB08A-F0B4-9378-7585-53C095C29D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1" y="0"/>
            <a:ext cx="6096000" cy="68579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5171774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89260AC1-16F0-41EA-8B68-B8EBC4B41C2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1634400"/>
            <a:ext cx="5171463" cy="4582800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069670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, bild 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29DBB08A-F0B4-9378-7585-53C095C29DE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1" y="0"/>
            <a:ext cx="6096000" cy="68579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r>
              <a:rPr lang="sv-SE" dirty="0"/>
              <a:t>Markera bildplatshållaren (den här rutan), klicka inte på ikonen. Infoga en bild. Kom ihåg att skriva in en alternativtext eller markera som dekorativ.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5171774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2D0CF93-B1DD-D6D4-275B-D9885AE1D4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1" y="1634400"/>
            <a:ext cx="5171463" cy="4583838"/>
          </a:xfrm>
        </p:spPr>
        <p:txBody>
          <a:bodyPr lIns="0" rIns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83866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bild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29DBB08A-F0B4-9378-7585-53C095C29DE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87401" y="1"/>
            <a:ext cx="7704599" cy="68579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r>
              <a:rPr lang="sv-SE" dirty="0"/>
              <a:t>Markera bildplatshållaren (den här rutan), klicka inte på ikonen. Infoga en bild. Kom ihåg att skriva in en alternativtext eller markera som dekorativ.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90" y="539999"/>
            <a:ext cx="3771514" cy="152520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D9DD10FC-2BD9-4CDA-A6E6-410656069EE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2065202"/>
            <a:ext cx="3771204" cy="4151998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31876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num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1">
            <a:extLst>
              <a:ext uri="{FF2B5EF4-FFF2-40B4-BE49-F238E27FC236}">
                <a16:creationId xmlns:a16="http://schemas.microsoft.com/office/drawing/2014/main" id="{66632C35-978C-6B62-C6D3-0489AB67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ubrik 2">
            <a:extLst>
              <a:ext uri="{FF2B5EF4-FFF2-40B4-BE49-F238E27FC236}">
                <a16:creationId xmlns:a16="http://schemas.microsoft.com/office/drawing/2014/main" id="{A26D114C-C763-4581-8597-B1B4017E7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00" y="540000"/>
            <a:ext cx="5199062" cy="2847601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40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17A5B22-744D-07CC-E5A8-7E3117B56BA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89099" y="-577755"/>
            <a:ext cx="4794333" cy="5735897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40000" b="1">
                <a:solidFill>
                  <a:schemeClr val="accent2">
                    <a:alpha val="50000"/>
                  </a:schemeClr>
                </a:solidFill>
              </a:defRPr>
            </a:lvl1pPr>
          </a:lstStyle>
          <a:p>
            <a:pPr lvl="0"/>
            <a:r>
              <a:rPr lang="sv-SE" dirty="0"/>
              <a:t>1</a:t>
            </a:r>
          </a:p>
        </p:txBody>
      </p:sp>
      <p:sp>
        <p:nvSpPr>
          <p:cNvPr id="4" name="Platshållare för sidfot 4">
            <a:extLst>
              <a:ext uri="{FF2B5EF4-FFF2-40B4-BE49-F238E27FC236}">
                <a16:creationId xmlns:a16="http://schemas.microsoft.com/office/drawing/2014/main" id="{D7E8D443-E237-462B-975C-1547219684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1224EAF2-CF04-4F06-9EF2-9F75F889D03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 6" descr="Socialstyrelsen logotyp">
            <a:extLst>
              <a:ext uri="{FF2B5EF4-FFF2-40B4-BE49-F238E27FC236}">
                <a16:creationId xmlns:a16="http://schemas.microsoft.com/office/drawing/2014/main" id="{5587D7EB-8136-4358-A5A2-960A0628D7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6800" y="6332400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5775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, bild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29DBB08A-F0B4-9378-7585-53C095C29DE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87401" y="1"/>
            <a:ext cx="7704599" cy="68579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r>
              <a:rPr lang="sv-SE" dirty="0"/>
              <a:t>Markera bildplatshållaren (den här rutan), klicka inte på ikonen. Infoga en bild. Kom ihåg att skriva in en alternativtext eller markera som dekorativ.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90" y="539999"/>
            <a:ext cx="3771514" cy="152520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2D0CF93-B1DD-D6D4-275B-D9885AE1D4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2065204"/>
            <a:ext cx="3771514" cy="4153035"/>
          </a:xfrm>
        </p:spPr>
        <p:txBody>
          <a:bodyPr lIns="0" rIns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44001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bild 1/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EFB50B-C8C2-AB32-73B8-5A65AF0BEF8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2"/>
            <a:ext cx="12192000" cy="6857999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				Markera bildplatshållaren (den här rutan), klicka inte på ikonen). </a:t>
            </a:r>
            <a:br>
              <a:rPr lang="sv-SE" dirty="0"/>
            </a:br>
            <a:r>
              <a:rPr lang="sv-SE" dirty="0"/>
              <a:t>				Infoga en bild. Kom ihåg att skriva in en alternativtext </a:t>
            </a:r>
            <a:br>
              <a:rPr lang="sv-SE" dirty="0"/>
            </a:br>
            <a:r>
              <a:rPr lang="sv-SE" dirty="0"/>
              <a:t>				eller markera som dekorativ.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D55D55-708A-8FA4-917F-FB99CACD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9720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F2BE7BE2-043A-8F86-E133-CBC0667ED84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7200" y="1634401"/>
            <a:ext cx="5280114" cy="1533605"/>
          </a:xfrm>
        </p:spPr>
        <p:txBody>
          <a:bodyPr lIns="0" rIns="0"/>
          <a:lstStyle>
            <a:lvl1pPr marL="0" indent="0">
              <a:spcBef>
                <a:spcPts val="1800"/>
              </a:spcBef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89ED9DC-A147-02C8-8A8D-ABCBA04E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88F5249-30B6-4068-3317-72A80A68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6AD8C-8D45-475A-88F1-A1ABBFDF6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23237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1">
            <a:extLst>
              <a:ext uri="{FF2B5EF4-FFF2-40B4-BE49-F238E27FC236}">
                <a16:creationId xmlns:a16="http://schemas.microsoft.com/office/drawing/2014/main" id="{AE00FC94-731C-4487-F68E-51E079377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464FFB-21D6-470E-6B8B-7BD5C51B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248" y="1613916"/>
            <a:ext cx="7461504" cy="2356072"/>
          </a:xfrm>
        </p:spPr>
        <p:txBody>
          <a:bodyPr anchor="t" anchorCtr="0"/>
          <a:lstStyle>
            <a:lvl1pPr>
              <a:lnSpc>
                <a:spcPct val="100000"/>
              </a:lnSpc>
              <a:defRPr sz="40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1" name="Platshållare för text 10" descr="Citattecken">
            <a:extLst>
              <a:ext uri="{FF2B5EF4-FFF2-40B4-BE49-F238E27FC236}">
                <a16:creationId xmlns:a16="http://schemas.microsoft.com/office/drawing/2014/main" id="{662AA28D-E944-4700-BC14-792C9FF19A2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968849" y="936530"/>
            <a:ext cx="792797" cy="1081722"/>
          </a:xfrm>
        </p:spPr>
        <p:txBody>
          <a:bodyPr/>
          <a:lstStyle>
            <a:lvl1pPr marL="0" indent="0">
              <a:buNone/>
              <a:defRPr sz="8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”</a:t>
            </a:r>
          </a:p>
        </p:txBody>
      </p:sp>
      <p:sp>
        <p:nvSpPr>
          <p:cNvPr id="3" name="Platshållare för text 3">
            <a:extLst>
              <a:ext uri="{FF2B5EF4-FFF2-40B4-BE49-F238E27FC236}">
                <a16:creationId xmlns:a16="http://schemas.microsoft.com/office/drawing/2014/main" id="{20AECAA3-CD22-0DFA-19FC-6537263799D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65248" y="3992415"/>
            <a:ext cx="7461504" cy="1251669"/>
          </a:xfrm>
          <a:prstGeom prst="rect">
            <a:avLst/>
          </a:prstGeom>
        </p:spPr>
        <p:txBody>
          <a:bodyPr l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  <a:defRPr sz="2000">
                <a:solidFill>
                  <a:schemeClr val="bg1"/>
                </a:solidFill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 dirty="0"/>
              <a:t>Klicka och skriv</a:t>
            </a:r>
          </a:p>
        </p:txBody>
      </p:sp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41B79240-5AF4-B987-6456-E3446E8F249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52174" y="5266511"/>
            <a:ext cx="5371530" cy="951728"/>
          </a:xfrm>
          <a:prstGeom prst="rect">
            <a:avLst/>
          </a:prstGeom>
        </p:spPr>
        <p:txBody>
          <a:bodyPr lIns="90000" rIns="0"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>
                <a:solidFill>
                  <a:schemeClr val="bg1"/>
                </a:solidFill>
              </a:rPr>
              <a:t>Namn/Källa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FBF1F4-C474-8781-D346-F257EC40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	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016464-DBE5-F6E9-FE56-B1BD67B0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 7" descr="Socialstyrelsen logotyp">
            <a:extLst>
              <a:ext uri="{FF2B5EF4-FFF2-40B4-BE49-F238E27FC236}">
                <a16:creationId xmlns:a16="http://schemas.microsoft.com/office/drawing/2014/main" id="{B46BCB16-0BE3-50BE-D90A-CC43197FE0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17618" y="6309204"/>
            <a:ext cx="1440000" cy="30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91764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nsterställd citat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42DA5640-880C-4970-9969-589D5CE2421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360000" indent="0">
              <a:lnSpc>
                <a:spcPct val="100000"/>
              </a:lnSpc>
              <a:spcBef>
                <a:spcPts val="3000"/>
              </a:spcBef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C464FFB-21D6-470E-6B8B-7BD5C51B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2" y="981249"/>
            <a:ext cx="6004559" cy="2539857"/>
          </a:xfrm>
        </p:spPr>
        <p:txBody>
          <a:bodyPr rIns="0" anchor="t" anchorCtr="0"/>
          <a:lstStyle>
            <a:lvl1pPr>
              <a:lnSpc>
                <a:spcPct val="100000"/>
              </a:lnSpc>
              <a:defRPr sz="4000" spc="-4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2" name="Platshållare för text 10" descr="Citattecken">
            <a:extLst>
              <a:ext uri="{FF2B5EF4-FFF2-40B4-BE49-F238E27FC236}">
                <a16:creationId xmlns:a16="http://schemas.microsoft.com/office/drawing/2014/main" id="{A84D938D-EF47-457D-9244-7DB72A4045A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4201" y="440387"/>
            <a:ext cx="792797" cy="1081722"/>
          </a:xfrm>
        </p:spPr>
        <p:txBody>
          <a:bodyPr/>
          <a:lstStyle>
            <a:lvl1pPr marL="0" indent="0">
              <a:buNone/>
              <a:defRPr sz="7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”</a:t>
            </a:r>
          </a:p>
        </p:txBody>
      </p:sp>
      <p:sp>
        <p:nvSpPr>
          <p:cNvPr id="3" name="Platshållare för text 3">
            <a:extLst>
              <a:ext uri="{FF2B5EF4-FFF2-40B4-BE49-F238E27FC236}">
                <a16:creationId xmlns:a16="http://schemas.microsoft.com/office/drawing/2014/main" id="{20AECAA3-CD22-0DFA-19FC-6537263799D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90602" y="3670743"/>
            <a:ext cx="6004559" cy="1251669"/>
          </a:xfrm>
          <a:prstGeom prst="rect">
            <a:avLst/>
          </a:prstGeom>
        </p:spPr>
        <p:txBody>
          <a:bodyPr l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 dirty="0"/>
              <a:t>Klicka och skriv</a:t>
            </a:r>
          </a:p>
        </p:txBody>
      </p:sp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41B79240-5AF4-B987-6456-E3446E8F249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90600" y="5072050"/>
            <a:ext cx="6004559" cy="804702"/>
          </a:xfrm>
          <a:prstGeom prst="rect">
            <a:avLst/>
          </a:prstGeom>
        </p:spPr>
        <p:txBody>
          <a:bodyPr lIns="90000" rIns="0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>
                <a:solidFill>
                  <a:schemeClr val="bg1"/>
                </a:solidFill>
              </a:rPr>
              <a:t>Namn/Källa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FBF1F4-C474-8781-D346-F257EC40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	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016464-DBE5-F6E9-FE56-B1BD67B0E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70835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utsi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1">
            <a:extLst>
              <a:ext uri="{FF2B5EF4-FFF2-40B4-BE49-F238E27FC236}">
                <a16:creationId xmlns:a16="http://schemas.microsoft.com/office/drawing/2014/main" id="{5DC4C6F0-D240-9B3A-CFE1-283585EF9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9178D6E-2078-08E5-BAE6-8DC08A62D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6000" y="2404800"/>
            <a:ext cx="9180000" cy="1908000"/>
          </a:xfrm>
        </p:spPr>
        <p:txBody>
          <a:bodyPr rIns="0" anchor="ctr" anchorCtr="0"/>
          <a:lstStyle>
            <a:lvl1pPr algn="ctr">
              <a:defRPr sz="4400" spc="-4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AEAECA3-C0A1-88F4-B211-2BA6D75FC6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6000" y="4345200"/>
            <a:ext cx="9180000" cy="1116000"/>
          </a:xfrm>
        </p:spPr>
        <p:txBody>
          <a:bodyPr lIns="0" tIns="72000" rIns="0"/>
          <a:lstStyle>
            <a:lvl1pPr marL="0" indent="0" algn="ctr">
              <a:buNone/>
              <a:defRPr sz="24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8" name="Bild 5" descr="Socialstyrelsen logotyp">
            <a:extLst>
              <a:ext uri="{FF2B5EF4-FFF2-40B4-BE49-F238E27FC236}">
                <a16:creationId xmlns:a16="http://schemas.microsoft.com/office/drawing/2014/main" id="{D3F05040-C74E-1D05-78D9-4CDBCBA61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76800" y="5710238"/>
            <a:ext cx="2438400" cy="52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36525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si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1">
            <a:extLst>
              <a:ext uri="{FF2B5EF4-FFF2-40B4-BE49-F238E27FC236}">
                <a16:creationId xmlns:a16="http://schemas.microsoft.com/office/drawing/2014/main" id="{5DC4C6F0-D240-9B3A-CFE1-283585EF9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3" name="Underrubrik 2">
            <a:extLst>
              <a:ext uri="{FF2B5EF4-FFF2-40B4-BE49-F238E27FC236}">
                <a16:creationId xmlns:a16="http://schemas.microsoft.com/office/drawing/2014/main" id="{EAEAECA3-C0A1-88F4-B211-2BA6D75FC6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088" y="5506636"/>
            <a:ext cx="9143999" cy="711602"/>
          </a:xfrm>
        </p:spPr>
        <p:txBody>
          <a:bodyPr lIns="0" tIns="72000" rIns="0"/>
          <a:lstStyle>
            <a:lvl1pPr marL="0" indent="0" algn="ctr">
              <a:buNone/>
              <a:defRPr sz="22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8" name="Bild 5" descr="Socialstyrelsen logotyp">
            <a:extLst>
              <a:ext uri="{FF2B5EF4-FFF2-40B4-BE49-F238E27FC236}">
                <a16:creationId xmlns:a16="http://schemas.microsoft.com/office/drawing/2014/main" id="{D3F05040-C74E-1D05-78D9-4CDBCBA61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40431" y="2678227"/>
            <a:ext cx="4911139" cy="105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05018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ppbild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F35895A3-CFBD-2DD7-0C6D-2EC2943D2F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6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653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bakgrund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1">
            <a:extLst>
              <a:ext uri="{FF2B5EF4-FFF2-40B4-BE49-F238E27FC236}">
                <a16:creationId xmlns:a16="http://schemas.microsoft.com/office/drawing/2014/main" id="{9C40D1D3-1113-927C-B6F9-18C8639306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0" y="1"/>
            <a:ext cx="12192000" cy="6857999"/>
          </a:xfrm>
          <a:prstGeom prst="rect">
            <a:avLst/>
          </a:prstGeom>
        </p:spPr>
        <p:txBody>
          <a:bodyPr lIns="216000" tIns="180000">
            <a:normAutofit/>
          </a:bodyPr>
          <a:lstStyle>
            <a:lvl1pPr marL="0" indent="0">
              <a:buNone/>
              <a:defRPr sz="1100">
                <a:solidFill>
                  <a:srgbClr val="017CC0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Utfallande bild bakom text – 1) Klicka på vit yta 2) Infoga bild. Kom ihåg att skriva in en alternativtext eller markera som dekorativ.</a:t>
            </a:r>
          </a:p>
        </p:txBody>
      </p:sp>
      <p:sp>
        <p:nvSpPr>
          <p:cNvPr id="13" name="Rubrik 2">
            <a:extLst>
              <a:ext uri="{FF2B5EF4-FFF2-40B4-BE49-F238E27FC236}">
                <a16:creationId xmlns:a16="http://schemas.microsoft.com/office/drawing/2014/main" id="{2FD6ECBC-F7B5-4B05-A3D3-A59204C80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200" y="1692000"/>
            <a:ext cx="9180000" cy="2520000"/>
          </a:xfrm>
        </p:spPr>
        <p:txBody>
          <a:bodyPr rIns="0" anchor="b">
            <a:normAutofit/>
          </a:bodyPr>
          <a:lstStyle>
            <a:lvl1pPr>
              <a:lnSpc>
                <a:spcPct val="100000"/>
              </a:lnSpc>
              <a:defRPr sz="4800" spc="-4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D4CC4E9F-6EA0-9462-40D9-07A75017785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200" y="4333988"/>
            <a:ext cx="9180000" cy="1655763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2500" spc="-30" baseline="0">
                <a:solidFill>
                  <a:schemeClr val="tx1"/>
                </a:solidFill>
                <a:latin typeface="+mj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Avsnittsundertitel</a:t>
            </a:r>
          </a:p>
        </p:txBody>
      </p:sp>
      <p:sp>
        <p:nvSpPr>
          <p:cNvPr id="4" name="Platshållare för sidfot 4">
            <a:extLst>
              <a:ext uri="{FF2B5EF4-FFF2-40B4-BE49-F238E27FC236}">
                <a16:creationId xmlns:a16="http://schemas.microsoft.com/office/drawing/2014/main" id="{FA7FDCBC-62A6-43C6-A5CE-76BC57FCB70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B6C93929-F7A2-45FB-BE53-B6003C1ACEA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75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7EB414-D845-40B8-AD42-8C3E31AC4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Platshållare för sidfot 2">
            <a:extLst>
              <a:ext uri="{FF2B5EF4-FFF2-40B4-BE49-F238E27FC236}">
                <a16:creationId xmlns:a16="http://schemas.microsoft.com/office/drawing/2014/main" id="{F758B885-6149-4D2F-8121-C5EDBE6D38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3">
            <a:extLst>
              <a:ext uri="{FF2B5EF4-FFF2-40B4-BE49-F238E27FC236}">
                <a16:creationId xmlns:a16="http://schemas.microsoft.com/office/drawing/2014/main" id="{BE20BA94-1AE3-4AE0-80FE-ED25E764B1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561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A37F79-443B-45AE-BEEB-261CE791C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B96EB96E-F922-6BF7-2303-CFCC18F25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6045" y="1634400"/>
            <a:ext cx="6840000" cy="4583838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SzPct val="130000"/>
              <a:buFontTx/>
              <a:buNone/>
              <a:defRPr sz="2000">
                <a:latin typeface="+mn-lt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 marL="9144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 marL="13716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 marL="1828800" indent="0">
              <a:buNone/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D3BAB382-76CC-47B0-B4B5-E9F1930024E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4">
            <a:extLst>
              <a:ext uri="{FF2B5EF4-FFF2-40B4-BE49-F238E27FC236}">
                <a16:creationId xmlns:a16="http://schemas.microsoft.com/office/drawing/2014/main" id="{719F0539-DAC4-4126-BB78-1F341DC0CA6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621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E8F80C8E-118A-4D0D-A4C9-42DE8B427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E8219470-9D8F-6BC8-CE82-81558B419AC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7200" y="1634401"/>
            <a:ext cx="6840000" cy="4583838"/>
          </a:xfrm>
          <a:prstGeom prst="rect">
            <a:avLst/>
          </a:prstGeom>
        </p:spPr>
        <p:txBody>
          <a:bodyPr lIns="0"/>
          <a:lstStyle>
            <a:lvl1pPr>
              <a:spcBef>
                <a:spcPts val="1800"/>
              </a:spcBef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6" name="Platshållare för sidfot 3">
            <a:extLst>
              <a:ext uri="{FF2B5EF4-FFF2-40B4-BE49-F238E27FC236}">
                <a16:creationId xmlns:a16="http://schemas.microsoft.com/office/drawing/2014/main" id="{4D410928-8390-4D72-8681-6E6A47EBBFF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4">
            <a:extLst>
              <a:ext uri="{FF2B5EF4-FFF2-40B4-BE49-F238E27FC236}">
                <a16:creationId xmlns:a16="http://schemas.microsoft.com/office/drawing/2014/main" id="{4AF91A3B-E428-454E-BCD6-C9CD0663D67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5071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infäll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">
            <a:extLst>
              <a:ext uri="{FF2B5EF4-FFF2-40B4-BE49-F238E27FC236}">
                <a16:creationId xmlns:a16="http://schemas.microsoft.com/office/drawing/2014/main" id="{858D0BC7-6CD0-4AE3-946E-9E6B36616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5459111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64E5CFD4-87C2-B75F-B564-DF97777D54C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7200" y="1634400"/>
            <a:ext cx="5194051" cy="4583838"/>
          </a:xfrm>
          <a:prstGeom prst="rect">
            <a:avLst/>
          </a:prstGeom>
        </p:spPr>
        <p:txBody>
          <a:bodyPr lIns="0"/>
          <a:lstStyle>
            <a:lvl1pPr>
              <a:spcBef>
                <a:spcPts val="1800"/>
              </a:spcBef>
              <a:defRPr sz="2000"/>
            </a:lvl1pPr>
            <a:lvl2pPr>
              <a:defRPr sz="1800">
                <a:latin typeface="+mn-lt"/>
              </a:defRPr>
            </a:lvl2pPr>
            <a:lvl3pPr>
              <a:defRPr sz="1600">
                <a:latin typeface="+mn-lt"/>
              </a:defRPr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6" name="Platshållare för bild 3">
            <a:extLst>
              <a:ext uri="{FF2B5EF4-FFF2-40B4-BE49-F238E27FC236}">
                <a16:creationId xmlns:a16="http://schemas.microsoft.com/office/drawing/2014/main" id="{FEEBDD56-AACA-C812-7E95-EB2BEAFF7B3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6393181" y="620713"/>
            <a:ext cx="5174931" cy="5597525"/>
          </a:xfrm>
          <a:prstGeom prst="rect">
            <a:avLst/>
          </a:prstGeom>
        </p:spPr>
        <p:txBody>
          <a:bodyPr lIns="216000" tIns="216000" rIns="1080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Markera bildplatshållaren (klicka inte på ikonen). Infoga en bild. Kom ihåg att skriva in en alternativtext eller markera som dekorativ.</a:t>
            </a:r>
          </a:p>
        </p:txBody>
      </p:sp>
      <p:sp>
        <p:nvSpPr>
          <p:cNvPr id="10" name="Platshållare för sidfot 4">
            <a:extLst>
              <a:ext uri="{FF2B5EF4-FFF2-40B4-BE49-F238E27FC236}">
                <a16:creationId xmlns:a16="http://schemas.microsoft.com/office/drawing/2014/main" id="{C07FB06F-FE7D-4A6F-8F38-03ACAB9EC2A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bildnummer 5">
            <a:extLst>
              <a:ext uri="{FF2B5EF4-FFF2-40B4-BE49-F238E27FC236}">
                <a16:creationId xmlns:a16="http://schemas.microsoft.com/office/drawing/2014/main" id="{DE6A03B2-C1F9-4CCD-9567-13726E14CE4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2098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25.xml"/><Relationship Id="rId21" Type="http://schemas.openxmlformats.org/officeDocument/2006/relationships/slideLayout" Target="../slideLayouts/slideLayout4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slideLayout" Target="../slideLayouts/slideLayout4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32.xml"/><Relationship Id="rId19" Type="http://schemas.openxmlformats.org/officeDocument/2006/relationships/slideLayout" Target="../slideLayouts/slideLayout41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Socialstyrelsen">
            <a:extLst>
              <a:ext uri="{FF2B5EF4-FFF2-40B4-BE49-F238E27FC236}">
                <a16:creationId xmlns:a16="http://schemas.microsoft.com/office/drawing/2014/main" id="{95A5E953-50F9-1BA8-4372-278E440140AA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128113" y="6333464"/>
            <a:ext cx="1440000" cy="295715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B6156E1-64F2-E440-B780-30634D866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9720000" cy="1080000"/>
          </a:xfrm>
          <a:prstGeom prst="rect">
            <a:avLst/>
          </a:prstGeom>
        </p:spPr>
        <p:txBody>
          <a:bodyPr vert="horz" lIns="0" tIns="0" rIns="91440" bIns="45720" rtlCol="0" anchor="t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7A5FCC32-EFE8-43FE-90EA-4835D8353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23309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A586222A-556B-44F4-B6A8-0B286BFF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08663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11">
            <a:extLst>
              <a:ext uri="{FF2B5EF4-FFF2-40B4-BE49-F238E27FC236}">
                <a16:creationId xmlns:a16="http://schemas.microsoft.com/office/drawing/2014/main" id="{5B0E99FA-C014-4BF4-AC97-8CC40C679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383338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koppling 13">
            <a:extLst>
              <a:ext uri="{FF2B5EF4-FFF2-40B4-BE49-F238E27FC236}">
                <a16:creationId xmlns:a16="http://schemas.microsoft.com/office/drawing/2014/main" id="{93AFE2DE-231B-4B77-BC0B-D1D77B7B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568113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09E1D972-C7AD-468B-A376-70DE1520A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2420684" y="48945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koppling 15">
            <a:extLst>
              <a:ext uri="{FF2B5EF4-FFF2-40B4-BE49-F238E27FC236}">
                <a16:creationId xmlns:a16="http://schemas.microsoft.com/office/drawing/2014/main" id="{B28794D6-F104-40D6-A58C-887FD8A15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2420684" y="329837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57FAD7DA-5705-41D8-B3E9-A3AAD56A44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2420684" y="6087610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D5517197-6BCC-4C8E-B1B6-B33B8CC63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23887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6C66B513-8FD7-46A0-9DA3-6A111EC8E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08663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koppling 20">
            <a:extLst>
              <a:ext uri="{FF2B5EF4-FFF2-40B4-BE49-F238E27FC236}">
                <a16:creationId xmlns:a16="http://schemas.microsoft.com/office/drawing/2014/main" id="{32DAB08D-0A38-4342-808A-83215B53E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383338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58609B6E-8AC8-4F8F-B05A-29E3F1FC0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568113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koppling 22">
            <a:extLst>
              <a:ext uri="{FF2B5EF4-FFF2-40B4-BE49-F238E27FC236}">
                <a16:creationId xmlns:a16="http://schemas.microsoft.com/office/drawing/2014/main" id="{CB1CA607-F3C8-4BBB-8981-DCFE31798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-242020" y="489453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F6240431-D3FA-44C6-A7AF-EAE305B35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-242020" y="3298373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F89DC709-C213-4789-9169-7162B1481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-242020" y="6087611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Platshållare för text 2">
            <a:extLst>
              <a:ext uri="{FF2B5EF4-FFF2-40B4-BE49-F238E27FC236}">
                <a16:creationId xmlns:a16="http://schemas.microsoft.com/office/drawing/2014/main" id="{AEC25B12-FF7C-4C32-BF6B-DA75EF36F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6045" y="1634097"/>
            <a:ext cx="7020000" cy="458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8000" marR="0" lvl="0" indent="-2880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Redigera format för bakgrundstext</a:t>
            </a:r>
          </a:p>
          <a:p>
            <a:pPr marL="684000" marR="0" lvl="1" indent="-288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Noto Sans" panose="020B0502040504020204" pitchFamily="34" charset="0"/>
              <a:buChar char="‒"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oto Sans"/>
                <a:ea typeface="+mn-ea"/>
                <a:cs typeface="+mn-cs"/>
              </a:rPr>
              <a:t>Nivå två</a:t>
            </a:r>
          </a:p>
          <a:p>
            <a:pPr marL="1080000" marR="0" lvl="2" indent="-288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Noto Sans" panose="020B0502040504020204" pitchFamily="34" charset="0"/>
              <a:buChar char="‒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oto Sans"/>
                <a:ea typeface="+mn-ea"/>
                <a:cs typeface="+mn-cs"/>
              </a:rPr>
              <a:t>Nivå tre</a:t>
            </a:r>
          </a:p>
          <a:p>
            <a:pPr marL="1440000" marR="0" lvl="3" indent="-288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Noto Sans" panose="020B0502040504020204" pitchFamily="34" charset="0"/>
              <a:buChar char="‒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oto Sans"/>
                <a:ea typeface="+mn-ea"/>
                <a:cs typeface="+mn-cs"/>
              </a:rPr>
              <a:t>Nivå fyra</a:t>
            </a:r>
          </a:p>
          <a:p>
            <a:pPr marL="1800000" marR="0" lvl="4" indent="-288000" algn="l" defTabSz="914400" rtl="0" eaLnBrk="1" fontAlgn="auto" latinLnBrk="0" hangingPunct="1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Noto Sans" panose="020B0502040504020204" pitchFamily="34" charset="0"/>
              <a:buChar char="‒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oto Sans"/>
                <a:ea typeface="+mn-ea"/>
                <a:cs typeface="+mn-cs"/>
              </a:rPr>
              <a:t>Nivå fem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D1C0627-B6A2-4CE6-BC0A-BACFBFF968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29258" y="6356350"/>
            <a:ext cx="933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4EF126C7-24CB-41BE-8327-5CF4F4F9B55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A385F0E0-33B8-4837-BBDF-812092BC3B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6045" y="6356350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5559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687" r:id="rId2"/>
    <p:sldLayoutId id="2147483712" r:id="rId3"/>
    <p:sldLayoutId id="2147483690" r:id="rId4"/>
    <p:sldLayoutId id="2147483689" r:id="rId5"/>
    <p:sldLayoutId id="2147483669" r:id="rId6"/>
    <p:sldLayoutId id="2147483670" r:id="rId7"/>
    <p:sldLayoutId id="2147483671" r:id="rId8"/>
    <p:sldLayoutId id="2147483674" r:id="rId9"/>
    <p:sldLayoutId id="2147483672" r:id="rId10"/>
    <p:sldLayoutId id="2147483673" r:id="rId11"/>
    <p:sldLayoutId id="2147483713" r:id="rId12"/>
    <p:sldLayoutId id="214748371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2" r:id="rId19"/>
    <p:sldLayoutId id="2147483710" r:id="rId20"/>
    <p:sldLayoutId id="2147483708" r:id="rId21"/>
    <p:sldLayoutId id="2147483709" r:id="rId22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288000" marR="0" indent="-288000" algn="l" defTabSz="914400" rtl="0" eaLnBrk="1" fontAlgn="auto" latinLnBrk="0" hangingPunct="1">
        <a:lnSpc>
          <a:spcPct val="11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Noto Sans" panose="020B0502040504020204" pitchFamily="34" charset="0"/>
          <a:cs typeface="Noto Sans" panose="020B0502040504020204" pitchFamily="34" charset="0"/>
        </a:defRPr>
      </a:lvl1pPr>
      <a:lvl2pPr marL="684000" marR="0" indent="-288000" algn="l" defTabSz="914400" rtl="0" eaLnBrk="1" fontAlgn="auto" latinLnBrk="0" hangingPunct="1">
        <a:lnSpc>
          <a:spcPct val="110000"/>
        </a:lnSpc>
        <a:spcBef>
          <a:spcPts val="500"/>
        </a:spcBef>
        <a:spcAft>
          <a:spcPts val="0"/>
        </a:spcAft>
        <a:buClrTx/>
        <a:buSzTx/>
        <a:buFont typeface="Noto Sans" panose="020B0502040504020204" pitchFamily="34" charset="0"/>
        <a:buChar char="‒"/>
        <a:tabLst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80000" marR="0" indent="-288000" algn="l" defTabSz="914400" rtl="0" eaLnBrk="1" fontAlgn="auto" latinLnBrk="0" hangingPunct="1">
        <a:lnSpc>
          <a:spcPct val="110000"/>
        </a:lnSpc>
        <a:spcBef>
          <a:spcPts val="500"/>
        </a:spcBef>
        <a:spcAft>
          <a:spcPts val="0"/>
        </a:spcAft>
        <a:buClrTx/>
        <a:buSzTx/>
        <a:buFont typeface="Noto Sans" panose="020B0502040504020204" pitchFamily="34" charset="0"/>
        <a:buChar char="‒"/>
        <a:tabLst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440000" marR="0" indent="-288000" algn="l" defTabSz="914400" rtl="0" eaLnBrk="1" fontAlgn="auto" latinLnBrk="0" hangingPunct="1">
        <a:lnSpc>
          <a:spcPct val="110000"/>
        </a:lnSpc>
        <a:spcBef>
          <a:spcPts val="500"/>
        </a:spcBef>
        <a:spcAft>
          <a:spcPts val="0"/>
        </a:spcAft>
        <a:buClrTx/>
        <a:buSzTx/>
        <a:buFont typeface="Noto Sans" panose="020B0502040504020204" pitchFamily="34" charset="0"/>
        <a:buChar char="‒"/>
        <a:tabLst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00000" marR="0" indent="-288000" algn="l" defTabSz="914400" rtl="0" eaLnBrk="1" fontAlgn="auto" latinLnBrk="0" hangingPunct="1">
        <a:lnSpc>
          <a:spcPct val="110000"/>
        </a:lnSpc>
        <a:spcBef>
          <a:spcPts val="500"/>
        </a:spcBef>
        <a:spcAft>
          <a:spcPts val="0"/>
        </a:spcAft>
        <a:buClrTx/>
        <a:buSzTx/>
        <a:buFont typeface="Noto Sans" panose="020B0502040504020204" pitchFamily="34" charset="0"/>
        <a:buChar char="‒"/>
        <a:tabLst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orient="horz" pos="3917">
          <p15:clr>
            <a:srgbClr val="F26B43"/>
          </p15:clr>
        </p15:guide>
        <p15:guide id="10" pos="4021">
          <p15:clr>
            <a:srgbClr val="F26B43"/>
          </p15:clr>
        </p15:guide>
        <p15:guide id="11" pos="3659">
          <p15:clr>
            <a:srgbClr val="F26B43"/>
          </p15:clr>
        </p15:guide>
        <p15:guide id="12" orient="horz" pos="391">
          <p15:clr>
            <a:srgbClr val="F26B43"/>
          </p15:clr>
        </p15:guide>
        <p15:guide id="13" pos="393" userDrawn="1">
          <p15:clr>
            <a:srgbClr val="F26B43"/>
          </p15:clr>
        </p15:guide>
        <p15:guide id="14" pos="7287">
          <p15:clr>
            <a:srgbClr val="F26B43"/>
          </p15:clr>
        </p15:guide>
        <p15:guide id="15" orient="horz" pos="21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EF6AE06-7D0B-679D-DAEF-6C2C1D3AC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89" y="540000"/>
            <a:ext cx="9720000" cy="1080000"/>
          </a:xfrm>
          <a:prstGeom prst="rect">
            <a:avLst/>
          </a:prstGeom>
        </p:spPr>
        <p:txBody>
          <a:bodyPr vert="horz" lIns="0" tIns="0" rIns="91440" bIns="45720" rtlCol="0" anchor="t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735A071-11A9-B41A-D9FC-FA9930040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6045" y="1634097"/>
            <a:ext cx="7020000" cy="45828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5296B71-03DD-80A4-6205-3713B583AD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6045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0F0521-EEC8-AA48-6F07-D6B78AAF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29258" y="6356350"/>
            <a:ext cx="933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72E6AD8C-8D45-475A-88F1-A1ABBFDF6A1B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 descr="Logotyp Socialstyrelsen">
            <a:extLst>
              <a:ext uri="{FF2B5EF4-FFF2-40B4-BE49-F238E27FC236}">
                <a16:creationId xmlns:a16="http://schemas.microsoft.com/office/drawing/2014/main" id="{B6600725-C256-4E21-B2CE-967977119CFF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tretch>
            <a:fillRect/>
          </a:stretch>
        </p:blipFill>
        <p:spPr>
          <a:xfrm>
            <a:off x="10128113" y="6333464"/>
            <a:ext cx="1440000" cy="295715"/>
          </a:xfrm>
          <a:prstGeom prst="rect">
            <a:avLst/>
          </a:prstGeom>
        </p:spPr>
      </p:pic>
      <p:cxnSp>
        <p:nvCxnSpPr>
          <p:cNvPr id="8" name="Rak koppling 7">
            <a:extLst>
              <a:ext uri="{FF2B5EF4-FFF2-40B4-BE49-F238E27FC236}">
                <a16:creationId xmlns:a16="http://schemas.microsoft.com/office/drawing/2014/main" id="{80B3FD74-0299-3550-4E28-5ACB19E12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626357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915831CF-0745-C506-4100-FE148513A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808663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D0E0E85A-E94E-02CB-591B-5C472DFA2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6383338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C02D0A55-E372-4B7F-403F-2E3DC6E83D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1568113" y="-362857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11">
            <a:extLst>
              <a:ext uri="{FF2B5EF4-FFF2-40B4-BE49-F238E27FC236}">
                <a16:creationId xmlns:a16="http://schemas.microsoft.com/office/drawing/2014/main" id="{24B18876-DAF9-0CED-0C89-9EA95DA1D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12420684" y="48945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12">
            <a:extLst>
              <a:ext uri="{FF2B5EF4-FFF2-40B4-BE49-F238E27FC236}">
                <a16:creationId xmlns:a16="http://schemas.microsoft.com/office/drawing/2014/main" id="{5EF01506-B404-7FAC-EF48-44D61E34C7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12420684" y="329837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koppling 13">
            <a:extLst>
              <a:ext uri="{FF2B5EF4-FFF2-40B4-BE49-F238E27FC236}">
                <a16:creationId xmlns:a16="http://schemas.microsoft.com/office/drawing/2014/main" id="{0FA766C4-1E08-20C2-C14D-AD4AD7320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12420684" y="6106660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DC70BE39-AE1C-A008-E5DE-EF68DC6EC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623887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koppling 15">
            <a:extLst>
              <a:ext uri="{FF2B5EF4-FFF2-40B4-BE49-F238E27FC236}">
                <a16:creationId xmlns:a16="http://schemas.microsoft.com/office/drawing/2014/main" id="{2A6D88E5-9D1D-0299-0E23-7792F919E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808663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FFB69A4D-C031-4997-2CD8-3735C5CB3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6383338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E98BF6E7-B0B5-A519-1C2F-BDF7C16E62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1568113" y="6975492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89EA6B94-E30D-5779-F560-45F2A9F8D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-242020" y="489453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608B746F-43F8-0E83-27C2-8B3D791426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-242020" y="3298373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koppling 20">
            <a:extLst>
              <a:ext uri="{FF2B5EF4-FFF2-40B4-BE49-F238E27FC236}">
                <a16:creationId xmlns:a16="http://schemas.microsoft.com/office/drawing/2014/main" id="{453CBA76-A7BD-F3F8-69A4-BD6E3B104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-242020" y="6106661"/>
            <a:ext cx="0" cy="26125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02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  <p:sldLayoutId id="2147483735" r:id="rId20"/>
    <p:sldLayoutId id="2147483736" r:id="rId21"/>
    <p:sldLayoutId id="2147483737" r:id="rId22"/>
    <p:sldLayoutId id="2147483738" r:id="rId23"/>
    <p:sldLayoutId id="2147483739" r:id="rId24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Noto Sans" panose="020B0502040504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Noto Sans" panose="020B0502040504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Noto Sans" panose="020B0502040504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Noto Sans" panose="020B0502040504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659">
          <p15:clr>
            <a:srgbClr val="F26B43"/>
          </p15:clr>
        </p15:guide>
        <p15:guide id="3" pos="4021">
          <p15:clr>
            <a:srgbClr val="F26B43"/>
          </p15:clr>
        </p15:guide>
        <p15:guide id="4" pos="7287">
          <p15:clr>
            <a:srgbClr val="F26B43"/>
          </p15:clr>
        </p15:guide>
        <p15:guide id="5" pos="393">
          <p15:clr>
            <a:srgbClr val="F26B43"/>
          </p15:clr>
        </p15:guide>
        <p15:guide id="6" orient="horz" pos="391">
          <p15:clr>
            <a:srgbClr val="F26B43"/>
          </p15:clr>
        </p15:guide>
        <p15:guide id="7" orient="horz" pos="392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credibleyears.com/" TargetMode="External"/><Relationship Id="rId2" Type="http://schemas.openxmlformats.org/officeDocument/2006/relationships/hyperlink" Target="https://dua.uit.no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incredibleyears@incredibleyears.co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credibleyears@incredibleyears.com" TargetMode="External"/><Relationship Id="rId2" Type="http://schemas.openxmlformats.org/officeDocument/2006/relationships/hyperlink" Target="https://www.incredibleyears.com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iplep.uk.net/uken/home/" TargetMode="External"/><Relationship Id="rId2" Type="http://schemas.openxmlformats.org/officeDocument/2006/relationships/hyperlink" Target="http://www.triplep.uppsala.se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majella@triplep.uk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732B6C75-F389-F83B-95A3-CF73EA1F5D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sv-SE" sz="1400" b="0" i="0" u="none" strike="noStrike" baseline="0" dirty="0">
                <a:solidFill>
                  <a:srgbClr val="000000"/>
                </a:solidFill>
                <a:latin typeface="Noto Sans" panose="020B0502040504020204" pitchFamily="34" charset="0"/>
              </a:rPr>
            </a:br>
            <a:r>
              <a:rPr lang="sv-SE" sz="1400" b="0" i="0" u="none" strike="noStrike" baseline="0" dirty="0">
                <a:solidFill>
                  <a:srgbClr val="000000"/>
                </a:solidFill>
                <a:latin typeface="Noto Sans" panose="020B0502040504020204" pitchFamily="34" charset="0"/>
              </a:rPr>
              <a:t> </a:t>
            </a:r>
            <a:r>
              <a:rPr lang="sv-SE" sz="4800" b="1" i="0" u="none" strike="noStrike" baseline="0" dirty="0">
                <a:latin typeface="Noto Sans" panose="020B0502040504020204" pitchFamily="34" charset="0"/>
              </a:rPr>
              <a:t>Övergripande om metoder som inte har företrädare i Sverige</a:t>
            </a:r>
            <a:endParaRPr lang="sv-SE" dirty="0"/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76EDB21-CEFB-D77D-ED52-226042159A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 Komet, De otroliga åren, Dina-programmet och </a:t>
            </a:r>
            <a:r>
              <a:rPr lang="sv-SE" dirty="0" err="1"/>
              <a:t>TripleP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C7473D66-65FB-2C59-CA86-2C8F2FDD8A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Thomas Jonsland 2025-10-22 </a:t>
            </a:r>
          </a:p>
        </p:txBody>
      </p:sp>
    </p:spTree>
    <p:extLst>
      <p:ext uri="{BB962C8B-B14F-4D97-AF65-F5344CB8AC3E}">
        <p14:creationId xmlns:p14="http://schemas.microsoft.com/office/powerpoint/2010/main" val="853060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4709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A30EA-2438-A2EC-7985-5B03174DD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A33FD9-7602-A929-CF46-5CD661F6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Komet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C724D1F-3D63-E285-6FF0-26499EE03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6889" y="1280717"/>
            <a:ext cx="6840000" cy="4583838"/>
          </a:xfrm>
        </p:spPr>
        <p:txBody>
          <a:bodyPr/>
          <a:lstStyle/>
          <a:p>
            <a:r>
              <a:rPr lang="sv-SE" dirty="0"/>
              <a:t>Målgrupp: Ursprungligen föräldrar till utagerande barn mellan 3-11 år. Även fler andra versioner.</a:t>
            </a:r>
          </a:p>
          <a:p>
            <a:r>
              <a:rPr lang="sv-SE" dirty="0"/>
              <a:t>Syftet är att öka föräldrarnas positiva samspel med barnen och förbättra deras förmåga att hantera vardagsproblem och konfliktsituationer. </a:t>
            </a:r>
          </a:p>
          <a:p>
            <a:r>
              <a:rPr lang="sv-SE" dirty="0"/>
              <a:t>Minska risken för allvarligare beteendeproblem hos barnen på längre sikt.</a:t>
            </a:r>
          </a:p>
          <a:p>
            <a:r>
              <a:rPr lang="sv-SE" dirty="0"/>
              <a:t>Föräldragrupperna består av cirka sex föräldrar och leds av två gruppledare. Träffas en gång i veckan vid elva tillfällen. Varje träff varar två och en halv timme.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610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B0393-6797-7134-ADF2-395FCDE96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7CE9DF-54CE-FC24-432D-21D91B389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Komet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C751F2B-BF99-0C4E-E99E-C6A57A63511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6889" y="1137080"/>
            <a:ext cx="7152764" cy="5272346"/>
          </a:xfrm>
        </p:spPr>
        <p:txBody>
          <a:bodyPr>
            <a:normAutofit fontScale="92500" lnSpcReduction="20000"/>
          </a:bodyPr>
          <a:lstStyle/>
          <a:p>
            <a:r>
              <a:rPr lang="sv-SE" sz="2200" dirty="0"/>
              <a:t>Gruppledarutbildningen för Komet 3–11 äger rum under sex dagar, på två terminer. Parallellt leder man en föräldragrupp.</a:t>
            </a:r>
          </a:p>
          <a:p>
            <a:r>
              <a:rPr lang="sv-SE" sz="2200" dirty="0"/>
              <a:t>Stockholm stad erbjuder utbildningar till sin personal. I mån av plats även till andra kommuner . </a:t>
            </a:r>
          </a:p>
          <a:p>
            <a:r>
              <a:rPr lang="sv-SE" sz="2200" dirty="0"/>
              <a:t>Utbildningen är avgiftsfri för personal inom Stockholms stad. För övriga är kostnaden 18 000 kronor. </a:t>
            </a:r>
          </a:p>
          <a:p>
            <a:r>
              <a:rPr lang="sv-SE" sz="2200" dirty="0"/>
              <a:t>Utbildningar genomförs även av andra aktörer – se webbplats för </a:t>
            </a:r>
            <a:r>
              <a:rPr lang="sv-SE" sz="2200" dirty="0" err="1"/>
              <a:t>iPsykologi</a:t>
            </a:r>
            <a:r>
              <a:rPr lang="sv-SE" sz="2200" dirty="0"/>
              <a:t> (Karolinska Institutet) för kontaktuppgifter till instruktörer.</a:t>
            </a:r>
          </a:p>
          <a:p>
            <a:r>
              <a:rPr lang="sv-SE" sz="2200" dirty="0"/>
              <a:t>Under 2026 kommer Socialstyrelsen tillsammans med MFoF tillhandahålla instruktörsutbildningar i Komet och ABC. Det ger verksamheter möjlighet att arrangera egna gruppledarutbildningar.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4474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89C27-F22B-E2CF-19D1-DA08EE0B0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57A445-B737-AD10-E306-CCA3691FF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 otroliga åren (The </a:t>
            </a:r>
            <a:r>
              <a:rPr lang="sv-SE" dirty="0" err="1"/>
              <a:t>incredible</a:t>
            </a:r>
            <a:r>
              <a:rPr lang="sv-SE" dirty="0"/>
              <a:t> </a:t>
            </a:r>
            <a:r>
              <a:rPr lang="sv-SE" dirty="0" err="1"/>
              <a:t>years</a:t>
            </a:r>
            <a:r>
              <a:rPr lang="sv-SE" dirty="0"/>
              <a:t>)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0FBC56A-5863-4AD5-CEA4-A41327EF76E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Målgrupp: Föräldrar till barn mellan 3-8 år med beteendeproblem eller känslomässiga problem</a:t>
            </a:r>
          </a:p>
          <a:p>
            <a:r>
              <a:rPr lang="sv-SE" dirty="0"/>
              <a:t>Stärka relationen mellan föräldrar och barn </a:t>
            </a:r>
          </a:p>
          <a:p>
            <a:r>
              <a:rPr lang="sv-SE" dirty="0"/>
              <a:t>Minska risken för utagerande och trotsigt beteende hos barnen på kort sikt</a:t>
            </a:r>
          </a:p>
          <a:p>
            <a:r>
              <a:rPr lang="sv-SE" dirty="0"/>
              <a:t>Minska risken för allvarligare beteendeproblem på längre sikt</a:t>
            </a:r>
          </a:p>
          <a:p>
            <a:r>
              <a:rPr lang="sv-SE" dirty="0"/>
              <a:t>Utbildning och träning med veckovisa gruppträffar vid minst tolv tillfällen. I grupperna kan 10–16 föräldrar delta.</a:t>
            </a:r>
          </a:p>
        </p:txBody>
      </p:sp>
    </p:spTree>
    <p:extLst>
      <p:ext uri="{BB962C8B-B14F-4D97-AF65-F5344CB8AC3E}">
        <p14:creationId xmlns:p14="http://schemas.microsoft.com/office/powerpoint/2010/main" val="269674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BD4EBF-4B29-46B4-A5D6-10BFED33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 otroliga åren (The </a:t>
            </a:r>
            <a:r>
              <a:rPr lang="sv-SE" dirty="0" err="1"/>
              <a:t>incredible</a:t>
            </a:r>
            <a:r>
              <a:rPr lang="sv-SE" dirty="0"/>
              <a:t> </a:t>
            </a:r>
            <a:r>
              <a:rPr lang="sv-SE" dirty="0" err="1"/>
              <a:t>years</a:t>
            </a:r>
            <a:r>
              <a:rPr lang="sv-SE" dirty="0"/>
              <a:t>)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CE4399B-5DE6-47CA-95BC-6FD7BF7A34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Ägs</a:t>
            </a:r>
            <a:r>
              <a:rPr lang="en-US" dirty="0"/>
              <a:t> av The incredible years </a:t>
            </a:r>
            <a:r>
              <a:rPr lang="en-US" dirty="0" err="1"/>
              <a:t>i</a:t>
            </a:r>
            <a:r>
              <a:rPr lang="en-US" dirty="0"/>
              <a:t> USA </a:t>
            </a:r>
          </a:p>
          <a:p>
            <a:r>
              <a:rPr lang="sv-SE" dirty="0"/>
              <a:t>Gruppledarutbildning på tre dagar med regelbunden vägledning</a:t>
            </a:r>
          </a:p>
          <a:p>
            <a:r>
              <a:rPr lang="sv-SE" dirty="0"/>
              <a:t>I Norge är programmet väletablerat och finansierat av statliga Folkhälsodirektoratet (</a:t>
            </a:r>
            <a:r>
              <a:rPr lang="sv-SE" dirty="0">
                <a:hlinkClick r:id="rId2"/>
              </a:rPr>
              <a:t>https://dua.uit.no</a:t>
            </a:r>
            <a:r>
              <a:rPr lang="sv-SE" dirty="0"/>
              <a:t>)</a:t>
            </a:r>
          </a:p>
          <a:p>
            <a:r>
              <a:rPr lang="sv-SE" dirty="0"/>
              <a:t>Metoden används i Sverige och material finns översatt. Inga gruppledarutbildningar i Sverige</a:t>
            </a:r>
          </a:p>
          <a:p>
            <a:r>
              <a:rPr lang="sv-SE" dirty="0"/>
              <a:t>Hänvisning till ansvariga i USA:  </a:t>
            </a:r>
            <a:r>
              <a:rPr lang="sv-SE" dirty="0">
                <a:hlinkClick r:id="rId3"/>
              </a:rPr>
              <a:t>https://www.incredibleyears.com/</a:t>
            </a:r>
            <a:r>
              <a:rPr lang="sv-SE" dirty="0"/>
              <a:t> </a:t>
            </a:r>
            <a:r>
              <a:rPr lang="sv-SE" dirty="0">
                <a:hlinkClick r:id="rId4"/>
              </a:rPr>
              <a:t>incredibleyears@incredibleyears.com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011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BD4EBF-4B29-46B4-A5D6-10BFED33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Dina-programmet / Dinosaurieskolan / Dina Dinosaur </a:t>
            </a:r>
            <a:r>
              <a:rPr lang="sv-SE" dirty="0" err="1"/>
              <a:t>Treatment</a:t>
            </a:r>
            <a:r>
              <a:rPr lang="sv-SE" dirty="0"/>
              <a:t> Program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CE4399B-5DE6-47CA-95BC-6FD7BF7A34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sz="2200" dirty="0"/>
              <a:t>Målgrupp: Barn 4-8 år med problemskapande beteenden samt deras föräldrar och lärare</a:t>
            </a:r>
          </a:p>
          <a:p>
            <a:r>
              <a:rPr lang="sv-SE" sz="2200" dirty="0"/>
              <a:t>Syftar till att öka barnets förmåga att kontrollera ilska, hitta fungerande problemlösningsfärdigheter och träna sociala färdigheter.</a:t>
            </a:r>
          </a:p>
          <a:p>
            <a:r>
              <a:rPr lang="sv-SE" sz="2200" dirty="0"/>
              <a:t>Ges i grupper om 4–6 barn. Pågår under 18–22 veckor, med grupptillfälle en gång per vecka. </a:t>
            </a:r>
          </a:p>
          <a:p>
            <a:r>
              <a:rPr lang="sv-SE" sz="2200" dirty="0"/>
              <a:t>Metodföreträdare rekommenderar att Dina-programmet ges parallellt med föräldrastödsprogrammet De otroliga åren. </a:t>
            </a:r>
          </a:p>
          <a:p>
            <a:r>
              <a:rPr lang="sv-SE" sz="2200" dirty="0"/>
              <a:t>Kontinuerlig kontakt med barnets föräldrar och skolpersonal så att de kan stödja och förstärka barnet i hemmet och i skolmiljön.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150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BD4EBF-4B29-46B4-A5D6-10BFED33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Dina-programmet / Dinosaurieskolan / Dina Dinosaur </a:t>
            </a:r>
            <a:r>
              <a:rPr lang="sv-SE" dirty="0" err="1"/>
              <a:t>Treatment</a:t>
            </a:r>
            <a:r>
              <a:rPr lang="sv-SE" dirty="0"/>
              <a:t> Program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CE4399B-5DE6-47CA-95BC-6FD7BF7A34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6044" y="1634400"/>
            <a:ext cx="8801253" cy="3705352"/>
          </a:xfrm>
        </p:spPr>
        <p:txBody>
          <a:bodyPr>
            <a:normAutofit fontScale="25000" lnSpcReduction="20000"/>
          </a:bodyPr>
          <a:lstStyle/>
          <a:p>
            <a:r>
              <a:rPr lang="sv-SE" sz="8000" dirty="0"/>
              <a:t>Gruppledare går en auktoriserad utbildning.</a:t>
            </a:r>
          </a:p>
          <a:p>
            <a:r>
              <a:rPr lang="sv-SE" sz="8000" dirty="0"/>
              <a:t>En bakgrund inom mental hälsa, barns utveckling eller pedagogik rekommenderas av företrädarna </a:t>
            </a:r>
          </a:p>
          <a:p>
            <a:r>
              <a:rPr lang="sv-SE" sz="8000" dirty="0"/>
              <a:t>Dina är en väl beforskad insats med en stark ställning i andra europeiska länder.</a:t>
            </a:r>
          </a:p>
          <a:p>
            <a:r>
              <a:rPr lang="sv-SE" sz="8000" dirty="0"/>
              <a:t>Erbjuds inom socialtjänsten i Danmark, Finland, och Norge, men inte alls i Sverige. Det är heller inte möjligt med svenska deltagare i de nordiska ländernas kursledarutbildningar.</a:t>
            </a:r>
          </a:p>
          <a:p>
            <a:r>
              <a:rPr lang="sv-SE" sz="8000" dirty="0"/>
              <a:t>För mer information hänvisas till The </a:t>
            </a:r>
            <a:r>
              <a:rPr lang="sv-SE" sz="8000" dirty="0" err="1"/>
              <a:t>incredible</a:t>
            </a:r>
            <a:r>
              <a:rPr lang="sv-SE" sz="8000" dirty="0"/>
              <a:t> </a:t>
            </a:r>
            <a:r>
              <a:rPr lang="sv-SE" sz="8000" dirty="0" err="1"/>
              <a:t>years</a:t>
            </a:r>
            <a:r>
              <a:rPr lang="sv-SE" sz="8000" dirty="0"/>
              <a:t> hemsida och mejadress </a:t>
            </a:r>
          </a:p>
          <a:p>
            <a:r>
              <a:rPr lang="sv-SE" sz="8000" dirty="0">
                <a:hlinkClick r:id="rId2"/>
              </a:rPr>
              <a:t>https://www.incredibleyears.com/</a:t>
            </a:r>
            <a:endParaRPr lang="sv-SE" sz="8000" dirty="0"/>
          </a:p>
          <a:p>
            <a:r>
              <a:rPr lang="sv-SE" sz="8000" dirty="0">
                <a:hlinkClick r:id="rId3"/>
              </a:rPr>
              <a:t>incredibleyears@incredibleyears.com</a:t>
            </a:r>
            <a:endParaRPr lang="sv-SE" sz="8000" dirty="0"/>
          </a:p>
          <a:p>
            <a:endParaRPr lang="sv-SE" sz="62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88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BD4EBF-4B29-46B4-A5D6-10BFED33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Triple</a:t>
            </a:r>
            <a:r>
              <a:rPr lang="sv-SE" dirty="0"/>
              <a:t> P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CE4399B-5DE6-47CA-95BC-6FD7BF7A34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6889" y="1246211"/>
            <a:ext cx="6840000" cy="4583838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Målgrupp: Föräldrar med barn upp till 16 år. </a:t>
            </a:r>
          </a:p>
          <a:p>
            <a:r>
              <a:rPr lang="sv-SE" dirty="0"/>
              <a:t>Syftet är att stärka föräldrarnas kunskaper, färdigheter och självförtroende och att skapa en positiv relation mellan barn och föräldrar. </a:t>
            </a:r>
          </a:p>
          <a:p>
            <a:r>
              <a:rPr lang="sv-SE" dirty="0" err="1"/>
              <a:t>Triple</a:t>
            </a:r>
            <a:r>
              <a:rPr lang="sv-SE" dirty="0"/>
              <a:t> P bygger huvudsakligen på social inlärningsteori och beteendeterapeutiska principer. </a:t>
            </a:r>
          </a:p>
          <a:p>
            <a:r>
              <a:rPr lang="sv-SE" dirty="0" err="1"/>
              <a:t>Triple</a:t>
            </a:r>
            <a:r>
              <a:rPr lang="sv-SE" dirty="0"/>
              <a:t> P finns i fem olika nivåer som beror på föräldrarnas stödbehov. Från stödnivå 1 - helt generellt – alla föräldrar med barn 0-16 år. Till stödnivå 5 – föräldrar till barn med allvarliga beteendeproblem och där föräldrarna har egna problem som försvårar föräldrarollen.</a:t>
            </a:r>
          </a:p>
          <a:p>
            <a:r>
              <a:rPr lang="sv-SE" dirty="0"/>
              <a:t>Omfattning och intensitet varierar mellan ett och tio tillfällen beroende på stödnivå.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7515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BD4EBF-4B29-46B4-A5D6-10BFED33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Triple</a:t>
            </a:r>
            <a:r>
              <a:rPr lang="sv-SE" dirty="0"/>
              <a:t> P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CE4399B-5DE6-47CA-95BC-6FD7BF7A34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9935" y="1620000"/>
            <a:ext cx="6840000" cy="4583838"/>
          </a:xfrm>
        </p:spPr>
        <p:txBody>
          <a:bodyPr>
            <a:normAutofit/>
          </a:bodyPr>
          <a:lstStyle/>
          <a:p>
            <a:r>
              <a:rPr lang="sv-SE" dirty="0"/>
              <a:t>Certifiering krävs för att få utföra </a:t>
            </a:r>
            <a:r>
              <a:rPr lang="sv-SE" dirty="0" err="1"/>
              <a:t>Triple</a:t>
            </a:r>
            <a:r>
              <a:rPr lang="sv-SE" dirty="0"/>
              <a:t> P. Kraven på förkunskaper och utbildningens upplägg och omfång varierar stort</a:t>
            </a:r>
          </a:p>
          <a:p>
            <a:r>
              <a:rPr lang="sv-SE" dirty="0"/>
              <a:t>I dagsläget finns inga utbildningar i </a:t>
            </a:r>
            <a:r>
              <a:rPr lang="sv-SE" dirty="0" err="1"/>
              <a:t>Triple</a:t>
            </a:r>
            <a:r>
              <a:rPr lang="sv-SE" dirty="0"/>
              <a:t> P tillgängliga för socialtjänsten i Sverige. </a:t>
            </a:r>
          </a:p>
          <a:p>
            <a:r>
              <a:rPr lang="sv-SE" dirty="0"/>
              <a:t>I Uppsala kommun används </a:t>
            </a:r>
            <a:r>
              <a:rPr lang="sv-SE" dirty="0" err="1"/>
              <a:t>Triple</a:t>
            </a:r>
            <a:r>
              <a:rPr lang="sv-SE" dirty="0"/>
              <a:t> P i en version där enbart förskolepersonal specialutbildas till gruppledare. (</a:t>
            </a:r>
            <a:r>
              <a:rPr lang="sv-SE" dirty="0">
                <a:hlinkClick r:id="rId2"/>
              </a:rPr>
              <a:t>www.triplep.uppsala.se</a:t>
            </a:r>
            <a:r>
              <a:rPr lang="sv-SE" dirty="0"/>
              <a:t>)</a:t>
            </a:r>
          </a:p>
          <a:p>
            <a:r>
              <a:rPr lang="sv-SE" dirty="0"/>
              <a:t>Intresserade vänder sig bäst till </a:t>
            </a:r>
            <a:r>
              <a:rPr lang="sv-SE" dirty="0" err="1"/>
              <a:t>Triple</a:t>
            </a:r>
            <a:r>
              <a:rPr lang="sv-SE" dirty="0"/>
              <a:t> P:s webbplats och kontaktperson i Storbritannien: </a:t>
            </a:r>
            <a:r>
              <a:rPr lang="sv-SE" dirty="0">
                <a:hlinkClick r:id="rId3"/>
              </a:rPr>
              <a:t>www.triplep.uk.net/uken/home/</a:t>
            </a:r>
            <a:r>
              <a:rPr lang="sv-SE" dirty="0"/>
              <a:t>; </a:t>
            </a:r>
            <a:r>
              <a:rPr lang="sv-SE" dirty="0">
                <a:hlinkClick r:id="rId4"/>
              </a:rPr>
              <a:t>majella@triplep.uk.net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687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ocialstyrelsen">
  <a:themeElements>
    <a:clrScheme name="SoS">
      <a:dk1>
        <a:srgbClr val="000000"/>
      </a:dk1>
      <a:lt1>
        <a:srgbClr val="FFFFFF"/>
      </a:lt1>
      <a:dk2>
        <a:srgbClr val="F8F2E8"/>
      </a:dk2>
      <a:lt2>
        <a:srgbClr val="FCFAF7"/>
      </a:lt2>
      <a:accent1>
        <a:srgbClr val="002B45"/>
      </a:accent1>
      <a:accent2>
        <a:srgbClr val="00385C"/>
      </a:accent2>
      <a:accent3>
        <a:srgbClr val="005892"/>
      </a:accent3>
      <a:accent4>
        <a:srgbClr val="017CC1"/>
      </a:accent4>
      <a:accent5>
        <a:srgbClr val="DBF0F6"/>
      </a:accent5>
      <a:accent6>
        <a:srgbClr val="EBFAFC"/>
      </a:accent6>
      <a:hlink>
        <a:srgbClr val="0563C1"/>
      </a:hlink>
      <a:folHlink>
        <a:srgbClr val="954F72"/>
      </a:folHlink>
    </a:clrScheme>
    <a:fontScheme name="PPT SoS">
      <a:majorFont>
        <a:latin typeface="Noto Sans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45720" rIns="91440" bIns="45720" rtlCol="0" anchor="t">
        <a:normAutofit/>
      </a:bodyPr>
      <a:lstStyle>
        <a:defPPr algn="l">
          <a:defRPr dirty="0"/>
        </a:defPPr>
      </a:lstStyle>
    </a:txDef>
  </a:objectDefaults>
  <a:extraClrSchemeLst/>
  <a:custClrLst>
    <a:custClr name="SoS Mörkblå 1">
      <a:srgbClr val="112B43"/>
    </a:custClr>
    <a:custClr name="SoS Mörkblå 2">
      <a:srgbClr val="11385A"/>
    </a:custClr>
    <a:custClr name="SoS Blå 1">
      <a:srgbClr val="005892"/>
    </a:custClr>
    <a:custClr name="SoS Blå 2">
      <a:srgbClr val="017CC0"/>
    </a:custClr>
    <a:custClr name="SoS Ljusblå 1">
      <a:srgbClr val="DBEEF5"/>
    </a:custClr>
    <a:custClr name="SoS Ljusblå 2">
      <a:srgbClr val="EBF6F9"/>
    </a:custClr>
    <a:custClr name="Vit">
      <a:srgbClr val="FFFFFF"/>
    </a:custClr>
    <a:custClr name="Vit">
      <a:srgbClr val="FFFFFF"/>
    </a:custClr>
    <a:custClr name="SoS Beige 1">
      <a:srgbClr val="F7F1E7"/>
    </a:custClr>
    <a:custClr name="Sos Beige 2">
      <a:srgbClr val="FCFAF5"/>
    </a:custClr>
    <a:custClr name="SoS Gul 1">
      <a:srgbClr val="B27B2A"/>
    </a:custClr>
    <a:custClr name="SoS Gul 2">
      <a:srgbClr val="ECB94F"/>
    </a:custClr>
    <a:custClr name="SoS Gul 3">
      <a:srgbClr val="F9E0A7"/>
    </a:custClr>
    <a:custClr name="SoS Lila 1">
      <a:srgbClr val="AB37A6"/>
    </a:custClr>
    <a:custClr name="SoS Lila 2">
      <a:srgbClr val="BE67C0"/>
    </a:custClr>
    <a:custClr name="SoS Lila 3">
      <a:srgbClr val="ECCFE9"/>
    </a:custClr>
    <a:custClr name="Vit">
      <a:srgbClr val="FFFFFF"/>
    </a:custClr>
    <a:custClr name="Vit">
      <a:srgbClr val="FFFFFF"/>
    </a:custClr>
    <a:custClr name="Vit">
      <a:srgbClr val="FFFFFF"/>
    </a:custClr>
    <a:custClr name="Vit">
      <a:srgbClr val="FFFFFF"/>
    </a:custClr>
    <a:custClr name="SoS Grön 1">
      <a:srgbClr val="008276"/>
    </a:custClr>
    <a:custClr name="SoS Grön 2">
      <a:srgbClr val="00A380"/>
    </a:custClr>
    <a:custClr name="SoS Grön 3">
      <a:srgbClr val="79D3C5"/>
    </a:custClr>
    <a:custClr name="SoS Orange 1">
      <a:srgbClr val="C85135"/>
    </a:custClr>
    <a:custClr name="SoS Orange 2">
      <a:srgbClr val="EB805F"/>
    </a:custClr>
    <a:custClr name="SoS Orange 3">
      <a:srgbClr val="F7CAAC"/>
    </a:custClr>
  </a:custClrLst>
  <a:extLst>
    <a:ext uri="{05A4C25C-085E-4340-85A3-A5531E510DB2}">
      <thm15:themeFamily xmlns:thm15="http://schemas.microsoft.com/office/thememl/2012/main" name="Standardmall.potx" id="{683E6711-884D-4782-B03D-0CF031A7C732}" vid="{0A9A11A6-CC8B-493A-B187-A7BFE4E48D43}"/>
    </a:ext>
  </a:extLst>
</a:theme>
</file>

<file path=ppt/theme/theme2.xml><?xml version="1.0" encoding="utf-8"?>
<a:theme xmlns:a="http://schemas.openxmlformats.org/drawingml/2006/main" name="SoS-tema">
  <a:themeElements>
    <a:clrScheme name="SoS">
      <a:dk1>
        <a:srgbClr val="000000"/>
      </a:dk1>
      <a:lt1>
        <a:srgbClr val="FFFFFF"/>
      </a:lt1>
      <a:dk2>
        <a:srgbClr val="F8F2E8"/>
      </a:dk2>
      <a:lt2>
        <a:srgbClr val="FCFAF7"/>
      </a:lt2>
      <a:accent1>
        <a:srgbClr val="002B45"/>
      </a:accent1>
      <a:accent2>
        <a:srgbClr val="00385C"/>
      </a:accent2>
      <a:accent3>
        <a:srgbClr val="005892"/>
      </a:accent3>
      <a:accent4>
        <a:srgbClr val="017CC1"/>
      </a:accent4>
      <a:accent5>
        <a:srgbClr val="DBF0F6"/>
      </a:accent5>
      <a:accent6>
        <a:srgbClr val="EBFAFC"/>
      </a:accent6>
      <a:hlink>
        <a:srgbClr val="0563C1"/>
      </a:hlink>
      <a:folHlink>
        <a:srgbClr val="954F72"/>
      </a:folHlink>
    </a:clrScheme>
    <a:fontScheme name="PPT SoS">
      <a:majorFont>
        <a:latin typeface="Noto Sans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SoS Mörkblå 1">
      <a:srgbClr val="112B43"/>
    </a:custClr>
    <a:custClr name="SoS Mörkblå 2">
      <a:srgbClr val="11385A"/>
    </a:custClr>
    <a:custClr name="SoS Blå 1">
      <a:srgbClr val="005892"/>
    </a:custClr>
    <a:custClr name="SoS Blå 2">
      <a:srgbClr val="017CC0"/>
    </a:custClr>
    <a:custClr name="SoS Ljusblå 1">
      <a:srgbClr val="DBEEF5"/>
    </a:custClr>
    <a:custClr name="SoS Ljusblå 2">
      <a:srgbClr val="EBF6F9"/>
    </a:custClr>
    <a:custClr name="Vit">
      <a:srgbClr val="FFFFFF"/>
    </a:custClr>
    <a:custClr name="Vit">
      <a:srgbClr val="FFFFFF"/>
    </a:custClr>
    <a:custClr name="SoS Beige 1">
      <a:srgbClr val="F7F1E7"/>
    </a:custClr>
    <a:custClr name="Sos Beige 2">
      <a:srgbClr val="FCFAF5"/>
    </a:custClr>
    <a:custClr name="SoS Gul 1">
      <a:srgbClr val="B27B2A"/>
    </a:custClr>
    <a:custClr name="SoS Gul 2">
      <a:srgbClr val="ECB94F"/>
    </a:custClr>
    <a:custClr name="SoS Gul 3">
      <a:srgbClr val="F9E0A7"/>
    </a:custClr>
    <a:custClr name="SoS Lila 1">
      <a:srgbClr val="9A4392"/>
    </a:custClr>
    <a:custClr name="SoS Lila 2">
      <a:srgbClr val="BE67C0"/>
    </a:custClr>
    <a:custClr name="SoS Lila 3">
      <a:srgbClr val="ECCFE9"/>
    </a:custClr>
    <a:custClr name="Vit">
      <a:srgbClr val="FFFFFF"/>
    </a:custClr>
    <a:custClr name="Vit">
      <a:srgbClr val="FFFFFF"/>
    </a:custClr>
    <a:custClr name="Vit">
      <a:srgbClr val="FFFFFF"/>
    </a:custClr>
    <a:custClr name="Vit">
      <a:srgbClr val="FFFFFF"/>
    </a:custClr>
    <a:custClr name="SoS Grön 1">
      <a:srgbClr val="008276"/>
    </a:custClr>
    <a:custClr name="SoS Grön 2">
      <a:srgbClr val="00A380"/>
    </a:custClr>
    <a:custClr name="SoS Grön 3">
      <a:srgbClr val="79D3C5"/>
    </a:custClr>
    <a:custClr name="SoS Orange 1">
      <a:srgbClr val="C85135"/>
    </a:custClr>
    <a:custClr name="SoS Orange 2">
      <a:srgbClr val="EB805F"/>
    </a:custClr>
    <a:custClr name="SoS Orange 3">
      <a:srgbClr val="F7CAAC"/>
    </a:custClr>
  </a:custClrLst>
  <a:extLst>
    <a:ext uri="{05A4C25C-085E-4340-85A3-A5531E510DB2}">
      <thm15:themeFamily xmlns:thm15="http://schemas.microsoft.com/office/thememl/2012/main" name="SoS ny 231116_SL.potx" id="{7C4AB029-6068-4E10-B1C6-449849E81B91}" vid="{123DBE21-5145-46A2-A636-D0509A6B71AD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Standardmall</Template>
  <TotalTime>734</TotalTime>
  <Words>723</Words>
  <Application>Microsoft Office PowerPoint</Application>
  <PresentationFormat>Bredbild</PresentationFormat>
  <Paragraphs>59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Calibri</vt:lpstr>
      <vt:lpstr>Noto Sans</vt:lpstr>
      <vt:lpstr>Socialstyrelsen</vt:lpstr>
      <vt:lpstr>SoS-tema</vt:lpstr>
      <vt:lpstr>  Övergripande om metoder som inte har företrädare i Sverige</vt:lpstr>
      <vt:lpstr>Komet</vt:lpstr>
      <vt:lpstr>Komet</vt:lpstr>
      <vt:lpstr>De otroliga åren (The incredible years)</vt:lpstr>
      <vt:lpstr>De otroliga åren (The incredible years)</vt:lpstr>
      <vt:lpstr>Dina-programmet / Dinosaurieskolan / Dina Dinosaur Treatment Program</vt:lpstr>
      <vt:lpstr>Dina-programmet / Dinosaurieskolan / Dina Dinosaur Treatment Program</vt:lpstr>
      <vt:lpstr>Triple P</vt:lpstr>
      <vt:lpstr>Triple P</vt:lpstr>
      <vt:lpstr>PowerPoint-presentation</vt:lpstr>
    </vt:vector>
  </TitlesOfParts>
  <Company>
 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otroliga åren (The incredible years)</dc:title>
  <dc:creator>Jonsland, Thomas</dc:creator>
  <cp:lastModifiedBy>Ohlén, Louise</cp:lastModifiedBy>
  <cp:revision>30</cp:revision>
  <dcterms:created xsi:type="dcterms:W3CDTF">2023-11-11T20:59:31Z</dcterms:created>
  <dcterms:modified xsi:type="dcterms:W3CDTF">2026-02-04T17:14:49Z</dcterms:modified>
</cp:coreProperties>
</file>