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3689" r:id="rId3"/>
    <p:sldId id="3667" r:id="rId4"/>
    <p:sldId id="325" r:id="rId5"/>
    <p:sldId id="3693" r:id="rId6"/>
    <p:sldId id="3659" r:id="rId7"/>
    <p:sldId id="3652" r:id="rId8"/>
    <p:sldId id="3669" r:id="rId9"/>
    <p:sldId id="3673" r:id="rId10"/>
    <p:sldId id="3670" r:id="rId11"/>
    <p:sldId id="3674" r:id="rId12"/>
    <p:sldId id="3649" r:id="rId13"/>
    <p:sldId id="3692" r:id="rId14"/>
    <p:sldId id="3691" r:id="rId15"/>
    <p:sldId id="270" r:id="rId16"/>
  </p:sldIdLst>
  <p:sldSz cx="12192000" cy="6858000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ledning" id="{5507ED28-9CE4-4673-934D-A938EBA92928}">
          <p14:sldIdLst>
            <p14:sldId id="278"/>
            <p14:sldId id="3689"/>
            <p14:sldId id="3667"/>
            <p14:sldId id="325"/>
            <p14:sldId id="3693"/>
            <p14:sldId id="3659"/>
            <p14:sldId id="3652"/>
          </p14:sldIdLst>
        </p14:section>
        <p14:section name="Övning 1" id="{28FE2EDA-F032-4EA2-A23E-F16ABDFD97A6}">
          <p14:sldIdLst>
            <p14:sldId id="3669"/>
            <p14:sldId id="3673"/>
            <p14:sldId id="3670"/>
          </p14:sldIdLst>
        </p14:section>
        <p14:section name="Övning 2" id="{EB62C825-E584-4C21-BC94-F4291E785A29}">
          <p14:sldIdLst>
            <p14:sldId id="3674"/>
            <p14:sldId id="3649"/>
            <p14:sldId id="3692"/>
            <p14:sldId id="3691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56" userDrawn="1">
          <p15:clr>
            <a:srgbClr val="A4A3A4"/>
          </p15:clr>
        </p15:guide>
        <p15:guide id="2" orient="horz" pos="3908" userDrawn="1">
          <p15:clr>
            <a:srgbClr val="A4A3A4"/>
          </p15:clr>
        </p15:guide>
        <p15:guide id="3" orient="horz" pos="3566" userDrawn="1">
          <p15:clr>
            <a:srgbClr val="A4A3A4"/>
          </p15:clr>
        </p15:guide>
        <p15:guide id="4" orient="horz" pos="1341" userDrawn="1">
          <p15:clr>
            <a:srgbClr val="A4A3A4"/>
          </p15:clr>
        </p15:guide>
        <p15:guide id="5" orient="horz" pos="443" userDrawn="1">
          <p15:clr>
            <a:srgbClr val="A4A3A4"/>
          </p15:clr>
        </p15:guide>
        <p15:guide id="6" pos="681" userDrawn="1">
          <p15:clr>
            <a:srgbClr val="A4A3A4"/>
          </p15:clr>
        </p15:guide>
        <p15:guide id="7" pos="6519" userDrawn="1">
          <p15:clr>
            <a:srgbClr val="A4A3A4"/>
          </p15:clr>
        </p15:guide>
        <p15:guide id="8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sson, Antonia" initials="EA" lastIdx="23" clrIdx="0">
    <p:extLst>
      <p:ext uri="{19B8F6BF-5375-455C-9EA6-DF929625EA0E}">
        <p15:presenceInfo xmlns:p15="http://schemas.microsoft.com/office/powerpoint/2012/main" userId="S-1-5-21-2075942658-1792417684-393963531-34100" providerId="AD"/>
      </p:ext>
    </p:extLst>
  </p:cmAuthor>
  <p:cmAuthor id="2" name="Hermansson, Karin" initials="HK" lastIdx="7" clrIdx="1">
    <p:extLst>
      <p:ext uri="{19B8F6BF-5375-455C-9EA6-DF929625EA0E}">
        <p15:presenceInfo xmlns:p15="http://schemas.microsoft.com/office/powerpoint/2012/main" userId="S-1-5-21-2075942658-1792417684-393963531-261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84327" autoAdjust="0"/>
  </p:normalViewPr>
  <p:slideViewPr>
    <p:cSldViewPr snapToGrid="0" showGuides="1">
      <p:cViewPr varScale="1">
        <p:scale>
          <a:sx n="96" d="100"/>
          <a:sy n="96" d="100"/>
        </p:scale>
        <p:origin x="1038" y="96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681"/>
        <p:guide pos="6519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72" y="7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2022-10-25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2022-10-25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6125"/>
            <a:ext cx="6610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648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A1470-FD1B-4579-99B6-A8295D767D0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91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044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A1470-FD1B-4579-99B6-A8295D767D0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95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A1470-FD1B-4579-99B6-A8295D767D0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38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7A1470-FD1B-4579-99B6-A8295D767D0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917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029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9" y="800438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0425"/>
            <a:ext cx="4336969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12192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AAC965-8060-4EE4-AFDF-18D7DF67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69EF5B7-3C25-4B16-A731-556BEF2E0D4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900" y="1460500"/>
            <a:ext cx="5105400" cy="4775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59152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EF90A1-D457-4EE1-ABCA-D4C3BEF7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293" y="774948"/>
            <a:ext cx="11065769" cy="714501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F2B22C-99B4-4D14-ABBD-85E9A2D14B3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0293" y="2095500"/>
            <a:ext cx="5072062" cy="430505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C3A808A8-C128-493E-9965-15ACC8BD4D6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604000" y="2095500"/>
            <a:ext cx="5072062" cy="430505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82500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86EA4738-985C-42D4-BF4F-360677E82956}"/>
              </a:ext>
            </a:extLst>
          </p:cNvPr>
          <p:cNvSpPr txBox="1"/>
          <p:nvPr userDrawn="1"/>
        </p:nvSpPr>
        <p:spPr>
          <a:xfrm>
            <a:off x="6048702" y="4927392"/>
            <a:ext cx="3970284" cy="10792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sv-SE" sz="2600" b="1" dirty="0">
                <a:solidFill>
                  <a:schemeClr val="accent4"/>
                </a:solidFill>
              </a:rPr>
              <a:t>Mer information finns på:</a:t>
            </a:r>
          </a:p>
          <a:p>
            <a:pPr algn="r"/>
            <a:r>
              <a:rPr lang="sv-SE" sz="2600" b="1" dirty="0">
                <a:solidFill>
                  <a:schemeClr val="accent4"/>
                </a:solidFill>
              </a:rPr>
              <a:t>www.socialstyrelsen.se</a:t>
            </a:r>
          </a:p>
        </p:txBody>
      </p:sp>
    </p:spTree>
    <p:extLst>
      <p:ext uri="{BB962C8B-B14F-4D97-AF65-F5344CB8AC3E}">
        <p14:creationId xmlns:p14="http://schemas.microsoft.com/office/powerpoint/2010/main" val="310913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896121" y="6295896"/>
            <a:ext cx="153617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753728" y="6295894"/>
            <a:ext cx="540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  <p:sldLayoutId id="2147483711" r:id="rId27"/>
    <p:sldLayoutId id="2147483712" r:id="rId28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91F6B554-3322-430A-897E-CADC3933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0" dirty="0"/>
              <a:t>Reflektionsmaterial om </a:t>
            </a:r>
            <a:br>
              <a:rPr lang="sv-SE" b="0" dirty="0"/>
            </a:br>
            <a:r>
              <a:rPr lang="sv-SE" dirty="0"/>
              <a:t>Stöd till placerade unga som ska flytta till självständigt boende</a:t>
            </a:r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sz="1600" dirty="0"/>
              <a:t>För fördjupning och diskussion i arbetsgrupper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FE7FE0BD-66B9-4BCD-9CAA-FD95CBC967B4}"/>
              </a:ext>
            </a:extLst>
          </p:cNvPr>
          <p:cNvSpPr/>
          <p:nvPr/>
        </p:nvSpPr>
        <p:spPr>
          <a:xfrm>
            <a:off x="9040604" y="3165958"/>
            <a:ext cx="2684420" cy="26844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rgbClr val="FFFFFF"/>
                </a:solidFill>
              </a:rPr>
              <a:t>Möte 2</a:t>
            </a:r>
            <a:r>
              <a:rPr lang="sv-SE" sz="2000" dirty="0">
                <a:solidFill>
                  <a:srgbClr val="FFFFFF"/>
                </a:solidFill>
              </a:rPr>
              <a:t> </a:t>
            </a:r>
            <a:br>
              <a:rPr lang="sv-SE" sz="2000" dirty="0">
                <a:solidFill>
                  <a:srgbClr val="FFFFFF"/>
                </a:solidFill>
              </a:rPr>
            </a:br>
            <a:r>
              <a:rPr lang="sv-SE" sz="2000" dirty="0">
                <a:solidFill>
                  <a:srgbClr val="FFFFFF"/>
                </a:solidFill>
              </a:rPr>
              <a:t>gemensam</a:t>
            </a:r>
            <a:br>
              <a:rPr lang="sv-SE" sz="2000" dirty="0">
                <a:solidFill>
                  <a:srgbClr val="FFFFFF"/>
                </a:solidFill>
              </a:rPr>
            </a:br>
            <a:r>
              <a:rPr lang="sv-SE" sz="2000" dirty="0">
                <a:solidFill>
                  <a:srgbClr val="FFFFFF"/>
                </a:solidFill>
              </a:rPr>
              <a:t>handlingsplan</a:t>
            </a:r>
            <a:endParaRPr lang="sv-SE" sz="2400" dirty="0">
              <a:solidFill>
                <a:srgbClr val="FFFFFF"/>
              </a:solidFill>
            </a:endParaRP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7F62838E-2B11-4C63-9127-8C384F0855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84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7AD90-8E6F-4A8F-A07F-F08F5B9D0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92" y="687600"/>
            <a:ext cx="10321138" cy="1296144"/>
          </a:xfrm>
        </p:spPr>
        <p:txBody>
          <a:bodyPr/>
          <a:lstStyle/>
          <a:p>
            <a:r>
              <a:rPr lang="sv-SE" dirty="0"/>
              <a:t>Övning 1: Vad vill vi ska göras för att lösa problemen? </a:t>
            </a:r>
            <a:endParaRPr lang="en-GB" dirty="0"/>
          </a:p>
        </p:txBody>
      </p:sp>
      <p:sp>
        <p:nvSpPr>
          <p:cNvPr id="38" name="Rectangle: Rounded Corners 17" descr="Skriv dit problemområde som sedan delas upp i underkategorier: 1a, 1b, 1c etc">
            <a:extLst>
              <a:ext uri="{FF2B5EF4-FFF2-40B4-BE49-F238E27FC236}">
                <a16:creationId xmlns:a16="http://schemas.microsoft.com/office/drawing/2014/main" id="{D0296704-0F9D-4F40-96C3-D0E561ECE079}"/>
              </a:ext>
            </a:extLst>
          </p:cNvPr>
          <p:cNvSpPr/>
          <p:nvPr/>
        </p:nvSpPr>
        <p:spPr>
          <a:xfrm>
            <a:off x="1071792" y="2071712"/>
            <a:ext cx="3240000" cy="63918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defTabSz="914377"/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Utvalda områden från gemensam problembild</a:t>
            </a:r>
          </a:p>
        </p:txBody>
      </p:sp>
      <p:sp>
        <p:nvSpPr>
          <p:cNvPr id="42" name="Rectangle 55" descr="1 A. Underkategori">
            <a:extLst>
              <a:ext uri="{FF2B5EF4-FFF2-40B4-BE49-F238E27FC236}">
                <a16:creationId xmlns:a16="http://schemas.microsoft.com/office/drawing/2014/main" id="{F4F18FD6-C7D1-4EA6-AD0A-03BF2A4CCFAE}"/>
              </a:ext>
            </a:extLst>
          </p:cNvPr>
          <p:cNvSpPr/>
          <p:nvPr/>
        </p:nvSpPr>
        <p:spPr>
          <a:xfrm>
            <a:off x="1071792" y="2786216"/>
            <a:ext cx="3240000" cy="2978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</p:txBody>
      </p:sp>
      <p:sp>
        <p:nvSpPr>
          <p:cNvPr id="47" name="Rectangle: Rounded Corners 19" descr="Skriv dit problemområde som sedan delas upp i underkategorier: 1a, 1b, 1c etc">
            <a:extLst>
              <a:ext uri="{FF2B5EF4-FFF2-40B4-BE49-F238E27FC236}">
                <a16:creationId xmlns:a16="http://schemas.microsoft.com/office/drawing/2014/main" id="{213AD2F2-0DE9-4323-8E1D-85AA8A71EE37}"/>
              </a:ext>
            </a:extLst>
          </p:cNvPr>
          <p:cNvSpPr/>
          <p:nvPr/>
        </p:nvSpPr>
        <p:spPr>
          <a:xfrm>
            <a:off x="4438078" y="2071712"/>
            <a:ext cx="3240000" cy="6391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lvl="0" defTabSz="914377">
              <a:defRPr/>
            </a:pPr>
            <a:r>
              <a:rPr lang="sv-SE" sz="1100" b="1" kern="0" dirty="0">
                <a:solidFill>
                  <a:srgbClr val="FFFFFF"/>
                </a:solidFill>
                <a:sym typeface="Arial"/>
              </a:rPr>
              <a:t>Vad ska vi fortsätta göra? Vad ska vi börja med? Vad ska vi sluta med? </a:t>
            </a:r>
          </a:p>
        </p:txBody>
      </p:sp>
      <p:sp>
        <p:nvSpPr>
          <p:cNvPr id="48" name="Rectangle 58" descr="2 A. Underkategori">
            <a:extLst>
              <a:ext uri="{FF2B5EF4-FFF2-40B4-BE49-F238E27FC236}">
                <a16:creationId xmlns:a16="http://schemas.microsoft.com/office/drawing/2014/main" id="{AE84FFEA-FA6A-4FF5-ABB7-0AE51F37CC8B}"/>
              </a:ext>
            </a:extLst>
          </p:cNvPr>
          <p:cNvSpPr/>
          <p:nvPr/>
        </p:nvSpPr>
        <p:spPr>
          <a:xfrm>
            <a:off x="4438078" y="2790822"/>
            <a:ext cx="3240000" cy="2978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</a:ln>
          <a:effectLst/>
        </p:spPr>
        <p:txBody>
          <a:bodyPr rtlCol="0" anchor="t"/>
          <a:lstStyle/>
          <a:p>
            <a:pPr marL="228594" marR="0" lvl="0" indent="-228594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…</a:t>
            </a:r>
          </a:p>
        </p:txBody>
      </p:sp>
      <p:sp>
        <p:nvSpPr>
          <p:cNvPr id="65" name="Rectangle: Rounded Corners 20" descr="Skriv dit problemområde som sedan delas upp i underkategorier: 1a, 1b, 1c etc">
            <a:extLst>
              <a:ext uri="{FF2B5EF4-FFF2-40B4-BE49-F238E27FC236}">
                <a16:creationId xmlns:a16="http://schemas.microsoft.com/office/drawing/2014/main" id="{32A615C3-40CF-4DED-8CE8-9283E3D33467}"/>
              </a:ext>
            </a:extLst>
          </p:cNvPr>
          <p:cNvSpPr/>
          <p:nvPr/>
        </p:nvSpPr>
        <p:spPr>
          <a:xfrm>
            <a:off x="7804364" y="2072943"/>
            <a:ext cx="3240000" cy="639185"/>
          </a:xfrm>
          <a:prstGeom prst="rect">
            <a:avLst/>
          </a:prstGeom>
          <a:solidFill>
            <a:srgbClr val="4A7729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lvl="0" defTabSz="914377">
              <a:defRPr/>
            </a:pPr>
            <a:r>
              <a:rPr lang="sv-SE" sz="1100" b="1" kern="0" dirty="0">
                <a:solidFill>
                  <a:srgbClr val="FFFFFF"/>
                </a:solidFill>
                <a:sym typeface="Arial"/>
              </a:rPr>
              <a:t>Förslag på lösning</a:t>
            </a:r>
          </a:p>
        </p:txBody>
      </p:sp>
      <p:sp>
        <p:nvSpPr>
          <p:cNvPr id="72" name="Rectangle 61" descr="3 A. Underkategori">
            <a:extLst>
              <a:ext uri="{FF2B5EF4-FFF2-40B4-BE49-F238E27FC236}">
                <a16:creationId xmlns:a16="http://schemas.microsoft.com/office/drawing/2014/main" id="{F9C38CF7-7AFD-4763-A058-E26B46DA169F}"/>
              </a:ext>
            </a:extLst>
          </p:cNvPr>
          <p:cNvSpPr/>
          <p:nvPr/>
        </p:nvSpPr>
        <p:spPr>
          <a:xfrm>
            <a:off x="7804363" y="2787445"/>
            <a:ext cx="3240000" cy="2978480"/>
          </a:xfrm>
          <a:prstGeom prst="rect">
            <a:avLst/>
          </a:prstGeom>
          <a:solidFill>
            <a:srgbClr val="DAEDCB"/>
          </a:solidFill>
          <a:ln w="25400" cap="flat" cmpd="sng" algn="ctr">
            <a:solidFill>
              <a:srgbClr val="B4DB97"/>
            </a:solidFill>
            <a:prstDash val="solid"/>
          </a:ln>
          <a:effectLst/>
        </p:spPr>
        <p:txBody>
          <a:bodyPr rtlCol="0" anchor="t"/>
          <a:lstStyle/>
          <a:p>
            <a:pPr marL="228594" marR="0" lvl="0" indent="-228594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…</a:t>
            </a:r>
          </a:p>
        </p:txBody>
      </p:sp>
      <p:sp>
        <p:nvSpPr>
          <p:cNvPr id="11" name="Google Shape;1180;p47" descr="Information: Välj ut ett antal områden från er gemensamma problembild.&#10;">
            <a:extLst>
              <a:ext uri="{FF2B5EF4-FFF2-40B4-BE49-F238E27FC236}">
                <a16:creationId xmlns:a16="http://schemas.microsoft.com/office/drawing/2014/main" id="{58AE04F6-369A-4B5E-A08B-82BCFE90BE1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504996" y="5003465"/>
            <a:ext cx="3240000" cy="1166935"/>
          </a:xfrm>
          <a:prstGeom prst="wedgeRectCallout">
            <a:avLst>
              <a:gd name="adj1" fmla="val -57849"/>
              <a:gd name="adj2" fmla="val -33707"/>
            </a:avLst>
          </a:prstGeom>
          <a:solidFill>
            <a:schemeClr val="accent4"/>
          </a:solidFill>
          <a:ln w="38100" cap="flat" cmpd="sng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Välj ut ett antal områden från </a:t>
            </a:r>
            <a:b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er gemensamma problembild.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5" name="Google Shape;1180;p47" descr="Information: Klicka på ett fält för att fylla i!&#10;">
            <a:extLst>
              <a:ext uri="{FF2B5EF4-FFF2-40B4-BE49-F238E27FC236}">
                <a16:creationId xmlns:a16="http://schemas.microsoft.com/office/drawing/2014/main" id="{4A204A11-9BBA-4E3D-9D2F-7C8954F1A2D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430528" y="5003465"/>
            <a:ext cx="3240000" cy="576000"/>
          </a:xfrm>
          <a:prstGeom prst="wedgeRectCallout">
            <a:avLst>
              <a:gd name="adj1" fmla="val -57849"/>
              <a:gd name="adj2" fmla="val -33707"/>
            </a:avLst>
          </a:prstGeom>
          <a:solidFill>
            <a:schemeClr val="accent4"/>
          </a:solidFill>
          <a:ln w="38100" cap="flat" cmpd="sng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Klicka på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ett fält </a:t>
            </a:r>
            <a:r>
              <a:rPr kumimoji="0" lang="sv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för att fylla i!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243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14BEA6C0-8EC4-4DB3-8EB2-609EC68F1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091557D-5CA8-403C-81D9-041949687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Övning 2: Ta fram en gemensam handlingsplan</a:t>
            </a:r>
          </a:p>
        </p:txBody>
      </p:sp>
    </p:spTree>
    <p:extLst>
      <p:ext uri="{BB962C8B-B14F-4D97-AF65-F5344CB8AC3E}">
        <p14:creationId xmlns:p14="http://schemas.microsoft.com/office/powerpoint/2010/main" val="3336297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C2EC67-0523-45D4-AB12-FB2051D6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 till övning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6340C9-1728-471B-A548-E94397BB12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68801" cy="4040400"/>
          </a:xfrm>
        </p:spPr>
        <p:txBody>
          <a:bodyPr/>
          <a:lstStyle/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Ta fram en gemensam handlingsplan. Om ni vill använda en mall finns det på nästa sida.  </a:t>
            </a:r>
          </a:p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Ni kan utgå från de lösningsförslag ni kom fram till i den föregående övningen. 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319612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6E4B4-B813-4199-8223-3366DA324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sv-SE" dirty="0"/>
              <a:t>Handlingsplan</a:t>
            </a:r>
            <a:r>
              <a:rPr lang="sv-SE" sz="3600" dirty="0"/>
              <a:t> </a:t>
            </a:r>
            <a:br>
              <a:rPr lang="sv-SE" sz="3600" dirty="0"/>
            </a:br>
            <a:r>
              <a:rPr lang="sv-SE" sz="2800" b="0" dirty="0"/>
              <a:t>Utvecklingsarbete gällande stöd till placerade unga </a:t>
            </a:r>
            <a:br>
              <a:rPr lang="sv-SE" sz="2800" b="0" dirty="0"/>
            </a:br>
            <a:r>
              <a:rPr lang="sv-SE" sz="2800" b="0" dirty="0"/>
              <a:t>som ska flytta till självständigt boende</a:t>
            </a:r>
            <a:endParaRPr lang="sv-SE" sz="3600" b="0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7B4064D-1FD8-4F64-BFC5-E8628269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8CC9EEF-15FA-46E8-93F8-5287D063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961976EC-A43C-471A-A80D-725C10EDA3D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59538720"/>
              </p:ext>
            </p:extLst>
          </p:nvPr>
        </p:nvGraphicFramePr>
        <p:xfrm>
          <a:off x="1071791" y="2397017"/>
          <a:ext cx="10360500" cy="348459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70940">
                  <a:extLst>
                    <a:ext uri="{9D8B030D-6E8A-4147-A177-3AD203B41FA5}">
                      <a16:colId xmlns:a16="http://schemas.microsoft.com/office/drawing/2014/main" val="4052694661"/>
                    </a:ext>
                  </a:extLst>
                </a:gridCol>
                <a:gridCol w="2072390">
                  <a:extLst>
                    <a:ext uri="{9D8B030D-6E8A-4147-A177-3AD203B41FA5}">
                      <a16:colId xmlns:a16="http://schemas.microsoft.com/office/drawing/2014/main" val="36327833"/>
                    </a:ext>
                  </a:extLst>
                </a:gridCol>
                <a:gridCol w="2072390">
                  <a:extLst>
                    <a:ext uri="{9D8B030D-6E8A-4147-A177-3AD203B41FA5}">
                      <a16:colId xmlns:a16="http://schemas.microsoft.com/office/drawing/2014/main" val="1713751964"/>
                    </a:ext>
                  </a:extLst>
                </a:gridCol>
                <a:gridCol w="2072390">
                  <a:extLst>
                    <a:ext uri="{9D8B030D-6E8A-4147-A177-3AD203B41FA5}">
                      <a16:colId xmlns:a16="http://schemas.microsoft.com/office/drawing/2014/main" val="1893174139"/>
                    </a:ext>
                  </a:extLst>
                </a:gridCol>
                <a:gridCol w="2072390">
                  <a:extLst>
                    <a:ext uri="{9D8B030D-6E8A-4147-A177-3AD203B41FA5}">
                      <a16:colId xmlns:a16="http://schemas.microsoft.com/office/drawing/2014/main" val="876561728"/>
                    </a:ext>
                  </a:extLst>
                </a:gridCol>
              </a:tblGrid>
              <a:tr h="355788"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solidFill>
                            <a:schemeClr val="tx1"/>
                          </a:solidFill>
                          <a:effectLst/>
                        </a:rPr>
                        <a:t>Vad ska göras</a:t>
                      </a:r>
                      <a:endParaRPr lang="sv-SE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Ansvarig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solidFill>
                            <a:schemeClr val="tx1"/>
                          </a:solidFill>
                          <a:effectLst/>
                        </a:rPr>
                        <a:t>Påbörjas</a:t>
                      </a:r>
                      <a:endParaRPr lang="sv-SE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Klart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Uppföljning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1116091"/>
                  </a:ext>
                </a:extLst>
              </a:tr>
              <a:tr h="521468"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>
                    <a:solidFill>
                      <a:srgbClr val="A6B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624433"/>
                  </a:ext>
                </a:extLst>
              </a:tr>
              <a:tr h="521468"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>
                    <a:solidFill>
                      <a:srgbClr val="A6B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705393"/>
                  </a:ext>
                </a:extLst>
              </a:tr>
              <a:tr h="521468"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>
                    <a:solidFill>
                      <a:srgbClr val="A6B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1695997"/>
                  </a:ext>
                </a:extLst>
              </a:tr>
              <a:tr h="521468"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>
                    <a:solidFill>
                      <a:srgbClr val="A6B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923027"/>
                  </a:ext>
                </a:extLst>
              </a:tr>
              <a:tr h="521468"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>
                    <a:solidFill>
                      <a:srgbClr val="A6B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839007"/>
                  </a:ext>
                </a:extLst>
              </a:tr>
              <a:tr h="521468"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>
                    <a:solidFill>
                      <a:srgbClr val="A6B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+mj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920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552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C2EC67-0523-45D4-AB12-FB2051D6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 till övning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6340C9-1728-471B-A548-E94397BB12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68801" cy="3600820"/>
          </a:xfrm>
        </p:spPr>
        <p:txBody>
          <a:bodyPr/>
          <a:lstStyle/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Diskutera följande frågor gemensamt i gruppen:</a:t>
            </a:r>
          </a:p>
          <a:p>
            <a:pPr lvl="1"/>
            <a:r>
              <a:rPr lang="sv-SE" sz="2200" dirty="0"/>
              <a:t>Hur kan handlingsplanen följas upp för fortsatt utveckling? </a:t>
            </a:r>
          </a:p>
          <a:p>
            <a:pPr lvl="1"/>
            <a:r>
              <a:rPr lang="sv-SE" sz="2200" dirty="0"/>
              <a:t>Hur kan vi följa upp vårt nya arbetssätt med målgruppen?</a:t>
            </a:r>
          </a:p>
          <a:p>
            <a:pPr lvl="1"/>
            <a:r>
              <a:rPr lang="sv-SE" sz="2200" dirty="0"/>
              <a:t>Hur ser vi till att nya medarbetare får del av arbetssättet?</a:t>
            </a:r>
          </a:p>
          <a:p>
            <a:endParaRPr lang="sv-SE" sz="28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010953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38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C9FE01-75FA-4EC0-902C-BAE2C6D1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Översikt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80A2E8C-5CC8-4BFE-8C7B-E2CDF60C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grpSp>
        <p:nvGrpSpPr>
          <p:cNvPr id="20" name="Grupp 19" descr="Möte 1 &#10;– gemensam problembild&#10;">
            <a:extLst>
              <a:ext uri="{FF2B5EF4-FFF2-40B4-BE49-F238E27FC236}">
                <a16:creationId xmlns:a16="http://schemas.microsoft.com/office/drawing/2014/main" id="{F5D1D862-C8FC-4D02-BD03-3DE43952B855}"/>
              </a:ext>
            </a:extLst>
          </p:cNvPr>
          <p:cNvGrpSpPr/>
          <p:nvPr/>
        </p:nvGrpSpPr>
        <p:grpSpPr>
          <a:xfrm>
            <a:off x="1077544" y="2137989"/>
            <a:ext cx="4600721" cy="1029622"/>
            <a:chOff x="7068" y="164224"/>
            <a:chExt cx="3641717" cy="1607313"/>
          </a:xfrm>
        </p:grpSpPr>
        <p:sp>
          <p:nvSpPr>
            <p:cNvPr id="21" name="Rektangel: rundade hörn 20" descr="Möte 1 – gemensam problembild">
              <a:extLst>
                <a:ext uri="{FF2B5EF4-FFF2-40B4-BE49-F238E27FC236}">
                  <a16:creationId xmlns:a16="http://schemas.microsoft.com/office/drawing/2014/main" id="{B86F2A02-00F3-44A5-9BAF-EE0386B5AB32}"/>
                </a:ext>
              </a:extLst>
            </p:cNvPr>
            <p:cNvSpPr/>
            <p:nvPr/>
          </p:nvSpPr>
          <p:spPr>
            <a:xfrm>
              <a:off x="7068" y="164224"/>
              <a:ext cx="3641717" cy="1607313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ktangel: rundade hörn 4" descr="Möte 1 – gemensam problembild&#10;">
              <a:extLst>
                <a:ext uri="{FF2B5EF4-FFF2-40B4-BE49-F238E27FC236}">
                  <a16:creationId xmlns:a16="http://schemas.microsoft.com/office/drawing/2014/main" id="{CE7E1A85-B4FE-4175-B845-CE30C6D4E5E8}"/>
                </a:ext>
              </a:extLst>
            </p:cNvPr>
            <p:cNvSpPr txBox="1"/>
            <p:nvPr/>
          </p:nvSpPr>
          <p:spPr>
            <a:xfrm>
              <a:off x="7068" y="164224"/>
              <a:ext cx="3641717" cy="10715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b="1" kern="1200" dirty="0">
                  <a:solidFill>
                    <a:srgbClr val="ED8B00"/>
                  </a:solidFill>
                </a:rPr>
                <a:t>Möte 1 </a:t>
              </a:r>
              <a:br>
                <a:rPr lang="sv-SE" sz="2100" b="1" kern="1200" dirty="0">
                  <a:solidFill>
                    <a:srgbClr val="ED8B00"/>
                  </a:solidFill>
                </a:rPr>
              </a:br>
              <a:r>
                <a:rPr lang="sv-SE" sz="2100" b="1" kern="1200" dirty="0">
                  <a:solidFill>
                    <a:srgbClr val="ED8B00"/>
                  </a:solidFill>
                </a:rPr>
                <a:t>– gemensam problembild</a:t>
              </a:r>
            </a:p>
          </p:txBody>
        </p:sp>
      </p:grpSp>
      <p:grpSp>
        <p:nvGrpSpPr>
          <p:cNvPr id="23" name="Grupp 22" descr="Övning 1: identifiera behov&#10;Övning 2: se över samverkan&#10;Övning 3: summera utmaningar&#10;">
            <a:extLst>
              <a:ext uri="{FF2B5EF4-FFF2-40B4-BE49-F238E27FC236}">
                <a16:creationId xmlns:a16="http://schemas.microsoft.com/office/drawing/2014/main" id="{8ECBF6F2-981C-4E12-85C8-E1E7530884B6}"/>
              </a:ext>
            </a:extLst>
          </p:cNvPr>
          <p:cNvGrpSpPr/>
          <p:nvPr/>
        </p:nvGrpSpPr>
        <p:grpSpPr>
          <a:xfrm>
            <a:off x="1077545" y="3291265"/>
            <a:ext cx="4600721" cy="1583998"/>
            <a:chOff x="76247" y="1691167"/>
            <a:chExt cx="4600721" cy="1583998"/>
          </a:xfrm>
        </p:grpSpPr>
        <p:sp>
          <p:nvSpPr>
            <p:cNvPr id="24" name="Rektangel: rundade hörn 23">
              <a:extLst>
                <a:ext uri="{FF2B5EF4-FFF2-40B4-BE49-F238E27FC236}">
                  <a16:creationId xmlns:a16="http://schemas.microsoft.com/office/drawing/2014/main" id="{7B59EF0A-5F54-458D-A86A-6F4836E8F88A}"/>
                </a:ext>
              </a:extLst>
            </p:cNvPr>
            <p:cNvSpPr/>
            <p:nvPr/>
          </p:nvSpPr>
          <p:spPr>
            <a:xfrm>
              <a:off x="76247" y="1691167"/>
              <a:ext cx="4600721" cy="1583998"/>
            </a:xfrm>
            <a:prstGeom prst="roundRect">
              <a:avLst>
                <a:gd name="adj" fmla="val 10000"/>
              </a:avLst>
            </a:pr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ktangel: rundade hörn 4" descr="Övning 1: identifiera behov&#10;Övning 2: se över samverkan&#10;Övning 3: summera utmaningar&#10;">
              <a:extLst>
                <a:ext uri="{FF2B5EF4-FFF2-40B4-BE49-F238E27FC236}">
                  <a16:creationId xmlns:a16="http://schemas.microsoft.com/office/drawing/2014/main" id="{86DDAE13-298C-44A4-84CC-6FB0B8E20517}"/>
                </a:ext>
              </a:extLst>
            </p:cNvPr>
            <p:cNvSpPr txBox="1"/>
            <p:nvPr/>
          </p:nvSpPr>
          <p:spPr>
            <a:xfrm>
              <a:off x="122641" y="1737561"/>
              <a:ext cx="4507933" cy="149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1: identifiera behov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2: se över samverkan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3: summera utmaningar</a:t>
              </a:r>
            </a:p>
          </p:txBody>
        </p:sp>
      </p:grpSp>
      <p:grpSp>
        <p:nvGrpSpPr>
          <p:cNvPr id="26" name="Grupp 25" descr="Möte 2&#10;– gemensam handlingsplan&#10;">
            <a:extLst>
              <a:ext uri="{FF2B5EF4-FFF2-40B4-BE49-F238E27FC236}">
                <a16:creationId xmlns:a16="http://schemas.microsoft.com/office/drawing/2014/main" id="{38DA4EAF-1717-4B29-9BC7-66A871BD944A}"/>
              </a:ext>
            </a:extLst>
          </p:cNvPr>
          <p:cNvGrpSpPr/>
          <p:nvPr/>
        </p:nvGrpSpPr>
        <p:grpSpPr>
          <a:xfrm>
            <a:off x="6018276" y="2137989"/>
            <a:ext cx="4600800" cy="1029622"/>
            <a:chOff x="7068" y="164224"/>
            <a:chExt cx="3641717" cy="1607313"/>
          </a:xfrm>
        </p:grpSpPr>
        <p:sp>
          <p:nvSpPr>
            <p:cNvPr id="27" name="Rektangel: rundade hörn 26" descr="Möte 2 – gemensam handlingsplan&#10;">
              <a:extLst>
                <a:ext uri="{FF2B5EF4-FFF2-40B4-BE49-F238E27FC236}">
                  <a16:creationId xmlns:a16="http://schemas.microsoft.com/office/drawing/2014/main" id="{49B3EB72-65EB-4EF2-8441-2FD0C79D68FB}"/>
                </a:ext>
              </a:extLst>
            </p:cNvPr>
            <p:cNvSpPr/>
            <p:nvPr/>
          </p:nvSpPr>
          <p:spPr>
            <a:xfrm>
              <a:off x="7068" y="164224"/>
              <a:ext cx="3641717" cy="1607313"/>
            </a:xfrm>
            <a:prstGeom prst="roundRect">
              <a:avLst>
                <a:gd name="adj" fmla="val 1000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ktangel: rundade hörn 4" descr="Möte 2&#10;– gemensam handlingsplan&#10;">
              <a:extLst>
                <a:ext uri="{FF2B5EF4-FFF2-40B4-BE49-F238E27FC236}">
                  <a16:creationId xmlns:a16="http://schemas.microsoft.com/office/drawing/2014/main" id="{87145066-908E-429C-956E-551DB25858DA}"/>
                </a:ext>
              </a:extLst>
            </p:cNvPr>
            <p:cNvSpPr txBox="1"/>
            <p:nvPr/>
          </p:nvSpPr>
          <p:spPr>
            <a:xfrm>
              <a:off x="7068" y="164224"/>
              <a:ext cx="3641717" cy="10715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b="1" kern="1200" dirty="0">
                  <a:solidFill>
                    <a:srgbClr val="ED8B00"/>
                  </a:solidFill>
                </a:rPr>
                <a:t>Möte </a:t>
              </a:r>
              <a:r>
                <a:rPr lang="sv-SE" sz="2100" b="1" dirty="0">
                  <a:solidFill>
                    <a:srgbClr val="ED8B00"/>
                  </a:solidFill>
                </a:rPr>
                <a:t>2</a:t>
              </a:r>
              <a:br>
                <a:rPr lang="sv-SE" sz="2100" b="1" kern="1200" dirty="0">
                  <a:solidFill>
                    <a:srgbClr val="ED8B00"/>
                  </a:solidFill>
                </a:rPr>
              </a:br>
              <a:r>
                <a:rPr lang="sv-SE" sz="2100" b="1" kern="1200" dirty="0">
                  <a:solidFill>
                    <a:srgbClr val="ED8B00"/>
                  </a:solidFill>
                </a:rPr>
                <a:t>– gemensam </a:t>
              </a:r>
              <a:r>
                <a:rPr lang="sv-SE" sz="2100" b="1" dirty="0">
                  <a:solidFill>
                    <a:srgbClr val="ED8B00"/>
                  </a:solidFill>
                </a:rPr>
                <a:t>handlingsplan</a:t>
              </a:r>
              <a:endParaRPr lang="sv-SE" sz="2100" b="1" kern="1200" dirty="0">
                <a:solidFill>
                  <a:srgbClr val="ED8B00"/>
                </a:solidFill>
              </a:endParaRPr>
            </a:p>
          </p:txBody>
        </p:sp>
      </p:grpSp>
      <p:grpSp>
        <p:nvGrpSpPr>
          <p:cNvPr id="29" name="Grupp 28" descr="Övning 1: Hitta lösningar&#10;Övning 2: Ta fram handlingsplanen&#10;">
            <a:extLst>
              <a:ext uri="{FF2B5EF4-FFF2-40B4-BE49-F238E27FC236}">
                <a16:creationId xmlns:a16="http://schemas.microsoft.com/office/drawing/2014/main" id="{6B9D703C-187E-4D28-BEFF-99F5B291F96E}"/>
              </a:ext>
            </a:extLst>
          </p:cNvPr>
          <p:cNvGrpSpPr/>
          <p:nvPr/>
        </p:nvGrpSpPr>
        <p:grpSpPr>
          <a:xfrm>
            <a:off x="6025999" y="3291265"/>
            <a:ext cx="4600721" cy="1583998"/>
            <a:chOff x="5752707" y="1691167"/>
            <a:chExt cx="4600721" cy="1583998"/>
          </a:xfrm>
        </p:grpSpPr>
        <p:sp>
          <p:nvSpPr>
            <p:cNvPr id="30" name="Rektangel: rundade hörn 29">
              <a:extLst>
                <a:ext uri="{FF2B5EF4-FFF2-40B4-BE49-F238E27FC236}">
                  <a16:creationId xmlns:a16="http://schemas.microsoft.com/office/drawing/2014/main" id="{A88FE5B0-68DE-421C-81B8-C14782B1C3DC}"/>
                </a:ext>
              </a:extLst>
            </p:cNvPr>
            <p:cNvSpPr/>
            <p:nvPr/>
          </p:nvSpPr>
          <p:spPr>
            <a:xfrm>
              <a:off x="5752707" y="1691167"/>
              <a:ext cx="4600721" cy="1583998"/>
            </a:xfrm>
            <a:prstGeom prst="roundRect">
              <a:avLst>
                <a:gd name="adj" fmla="val 10000"/>
              </a:avLst>
            </a:prstGeom>
            <a:solidFill>
              <a:schemeClr val="bg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ktangel: rundade hörn 4" descr="Övning 1: Hitta lösningar&#10;Övning 2: Ta fram handlingsplanen">
              <a:extLst>
                <a:ext uri="{FF2B5EF4-FFF2-40B4-BE49-F238E27FC236}">
                  <a16:creationId xmlns:a16="http://schemas.microsoft.com/office/drawing/2014/main" id="{5045561C-2B86-420B-AFF7-35D4A9DEC8B5}"/>
                </a:ext>
              </a:extLst>
            </p:cNvPr>
            <p:cNvSpPr txBox="1"/>
            <p:nvPr/>
          </p:nvSpPr>
          <p:spPr>
            <a:xfrm>
              <a:off x="5799101" y="1737561"/>
              <a:ext cx="4507933" cy="1491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1: Hitta lösningar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2100" kern="1200" dirty="0"/>
                <a:t>Övning 2: Ta fram handlingsplanen</a:t>
              </a:r>
            </a:p>
          </p:txBody>
        </p:sp>
      </p:grpSp>
      <p:sp>
        <p:nvSpPr>
          <p:cNvPr id="32" name="Rektangel 31">
            <a:extLst>
              <a:ext uri="{FF2B5EF4-FFF2-40B4-BE49-F238E27FC236}">
                <a16:creationId xmlns:a16="http://schemas.microsoft.com/office/drawing/2014/main" id="{16135451-00C0-4068-973F-3AF3EA1E2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885" y="1982738"/>
            <a:ext cx="5400000" cy="312828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3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3C299-5D78-4508-86D7-2CE17C1AD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möte 2 – gemensam handlingsplan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907902D-21CE-4ACA-8A03-2FD10E60D5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8" y="2059200"/>
            <a:ext cx="6482587" cy="3470339"/>
          </a:xfrm>
        </p:spPr>
        <p:txBody>
          <a:bodyPr/>
          <a:lstStyle/>
          <a:p>
            <a:pPr marL="0" lvl="0" indent="0">
              <a:spcAft>
                <a:spcPts val="306"/>
              </a:spcAft>
              <a:buNone/>
              <a:defRPr/>
            </a:pPr>
            <a:r>
              <a:rPr lang="sv-SE" b="1" dirty="0"/>
              <a:t>Syfte</a:t>
            </a:r>
          </a:p>
          <a:p>
            <a:pPr marL="342900" indent="-342900">
              <a:spcAft>
                <a:spcPts val="306"/>
              </a:spcAft>
              <a:buFont typeface="Arial" panose="020B0604020202020204" pitchFamily="34" charset="0"/>
              <a:buChar char="•"/>
              <a:defRPr/>
            </a:pPr>
            <a:r>
              <a:rPr lang="sv-SE" sz="2400" b="0" dirty="0"/>
              <a:t>Stämma av vad vi diskuterade vid förra mötet och vår gemensamma problembild.</a:t>
            </a:r>
          </a:p>
          <a:p>
            <a:pPr marL="342900" indent="-342900">
              <a:spcAft>
                <a:spcPts val="306"/>
              </a:spcAft>
              <a:buFont typeface="Arial" panose="020B0604020202020204" pitchFamily="34" charset="0"/>
              <a:buChar char="•"/>
              <a:defRPr/>
            </a:pPr>
            <a:r>
              <a:rPr lang="sv-SE" sz="2400" b="0" dirty="0"/>
              <a:t>Utifrån denna gemensamma bild besluta om vad vi vill arbeta vidare med.</a:t>
            </a:r>
          </a:p>
          <a:p>
            <a:pPr marL="342900" indent="-342900">
              <a:spcAft>
                <a:spcPts val="306"/>
              </a:spcAft>
              <a:buFont typeface="Arial" panose="020B0604020202020204" pitchFamily="34" charset="0"/>
              <a:buChar char="•"/>
              <a:defRPr/>
            </a:pPr>
            <a:r>
              <a:rPr lang="sv-SE" sz="2400" b="0" dirty="0"/>
              <a:t>Skapa en gemensam handlingsplan.</a:t>
            </a:r>
          </a:p>
        </p:txBody>
      </p:sp>
      <p:sp>
        <p:nvSpPr>
          <p:cNvPr id="6" name="Rektangel 5" descr="Målet med mötet är att skapa en gemensam&#10;problembild.&#10;">
            <a:extLst>
              <a:ext uri="{FF2B5EF4-FFF2-40B4-BE49-F238E27FC236}">
                <a16:creationId xmlns:a16="http://schemas.microsoft.com/office/drawing/2014/main" id="{F28798AC-735F-4109-8274-ED7390DCD7E7}"/>
              </a:ext>
            </a:extLst>
          </p:cNvPr>
          <p:cNvSpPr/>
          <p:nvPr/>
        </p:nvSpPr>
        <p:spPr>
          <a:xfrm>
            <a:off x="8153729" y="2139351"/>
            <a:ext cx="4038272" cy="36327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rtlCol="0" anchor="ctr"/>
          <a:lstStyle/>
          <a:p>
            <a:r>
              <a:rPr lang="sv-SE" sz="2400" dirty="0">
                <a:solidFill>
                  <a:srgbClr val="FFFFFF"/>
                </a:solidFill>
              </a:rPr>
              <a:t>Målet med mötet är att skapa en </a:t>
            </a:r>
            <a:r>
              <a:rPr lang="sv-SE" sz="2400" b="1" dirty="0">
                <a:solidFill>
                  <a:srgbClr val="FFFFFF"/>
                </a:solidFill>
              </a:rPr>
              <a:t>gemensam handlingsplan</a:t>
            </a:r>
            <a:r>
              <a:rPr lang="sv-SE" sz="24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2B64A5-8EF8-4C15-BACD-B4D2FFA0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988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E3B360-C0EA-4B04-B91A-73EB196FA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Utgångspunkter för diskussionen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93353CF-934E-46A4-BF6D-D771281CB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7D2B257-CE64-4F31-A596-BB063E74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DACAEB7-ECAC-4131-AAE6-73D63967D1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8" y="2059200"/>
            <a:ext cx="9677852" cy="3708400"/>
          </a:xfrm>
        </p:spPr>
        <p:txBody>
          <a:bodyPr/>
          <a:lstStyle/>
          <a:p>
            <a:pPr lvl="0"/>
            <a:r>
              <a:rPr lang="sv-SE" sz="2000" dirty="0"/>
              <a:t>Barn och unga som varit långvarigt placerade är en särskilt utsatt grupp som oftast har sämre ekonomiska förutsättningar, lägre utbildning och ett svagt stödsystem.</a:t>
            </a:r>
          </a:p>
          <a:p>
            <a:pPr lvl="0"/>
            <a:r>
              <a:rPr lang="sv-SE" sz="2000" dirty="0"/>
              <a:t>De har ökad risk för svårigheter som vuxna till exempel hemlöshet, arbetslöshet, bristande försörjningsförmåga, fysiska och psykiska problem och kontakt med straffrättssystemet. </a:t>
            </a:r>
          </a:p>
          <a:p>
            <a:pPr lvl="0"/>
            <a:r>
              <a:rPr lang="sv-SE" sz="2000" dirty="0"/>
              <a:t>Socialnämnden har ett särskilt ansvar att ge dessa barn och unga stöd under och efter placeringen för att underlätta övergången till ett självständigt boende.</a:t>
            </a:r>
          </a:p>
          <a:p>
            <a:pPr lvl="0"/>
            <a:r>
              <a:rPr lang="sv-SE" sz="2000" dirty="0"/>
              <a:t>Brist på samverkan kan vara en bidragande orsak till att målgruppen inte får det stöd de behöver när placeringen avslutas.</a:t>
            </a:r>
          </a:p>
          <a:p>
            <a:pPr lvl="0"/>
            <a:r>
              <a:rPr lang="sv-SE" sz="2000" dirty="0"/>
              <a:t>En förståelse för varandras uppdrag och arbetssätt kan underlätta att se var samverkan behöver förstärkas.</a:t>
            </a:r>
          </a:p>
        </p:txBody>
      </p:sp>
    </p:spTree>
    <p:extLst>
      <p:ext uri="{BB962C8B-B14F-4D97-AF65-F5344CB8AC3E}">
        <p14:creationId xmlns:p14="http://schemas.microsoft.com/office/powerpoint/2010/main" val="397272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CA7450-1A7A-4A5F-9E1A-F2CD389A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Inledning av mötet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76E58A-E70A-4580-8D4B-4552FB48E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2D7D70D-5D65-48DE-A735-AF75D0F1E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0C73065-6E8B-4F81-A70D-D55F355236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550490"/>
          </a:xfrm>
        </p:spPr>
        <p:txBody>
          <a:bodyPr/>
          <a:lstStyle/>
          <a:p>
            <a:r>
              <a:rPr lang="sv-SE" dirty="0"/>
              <a:t>Presentationsrunda (om behov finns)</a:t>
            </a:r>
          </a:p>
        </p:txBody>
      </p:sp>
    </p:spTree>
    <p:extLst>
      <p:ext uri="{BB962C8B-B14F-4D97-AF65-F5344CB8AC3E}">
        <p14:creationId xmlns:p14="http://schemas.microsoft.com/office/powerpoint/2010/main" val="381774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7B918A-12A6-4E79-991B-098603C1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Reflektionsfrågor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E00836-D361-4966-BE5E-D10386C0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B161F2B-CA08-47DA-8EF4-6FE067B7DE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b="0" dirty="0">
                <a:latin typeface="+mn-lt"/>
              </a:rPr>
              <a:t>Vad har hänt sedan sist?</a:t>
            </a:r>
          </a:p>
          <a:p>
            <a:pPr marL="514350" indent="-514350">
              <a:buFont typeface="+mj-lt"/>
              <a:buAutoNum type="arabicPeriod"/>
            </a:pPr>
            <a:r>
              <a:rPr lang="sv-SE" b="0" dirty="0">
                <a:latin typeface="+mn-lt"/>
              </a:rPr>
              <a:t>Har några nya tankar väckts efter ert förra möte? </a:t>
            </a:r>
          </a:p>
          <a:p>
            <a:pPr marL="514350" indent="-514350">
              <a:buFont typeface="+mj-lt"/>
              <a:buAutoNum type="arabicPeriod"/>
            </a:pPr>
            <a:endParaRPr lang="sv-SE" b="0" dirty="0">
              <a:latin typeface="+mn-lt"/>
            </a:endParaRPr>
          </a:p>
        </p:txBody>
      </p:sp>
      <p:sp>
        <p:nvSpPr>
          <p:cNvPr id="7" name="Platshållare för datum 2">
            <a:extLst>
              <a:ext uri="{FF2B5EF4-FFF2-40B4-BE49-F238E27FC236}">
                <a16:creationId xmlns:a16="http://schemas.microsoft.com/office/drawing/2014/main" id="{C0C8A86F-55AB-4A60-A106-FEDFE37D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9400" y="2721112"/>
            <a:ext cx="3437743" cy="3708399"/>
          </a:xfrm>
        </p:spPr>
        <p:txBody>
          <a:bodyPr/>
          <a:lstStyle/>
          <a:p>
            <a:r>
              <a:rPr lang="sv-SE" sz="23900" dirty="0">
                <a:solidFill>
                  <a:srgbClr val="A6BCC6"/>
                </a:solidFill>
                <a:sym typeface="Webdings" panose="05030102010509060703" pitchFamily="18" charset="2"/>
              </a:rPr>
              <a:t></a:t>
            </a:r>
            <a:endParaRPr lang="sv-SE" sz="13800" dirty="0">
              <a:solidFill>
                <a:srgbClr val="A6BC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9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3566A5-1C99-4CCE-AC2B-3F7AD6F1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</p:spPr>
        <p:txBody>
          <a:bodyPr/>
          <a:lstStyle/>
          <a:p>
            <a:r>
              <a:rPr lang="sv-SE" dirty="0">
                <a:solidFill>
                  <a:srgbClr val="002B45"/>
                </a:solidFill>
              </a:rPr>
              <a:t>Gemensam problembild</a:t>
            </a:r>
            <a:endParaRPr lang="sv-SE" dirty="0"/>
          </a:p>
        </p:txBody>
      </p:sp>
      <p:sp>
        <p:nvSpPr>
          <p:cNvPr id="21" name="Rectangle: Rounded Corners 17" descr="Skriv dit problemområde som sedan delas upp i underkategorier: 1a, 1b, 1c etc">
            <a:extLst>
              <a:ext uri="{FF2B5EF4-FFF2-40B4-BE49-F238E27FC236}">
                <a16:creationId xmlns:a16="http://schemas.microsoft.com/office/drawing/2014/main" id="{42688D87-102E-4C5E-A201-766C0D81566D}"/>
              </a:ext>
            </a:extLst>
          </p:cNvPr>
          <p:cNvSpPr/>
          <p:nvPr/>
        </p:nvSpPr>
        <p:spPr>
          <a:xfrm>
            <a:off x="1071792" y="1664151"/>
            <a:ext cx="3240000" cy="63918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891" indent="-342891" defTabSz="914377">
              <a:buFont typeface="+mj-lt"/>
              <a:buAutoNum type="arabicPeriod"/>
              <a:defRPr/>
            </a:pP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Utmaningar: </a:t>
            </a:r>
            <a:b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</a:b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Behov hos placerade barn och unga</a:t>
            </a:r>
          </a:p>
        </p:txBody>
      </p:sp>
      <p:sp>
        <p:nvSpPr>
          <p:cNvPr id="11" name="Rectangle 65" descr="1 E. Underkategori">
            <a:extLst>
              <a:ext uri="{FF2B5EF4-FFF2-40B4-BE49-F238E27FC236}">
                <a16:creationId xmlns:a16="http://schemas.microsoft.com/office/drawing/2014/main" id="{2730183F-AFC1-4D45-9FEA-D7C2E6C301C0}"/>
              </a:ext>
            </a:extLst>
          </p:cNvPr>
          <p:cNvSpPr/>
          <p:nvPr/>
        </p:nvSpPr>
        <p:spPr>
          <a:xfrm>
            <a:off x="1071792" y="2409412"/>
            <a:ext cx="3240000" cy="3364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23" name="Rectangle: Rounded Corners 19" descr="Skriv dit problemområde som sedan delas upp i underkategorier: 1a, 1b, 1c etc">
            <a:extLst>
              <a:ext uri="{FF2B5EF4-FFF2-40B4-BE49-F238E27FC236}">
                <a16:creationId xmlns:a16="http://schemas.microsoft.com/office/drawing/2014/main" id="{C5D2C68B-EEEC-46EF-BBFF-973A3560215A}"/>
              </a:ext>
            </a:extLst>
          </p:cNvPr>
          <p:cNvSpPr/>
          <p:nvPr/>
        </p:nvSpPr>
        <p:spPr>
          <a:xfrm>
            <a:off x="4438078" y="1664151"/>
            <a:ext cx="3240000" cy="63918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891" indent="-342891" defTabSz="914377">
              <a:buFont typeface="+mj-lt"/>
              <a:buAutoNum type="arabicPeriod" startAt="2"/>
              <a:defRPr/>
            </a:pP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Utmaningar:</a:t>
            </a:r>
            <a:b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</a:b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Samverkansfrågor</a:t>
            </a:r>
          </a:p>
        </p:txBody>
      </p:sp>
      <p:sp>
        <p:nvSpPr>
          <p:cNvPr id="12" name="Rectangle 65" descr="1 E. Underkategori">
            <a:extLst>
              <a:ext uri="{FF2B5EF4-FFF2-40B4-BE49-F238E27FC236}">
                <a16:creationId xmlns:a16="http://schemas.microsoft.com/office/drawing/2014/main" id="{502239DC-0EF3-4984-833E-00269AA616FC}"/>
              </a:ext>
            </a:extLst>
          </p:cNvPr>
          <p:cNvSpPr/>
          <p:nvPr/>
        </p:nvSpPr>
        <p:spPr>
          <a:xfrm>
            <a:off x="4438078" y="2409412"/>
            <a:ext cx="3240000" cy="3364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24" name="Rectangle: Rounded Corners 20" descr="Skriv dit problemområde som sedan delas upp i underkategorier: 1a, 1b, 1c etc">
            <a:extLst>
              <a:ext uri="{FF2B5EF4-FFF2-40B4-BE49-F238E27FC236}">
                <a16:creationId xmlns:a16="http://schemas.microsoft.com/office/drawing/2014/main" id="{B345C665-E032-43D5-BBEA-00630DD51138}"/>
              </a:ext>
            </a:extLst>
          </p:cNvPr>
          <p:cNvSpPr/>
          <p:nvPr/>
        </p:nvSpPr>
        <p:spPr>
          <a:xfrm>
            <a:off x="7804364" y="1665382"/>
            <a:ext cx="3240000" cy="63918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891" indent="-342891" defTabSz="914377">
              <a:buFont typeface="+mj-lt"/>
              <a:buAutoNum type="arabicPeriod" startAt="3"/>
              <a:defRPr/>
            </a:pP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Utmaningar:</a:t>
            </a:r>
            <a:b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</a:br>
            <a:r>
              <a:rPr lang="sv-SE" sz="1100" b="1" dirty="0">
                <a:solidFill>
                  <a:srgbClr val="FFFFFF"/>
                </a:solidFill>
                <a:latin typeface="Arial"/>
                <a:sym typeface="Arial"/>
              </a:rPr>
              <a:t>Övrigt</a:t>
            </a:r>
          </a:p>
        </p:txBody>
      </p:sp>
      <p:sp>
        <p:nvSpPr>
          <p:cNvPr id="13" name="Rectangle 65" descr="1 E. Underkategori">
            <a:extLst>
              <a:ext uri="{FF2B5EF4-FFF2-40B4-BE49-F238E27FC236}">
                <a16:creationId xmlns:a16="http://schemas.microsoft.com/office/drawing/2014/main" id="{4C210B18-81AD-4DDB-8657-47C3418DAA0E}"/>
              </a:ext>
            </a:extLst>
          </p:cNvPr>
          <p:cNvSpPr/>
          <p:nvPr/>
        </p:nvSpPr>
        <p:spPr>
          <a:xfrm>
            <a:off x="7804364" y="2409411"/>
            <a:ext cx="3240000" cy="3364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prstClr val="black"/>
                </a:solidFill>
                <a:latin typeface="Arial"/>
                <a:sym typeface="Arial"/>
              </a:rPr>
              <a:t>…</a:t>
            </a:r>
          </a:p>
          <a:p>
            <a:pPr marL="171450" indent="-171450" defTabSz="914377">
              <a:buFont typeface="Arial" panose="020B0604020202020204" pitchFamily="34" charset="0"/>
              <a:buChar char="•"/>
            </a:pPr>
            <a:endParaRPr lang="sv-SE" sz="1100" dirty="0">
              <a:solidFill>
                <a:prstClr val="black"/>
              </a:solidFill>
              <a:latin typeface="Arial"/>
              <a:sym typeface="Arial"/>
            </a:endParaRPr>
          </a:p>
        </p:txBody>
      </p:sp>
      <p:sp>
        <p:nvSpPr>
          <p:cNvPr id="20" name="Google Shape;1180;p47" descr="Information: Kopiera in anteckningarna&#10;från ert förra möte. Gör tillägg och ändringar om ni önskar.&#10;">
            <a:extLst>
              <a:ext uri="{FF2B5EF4-FFF2-40B4-BE49-F238E27FC236}">
                <a16:creationId xmlns:a16="http://schemas.microsoft.com/office/drawing/2014/main" id="{1FF3A534-D060-4B75-B1A9-8B36B145E62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628993" y="4874256"/>
            <a:ext cx="3239999" cy="1296144"/>
          </a:xfrm>
          <a:prstGeom prst="wedgeRectCallout">
            <a:avLst>
              <a:gd name="adj1" fmla="val -62109"/>
              <a:gd name="adj2" fmla="val -9395"/>
            </a:avLst>
          </a:prstGeom>
          <a:solidFill>
            <a:schemeClr val="accent4"/>
          </a:solidFill>
          <a:ln w="38100" cap="flat" cmpd="sng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Kopiera in anteckningarna</a:t>
            </a:r>
            <a:b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från ert förra möte. Gör tillägg och ändringar om ni önskar.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478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14BEA6C0-8EC4-4DB3-8EB2-609EC68F1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091557D-5CA8-403C-81D9-0419496870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Övning 1: Hitta lösningar </a:t>
            </a:r>
          </a:p>
        </p:txBody>
      </p:sp>
    </p:spTree>
    <p:extLst>
      <p:ext uri="{BB962C8B-B14F-4D97-AF65-F5344CB8AC3E}">
        <p14:creationId xmlns:p14="http://schemas.microsoft.com/office/powerpoint/2010/main" val="274090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41A75-1B56-462C-8471-9081327BF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Introduktion till övning 1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B76911-5CAA-4E10-B9CE-E016C4E6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29930C7-313D-40BE-A187-ABF0EBC98F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10423427" cy="3708400"/>
          </a:xfrm>
        </p:spPr>
        <p:txBody>
          <a:bodyPr/>
          <a:lstStyle/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b="0" dirty="0"/>
              <a:t>Börja med att välja ut ett antal områden från er gemensamma problembild som ni vill fokusera på. </a:t>
            </a:r>
          </a:p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b="0" dirty="0"/>
              <a:t>I denna övning kommer vi att diskutera lösningsförslag i mindre grupper. </a:t>
            </a:r>
            <a:r>
              <a:rPr lang="sv-SE" dirty="0"/>
              <a:t>Skriv ned förslagen i mallen på nästa sida. (20 minuter).</a:t>
            </a:r>
          </a:p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Ha sedan vernissage eller annan form av presentation av lösningsförslagen (20 minuter). </a:t>
            </a:r>
          </a:p>
          <a:p>
            <a:pPr marL="285750" indent="-285750">
              <a:spcAft>
                <a:spcPts val="306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sv-SE" dirty="0"/>
              <a:t>Diskutera förslagen i helgrupp och enas om vilka lösningsförslag ni vill gå vidare med (20 minuter).</a:t>
            </a:r>
          </a:p>
        </p:txBody>
      </p:sp>
    </p:spTree>
    <p:extLst>
      <p:ext uri="{BB962C8B-B14F-4D97-AF65-F5344CB8AC3E}">
        <p14:creationId xmlns:p14="http://schemas.microsoft.com/office/powerpoint/2010/main" val="1588695836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-16.9.potx" id="{5FB52A0F-AAB8-41D5-B429-08CFAF4F1824}" vid="{01A0E70B-603C-4E46-A5A4-C3F353CF1FA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PPT-sve-16.9</Template>
  <TotalTime>2943</TotalTime>
  <Words>641</Words>
  <Application>Microsoft Office PowerPoint</Application>
  <PresentationFormat>Bredbild</PresentationFormat>
  <Paragraphs>120</Paragraphs>
  <Slides>15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Webdings</vt:lpstr>
      <vt:lpstr>SoS-PPT-svensk-150922</vt:lpstr>
      <vt:lpstr>Reflektionsmaterial om  Stöd till placerade unga som ska flytta till självständigt boende</vt:lpstr>
      <vt:lpstr>Översikt</vt:lpstr>
      <vt:lpstr>Om möte 2 – gemensam handlingsplan</vt:lpstr>
      <vt:lpstr>Utgångspunkter för diskussionen</vt:lpstr>
      <vt:lpstr>Inledning av mötet</vt:lpstr>
      <vt:lpstr>Reflektionsfrågor</vt:lpstr>
      <vt:lpstr>Gemensam problembild</vt:lpstr>
      <vt:lpstr>Övning 1: Hitta lösningar </vt:lpstr>
      <vt:lpstr>Introduktion till övning 1 </vt:lpstr>
      <vt:lpstr>Övning 1: Vad vill vi ska göras för att lösa problemen? </vt:lpstr>
      <vt:lpstr>Övning 2: Ta fram en gemensam handlingsplan</vt:lpstr>
      <vt:lpstr>Introduktion till övning 2</vt:lpstr>
      <vt:lpstr>Handlingsplan  Utvecklingsarbete gällande stöd till placerade unga  som ska flytta till självständigt boende</vt:lpstr>
      <vt:lpstr>Introduktion till övning 2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Eriksson, Antonia</dc:creator>
  <cp:keywords>class='Open'</cp:keywords>
  <cp:lastModifiedBy>Ohlén, Louise</cp:lastModifiedBy>
  <cp:revision>51</cp:revision>
  <cp:lastPrinted>2015-05-08T11:44:01Z</cp:lastPrinted>
  <dcterms:created xsi:type="dcterms:W3CDTF">2022-06-28T13:30:44Z</dcterms:created>
  <dcterms:modified xsi:type="dcterms:W3CDTF">2022-10-25T13:20:13Z</dcterms:modified>
</cp:coreProperties>
</file>