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10" r:id="rId2"/>
  </p:sldMasterIdLst>
  <p:notesMasterIdLst>
    <p:notesMasterId r:id="rId23"/>
  </p:notesMasterIdLst>
  <p:handoutMasterIdLst>
    <p:handoutMasterId r:id="rId24"/>
  </p:handoutMasterIdLst>
  <p:sldIdLst>
    <p:sldId id="278" r:id="rId3"/>
    <p:sldId id="3688" r:id="rId4"/>
    <p:sldId id="3663" r:id="rId5"/>
    <p:sldId id="325" r:id="rId6"/>
    <p:sldId id="3668" r:id="rId7"/>
    <p:sldId id="326" r:id="rId8"/>
    <p:sldId id="3669" r:id="rId9"/>
    <p:sldId id="3673" r:id="rId10"/>
    <p:sldId id="3690" r:id="rId11"/>
    <p:sldId id="3666" r:id="rId12"/>
    <p:sldId id="3659" r:id="rId13"/>
    <p:sldId id="3670" r:id="rId14"/>
    <p:sldId id="3678" r:id="rId15"/>
    <p:sldId id="3691" r:id="rId16"/>
    <p:sldId id="3672" r:id="rId17"/>
    <p:sldId id="3683" r:id="rId18"/>
    <p:sldId id="3682" r:id="rId19"/>
    <p:sldId id="3652" r:id="rId20"/>
    <p:sldId id="3661" r:id="rId21"/>
    <p:sldId id="270" r:id="rId22"/>
  </p:sldIdLst>
  <p:sldSz cx="12192000" cy="6858000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ledning" id="{646C5A28-34FA-4E7B-9EA6-A129810DB43B}">
          <p14:sldIdLst>
            <p14:sldId id="278"/>
            <p14:sldId id="3688"/>
            <p14:sldId id="3663"/>
            <p14:sldId id="325"/>
            <p14:sldId id="3668"/>
            <p14:sldId id="326"/>
          </p14:sldIdLst>
        </p14:section>
        <p14:section name="Övning 1" id="{4E7642BA-E4E4-4614-8E26-63AE867137C5}">
          <p14:sldIdLst>
            <p14:sldId id="3669"/>
            <p14:sldId id="3673"/>
            <p14:sldId id="3690"/>
            <p14:sldId id="3666"/>
            <p14:sldId id="3659"/>
            <p14:sldId id="3670"/>
            <p14:sldId id="3678"/>
            <p14:sldId id="3691"/>
            <p14:sldId id="3672"/>
            <p14:sldId id="3683"/>
            <p14:sldId id="3682"/>
            <p14:sldId id="3652"/>
            <p14:sldId id="3661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56" userDrawn="1">
          <p15:clr>
            <a:srgbClr val="A4A3A4"/>
          </p15:clr>
        </p15:guide>
        <p15:guide id="2" orient="horz" pos="3908" userDrawn="1">
          <p15:clr>
            <a:srgbClr val="A4A3A4"/>
          </p15:clr>
        </p15:guide>
        <p15:guide id="3" orient="horz" pos="3566" userDrawn="1">
          <p15:clr>
            <a:srgbClr val="A4A3A4"/>
          </p15:clr>
        </p15:guide>
        <p15:guide id="4" orient="horz" pos="1341" userDrawn="1">
          <p15:clr>
            <a:srgbClr val="A4A3A4"/>
          </p15:clr>
        </p15:guide>
        <p15:guide id="5" orient="horz" pos="443" userDrawn="1">
          <p15:clr>
            <a:srgbClr val="A4A3A4"/>
          </p15:clr>
        </p15:guide>
        <p15:guide id="6" pos="681" userDrawn="1">
          <p15:clr>
            <a:srgbClr val="A4A3A4"/>
          </p15:clr>
        </p15:guide>
        <p15:guide id="7" pos="6519" userDrawn="1">
          <p15:clr>
            <a:srgbClr val="A4A3A4"/>
          </p15:clr>
        </p15:guide>
        <p15:guide id="8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gendahl, Petra" initials="BP" lastIdx="5" clrIdx="0">
    <p:extLst>
      <p:ext uri="{19B8F6BF-5375-455C-9EA6-DF929625EA0E}">
        <p15:presenceInfo xmlns:p15="http://schemas.microsoft.com/office/powerpoint/2012/main" userId="S-1-5-21-2075942658-1792417684-393963531-21491" providerId="AD"/>
      </p:ext>
    </p:extLst>
  </p:cmAuthor>
  <p:cmAuthor id="2" name="Jenny Edin" initials="JE" lastIdx="4" clrIdx="1">
    <p:extLst>
      <p:ext uri="{19B8F6BF-5375-455C-9EA6-DF929625EA0E}">
        <p15:presenceInfo xmlns:p15="http://schemas.microsoft.com/office/powerpoint/2012/main" userId="S-1-5-21-506447655-3228168094-816415892-8542" providerId="AD"/>
      </p:ext>
    </p:extLst>
  </p:cmAuthor>
  <p:cmAuthor id="3" name="Emma Ravald" initials="ER" lastIdx="1" clrIdx="2">
    <p:extLst>
      <p:ext uri="{19B8F6BF-5375-455C-9EA6-DF929625EA0E}">
        <p15:presenceInfo xmlns:p15="http://schemas.microsoft.com/office/powerpoint/2012/main" userId="S-1-5-21-506447655-3228168094-816415892-6957" providerId="AD"/>
      </p:ext>
    </p:extLst>
  </p:cmAuthor>
  <p:cmAuthor id="4" name="Hermansson, Karin" initials="HK" lastIdx="4" clrIdx="3">
    <p:extLst>
      <p:ext uri="{19B8F6BF-5375-455C-9EA6-DF929625EA0E}">
        <p15:presenceInfo xmlns:p15="http://schemas.microsoft.com/office/powerpoint/2012/main" userId="S-1-5-21-2075942658-1792417684-393963531-26192" providerId="AD"/>
      </p:ext>
    </p:extLst>
  </p:cmAuthor>
  <p:cmAuthor id="5" name="Bergström, Carin" initials="BC" lastIdx="2" clrIdx="4">
    <p:extLst>
      <p:ext uri="{19B8F6BF-5375-455C-9EA6-DF929625EA0E}">
        <p15:presenceInfo xmlns:p15="http://schemas.microsoft.com/office/powerpoint/2012/main" userId="S-1-5-21-2075942658-1792417684-393963531-35693" providerId="AD"/>
      </p:ext>
    </p:extLst>
  </p:cmAuthor>
  <p:cmAuthor id="6" name="Eriksson, Antonia" initials="EA" lastIdx="23" clrIdx="5">
    <p:extLst>
      <p:ext uri="{19B8F6BF-5375-455C-9EA6-DF929625EA0E}">
        <p15:presenceInfo xmlns:p15="http://schemas.microsoft.com/office/powerpoint/2012/main" userId="S-1-5-21-2075942658-1792417684-393963531-341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73305" autoAdjust="0"/>
  </p:normalViewPr>
  <p:slideViewPr>
    <p:cSldViewPr snapToGrid="0" showGuides="1">
      <p:cViewPr varScale="1">
        <p:scale>
          <a:sx n="84" d="100"/>
          <a:sy n="84" d="100"/>
        </p:scale>
        <p:origin x="1476" y="84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681"/>
        <p:guide pos="6519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72" y="7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2022-10-25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2022-10-25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6125"/>
            <a:ext cx="6610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41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294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övning som görs i två steg. Om gruppen är stor kan övningen genomföras i mindre grupper som sedan återsamlas och redovisar för varandra.</a:t>
            </a:r>
          </a:p>
          <a:p>
            <a:endParaRPr lang="sv-SE" dirty="0"/>
          </a:p>
          <a:p>
            <a:pPr marL="228600" indent="-228600">
              <a:buAutoNum type="arabicParenR"/>
            </a:pPr>
            <a:r>
              <a:rPr lang="sv-SE" dirty="0"/>
              <a:t>Räkna upp vilka behov barn och unga i olika åldrar har inför och i samband med flytt till eget boende. Det inkluderar både stöd inför flytten, t.ex. att få information, träna på olika färdigheter etc. och stöd i samband med och efter flytt. Skriv direkt i </a:t>
            </a:r>
            <a:r>
              <a:rPr lang="sv-SE" dirty="0" err="1"/>
              <a:t>powerpointen</a:t>
            </a:r>
            <a:r>
              <a:rPr lang="sv-SE" dirty="0"/>
              <a:t> eller sätt upp post-it lappar.</a:t>
            </a:r>
          </a:p>
          <a:p>
            <a:pPr marL="228600" indent="-228600">
              <a:buAutoNum type="arabicParenR"/>
            </a:pPr>
            <a:r>
              <a:rPr lang="sv-SE" dirty="0"/>
              <a:t>Markera vilka av dessa behov som inte tillgodoses i samma utsträckning för placerade barn och orsaker till detta. Alternativ fråga: </a:t>
            </a:r>
            <a:r>
              <a:rPr lang="sv-SE" i="1" dirty="0"/>
              <a:t>Hur tillgodoses behoven för placerade barn och unga?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7A1470-FD1B-4579-99B6-A8295D767D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401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Uppsamlande diskussion, baserad på övning 1.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688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Om gruppen är stor kan den behöva delas in i mindre grupper som gör övningen och sedan redovisar vid återsamling. Tänk på att få med representanter från båda enheterna vid gruppindelningen.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0082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Förslag på frågor att diskutera</a:t>
            </a:r>
          </a:p>
          <a:p>
            <a:endParaRPr lang="sv-SE" dirty="0"/>
          </a:p>
          <a:p>
            <a:r>
              <a:rPr lang="sv-SE" dirty="0"/>
              <a:t>Hur samverkar vi kring det förberedande stödet som ges till barnet/den unge under placeringen, t.ex. samhällsinformation, praktiska färdigheter, budgetfrågor, planering runt boende och sysselsättning osv.?</a:t>
            </a:r>
          </a:p>
          <a:p>
            <a:r>
              <a:rPr lang="sv-SE" dirty="0"/>
              <a:t>Hur samverkar vi kring det stöd som ges i samband med flytten, t.ex. frågor runt flytten, försörjning och vem den unge kan kontakta för att få stöd i olika frågor?</a:t>
            </a:r>
          </a:p>
          <a:p>
            <a:r>
              <a:rPr lang="sv-SE" dirty="0"/>
              <a:t>Hur samverkar vi efter flytten, t.ex. för att följa upp om den unge har fått tillräckligt stöd?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7A1470-FD1B-4579-99B6-A8295D767D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981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A1470-FD1B-4579-99B6-A8295D767D0F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919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029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9" y="800438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0425"/>
            <a:ext cx="4336969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12192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86EA4738-985C-42D4-BF4F-360677E82956}"/>
              </a:ext>
            </a:extLst>
          </p:cNvPr>
          <p:cNvSpPr txBox="1"/>
          <p:nvPr userDrawn="1"/>
        </p:nvSpPr>
        <p:spPr>
          <a:xfrm>
            <a:off x="6048702" y="4927392"/>
            <a:ext cx="3970284" cy="10792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sv-SE" sz="2600" b="1" dirty="0">
                <a:solidFill>
                  <a:schemeClr val="accent4"/>
                </a:solidFill>
              </a:rPr>
              <a:t>Mer information finns på:</a:t>
            </a:r>
          </a:p>
          <a:p>
            <a:pPr algn="r"/>
            <a:r>
              <a:rPr lang="sv-SE" sz="2600" b="1" dirty="0">
                <a:solidFill>
                  <a:schemeClr val="accent4"/>
                </a:solidFill>
              </a:rPr>
              <a:t>www.socialstyrelsen.se</a:t>
            </a:r>
          </a:p>
        </p:txBody>
      </p:sp>
    </p:spTree>
    <p:extLst>
      <p:ext uri="{BB962C8B-B14F-4D97-AF65-F5344CB8AC3E}">
        <p14:creationId xmlns:p14="http://schemas.microsoft.com/office/powerpoint/2010/main" val="4363515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63985" y="1248397"/>
            <a:ext cx="11336784" cy="406055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EAA5CD6-79E2-4CB6-94F8-76E653C4F5E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985" y="5415379"/>
            <a:ext cx="11336784" cy="834548"/>
          </a:xfrm>
        </p:spPr>
        <p:txBody>
          <a:bodyPr anchor="b"/>
          <a:lstStyle>
            <a:lvl1pPr marL="258763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1000"/>
            </a:lvl1pPr>
            <a:lvl2pPr marL="6858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2pPr>
            <a:lvl3pPr marL="11430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3pPr>
            <a:lvl4pPr marL="16002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4pPr>
            <a:lvl5pPr indent="0">
              <a:buNone/>
              <a:tabLst>
                <a:tab pos="648000" algn="r"/>
                <a:tab pos="864000" algn="r"/>
              </a:tabLst>
              <a:defRPr sz="900"/>
            </a:lvl5pPr>
          </a:lstStyle>
          <a:p>
            <a:pPr lvl="0"/>
            <a:r>
              <a:rPr lang="en-US"/>
              <a:t>	1)</a:t>
            </a:r>
            <a:br>
              <a:rPr lang="en-US"/>
            </a:br>
            <a:r>
              <a:rPr lang="en-US"/>
              <a:t>	Not:</a:t>
            </a:r>
            <a:br>
              <a:rPr lang="en-US"/>
            </a:br>
            <a:r>
              <a:rPr lang="en-US"/>
              <a:t>	</a:t>
            </a:r>
            <a:r>
              <a:rPr lang="en-US" err="1"/>
              <a:t>Källa</a:t>
            </a:r>
            <a:r>
              <a:rPr lang="en-US"/>
              <a:t>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2B050-53BD-4741-A831-73C190D8B0B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E94DC9EB-BDC1-4859-BD61-E4566790F636}" type="datetime1">
              <a:rPr lang="sv-SE" smtClean="0"/>
              <a:t>2022-10-25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325C7-628A-409F-A1A1-1C3AE56E1234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sv-SE"/>
              <a:t>ARBETSMATERIAL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3DBE8-4FF8-4C9D-9342-2ABB683E936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15131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>
            <a:extLst>
              <a:ext uri="{FF2B5EF4-FFF2-40B4-BE49-F238E27FC236}">
                <a16:creationId xmlns:a16="http://schemas.microsoft.com/office/drawing/2014/main" id="{6274D8CC-B9CA-4405-9367-040971B0038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165F-7436-41C2-8F39-38F8E7BE30F7}" type="datetime1">
              <a:rPr lang="sv-SE" smtClean="0"/>
              <a:t>2022-10-25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ARBETSMATERIAL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 Placeholder 18">
            <a:extLst>
              <a:ext uri="{FF2B5EF4-FFF2-40B4-BE49-F238E27FC236}">
                <a16:creationId xmlns:a16="http://schemas.microsoft.com/office/drawing/2014/main" id="{3A7659CE-FCF4-46BA-B71E-8609325084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985" y="5415379"/>
            <a:ext cx="11336784" cy="834548"/>
          </a:xfrm>
        </p:spPr>
        <p:txBody>
          <a:bodyPr anchor="b"/>
          <a:lstStyle>
            <a:lvl1pPr marL="258763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1000"/>
            </a:lvl1pPr>
            <a:lvl2pPr marL="6858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2pPr>
            <a:lvl3pPr marL="11430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3pPr>
            <a:lvl4pPr marL="16002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4pPr>
            <a:lvl5pPr indent="0">
              <a:buNone/>
              <a:tabLst>
                <a:tab pos="648000" algn="r"/>
                <a:tab pos="864000" algn="r"/>
              </a:tabLst>
              <a:defRPr sz="900"/>
            </a:lvl5pPr>
          </a:lstStyle>
          <a:p>
            <a:pPr lvl="0"/>
            <a:r>
              <a:rPr lang="en-US"/>
              <a:t>	1)</a:t>
            </a:r>
          </a:p>
          <a:p>
            <a:pPr lvl="0"/>
            <a:r>
              <a:rPr lang="en-US"/>
              <a:t>	Not:</a:t>
            </a:r>
          </a:p>
          <a:p>
            <a:pPr lvl="0"/>
            <a:r>
              <a:rPr lang="en-US"/>
              <a:t>	</a:t>
            </a:r>
            <a:r>
              <a:rPr lang="en-US" err="1"/>
              <a:t>Källa</a:t>
            </a:r>
            <a:r>
              <a:rPr 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97260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34E7-6CFE-4DBA-9CDB-08A675321505}" type="datetime1">
              <a:rPr lang="sv-SE" smtClean="0"/>
              <a:t>2022-10-25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ARBETSMATERIAL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3EAFF01E-1B98-4A74-93B1-40A92345C2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985" y="5415379"/>
            <a:ext cx="11336784" cy="834548"/>
          </a:xfrm>
        </p:spPr>
        <p:txBody>
          <a:bodyPr anchor="b"/>
          <a:lstStyle>
            <a:lvl1pPr marL="258763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1000"/>
            </a:lvl1pPr>
            <a:lvl2pPr marL="6858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2pPr>
            <a:lvl3pPr marL="11430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3pPr>
            <a:lvl4pPr marL="16002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4pPr>
            <a:lvl5pPr indent="0">
              <a:buNone/>
              <a:tabLst>
                <a:tab pos="648000" algn="r"/>
                <a:tab pos="864000" algn="r"/>
              </a:tabLst>
              <a:defRPr sz="900"/>
            </a:lvl5pPr>
          </a:lstStyle>
          <a:p>
            <a:pPr lvl="0"/>
            <a:r>
              <a:rPr lang="en-US"/>
              <a:t>	1)</a:t>
            </a:r>
          </a:p>
          <a:p>
            <a:pPr lvl="0"/>
            <a:r>
              <a:rPr lang="en-US"/>
              <a:t>	Not:</a:t>
            </a:r>
          </a:p>
          <a:p>
            <a:pPr lvl="0"/>
            <a:r>
              <a:rPr lang="en-US"/>
              <a:t>	</a:t>
            </a:r>
            <a:r>
              <a:rPr lang="en-US" err="1"/>
              <a:t>Källa</a:t>
            </a:r>
            <a:r>
              <a:rPr 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6288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79F4-32D1-4AC6-8320-065B8FB63608}" type="datetime1">
              <a:rPr lang="sv-SE" smtClean="0"/>
              <a:t>2022-10-25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ARBETSMATERIAL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ED59D13C-7D03-4C48-834D-3DBFBB46B79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3985" y="5415379"/>
            <a:ext cx="11336784" cy="834548"/>
          </a:xfrm>
        </p:spPr>
        <p:txBody>
          <a:bodyPr anchor="b"/>
          <a:lstStyle>
            <a:lvl1pPr marL="258763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1000"/>
            </a:lvl1pPr>
            <a:lvl2pPr marL="6858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2pPr>
            <a:lvl3pPr marL="11430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3pPr>
            <a:lvl4pPr marL="1600200" indent="0">
              <a:buFont typeface="Arial" panose="020B0604020202020204" pitchFamily="34" charset="0"/>
              <a:buNone/>
              <a:tabLst>
                <a:tab pos="648000" algn="r"/>
                <a:tab pos="864000" algn="r"/>
              </a:tabLst>
              <a:defRPr sz="900"/>
            </a:lvl4pPr>
            <a:lvl5pPr indent="0">
              <a:buNone/>
              <a:tabLst>
                <a:tab pos="648000" algn="r"/>
                <a:tab pos="864000" algn="r"/>
              </a:tabLst>
              <a:defRPr sz="900"/>
            </a:lvl5pPr>
          </a:lstStyle>
          <a:p>
            <a:pPr lvl="0"/>
            <a:r>
              <a:rPr lang="en-US"/>
              <a:t>	1)</a:t>
            </a:r>
          </a:p>
          <a:p>
            <a:pPr lvl="0"/>
            <a:r>
              <a:rPr lang="en-US"/>
              <a:t>	Not:</a:t>
            </a:r>
          </a:p>
          <a:p>
            <a:pPr lvl="0"/>
            <a:r>
              <a:rPr lang="en-US"/>
              <a:t>	</a:t>
            </a:r>
            <a:r>
              <a:rPr lang="en-US" err="1"/>
              <a:t>Källa</a:t>
            </a:r>
            <a:r>
              <a:rPr 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430613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6188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>
  <p:cSld name="1_Endast rubri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 not remove" hidden="1">
            <a:extLst>
              <a:ext uri="{FF2B5EF4-FFF2-40B4-BE49-F238E27FC236}">
                <a16:creationId xmlns:a16="http://schemas.microsoft.com/office/drawing/2014/main" id="{44843E47-E7D8-4E3B-AB0E-7C2AA80A365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363985" y="266948"/>
            <a:ext cx="11336784" cy="714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64233" y="6356351"/>
            <a:ext cx="126934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2457450" y="6356351"/>
            <a:ext cx="60293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9009033" y="6356351"/>
            <a:ext cx="127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63985" y="5415379"/>
            <a:ext cx="11336784" cy="834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1067"/>
            </a:lvl1pPr>
            <a:lvl2pPr marL="1219170" lvl="1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933"/>
            </a:lvl2pPr>
            <a:lvl3pPr marL="1828754" lvl="2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933"/>
            </a:lvl3pPr>
            <a:lvl4pPr marL="2438339" lvl="3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933"/>
            </a:lvl4pPr>
            <a:lvl5pPr marL="3047924" lvl="4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78985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EF90A1-D457-4EE1-ABCA-D4C3BEF7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293" y="774948"/>
            <a:ext cx="11065769" cy="714501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F2B22C-99B4-4D14-ABBD-85E9A2D14B3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0293" y="2095500"/>
            <a:ext cx="5072062" cy="430505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C3A808A8-C128-493E-9965-15ACC8BD4D6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604000" y="2095500"/>
            <a:ext cx="5072062" cy="430505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4220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30.xml"/><Relationship Id="rId9" Type="http://schemas.openxmlformats.org/officeDocument/2006/relationships/vmlDrawing" Target="../drawings/vmlDrawing1.v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9896121" y="6295896"/>
            <a:ext cx="153617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753728" y="6295894"/>
            <a:ext cx="540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698" r:id="rId26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20A3554-5FA0-49D5-AFDC-662E1360A07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think-cell Slide" r:id="rId12" imgW="395" imgH="394" progId="TCLayout.ActiveDocument.1">
                  <p:embed/>
                </p:oleObj>
              </mc:Choice>
              <mc:Fallback>
                <p:oleObj name="think-cell Slide" r:id="rId12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20A3554-5FA0-49D5-AFDC-662E1360A0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01B19E1-FC66-4C5B-BC13-B97EDF06823B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2400" b="1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376CDD0-9A3E-4D42-A72D-71F6AEC57F5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63985" y="266948"/>
            <a:ext cx="11336784" cy="7145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63985" y="1248397"/>
            <a:ext cx="11336784" cy="3163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86C7D22-F85E-44C7-8EE5-1A0D114338E3}" type="datetime1">
              <a:rPr lang="sv-SE" smtClean="0"/>
              <a:t>2022-10-25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ARBETSMATERIAL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885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8" r:id="rId7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91F6B554-3322-430A-897E-CADC3933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1045789" y="2059054"/>
            <a:ext cx="10363200" cy="1795493"/>
          </a:xfrm>
        </p:spPr>
        <p:txBody>
          <a:bodyPr/>
          <a:lstStyle/>
          <a:p>
            <a:r>
              <a:rPr lang="sv-SE" b="0" dirty="0"/>
              <a:t>Reflektionsmaterial om </a:t>
            </a:r>
            <a:br>
              <a:rPr lang="sv-SE" b="0" dirty="0"/>
            </a:br>
            <a:r>
              <a:rPr lang="sv-SE" dirty="0"/>
              <a:t>Stöd till placerade unga som ska flytta till självständigt boende</a:t>
            </a:r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sz="1600" dirty="0"/>
              <a:t>För fördjupning och diskussion i arbetsgrupper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5F58B7A9-183A-4253-A7A7-86FEEFE37916}"/>
              </a:ext>
            </a:extLst>
          </p:cNvPr>
          <p:cNvSpPr/>
          <p:nvPr/>
        </p:nvSpPr>
        <p:spPr>
          <a:xfrm>
            <a:off x="9040604" y="3165958"/>
            <a:ext cx="2684420" cy="26844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rgbClr val="FFFFFF"/>
                </a:solidFill>
              </a:rPr>
              <a:t>Möte 1</a:t>
            </a:r>
            <a:r>
              <a:rPr lang="sv-SE" sz="2000" dirty="0">
                <a:solidFill>
                  <a:srgbClr val="FFFFFF"/>
                </a:solidFill>
              </a:rPr>
              <a:t> gemensam problembild</a:t>
            </a:r>
            <a:endParaRPr lang="sv-SE" sz="2400" dirty="0">
              <a:solidFill>
                <a:srgbClr val="FFFFFF"/>
              </a:solidFill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9AB8E11-4E65-4B56-B4A0-2110BCE571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84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795AD07-1BA9-45F2-971E-45E947E5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Diskussionsfrågor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CBEAB5-AC38-43E6-A9FF-01BA340E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33262" y="2854730"/>
            <a:ext cx="3437743" cy="3708399"/>
          </a:xfrm>
        </p:spPr>
        <p:txBody>
          <a:bodyPr/>
          <a:lstStyle/>
          <a:p>
            <a:r>
              <a:rPr lang="sv-SE" sz="23900" dirty="0">
                <a:solidFill>
                  <a:srgbClr val="A6BCC6"/>
                </a:solidFill>
                <a:sym typeface="Webdings" panose="05030102010509060703" pitchFamily="18" charset="2"/>
              </a:rPr>
              <a:t></a:t>
            </a:r>
            <a:endParaRPr lang="sv-SE" sz="13800" dirty="0">
              <a:solidFill>
                <a:srgbClr val="A6BCC6"/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F1753C-DE38-4920-A3A6-2D54F77D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F3CF84C-0B2D-4B73-9293-D5F80BB06A8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8" y="2059200"/>
            <a:ext cx="9359872" cy="3708400"/>
          </a:xfrm>
        </p:spPr>
        <p:txBody>
          <a:bodyPr/>
          <a:lstStyle/>
          <a:p>
            <a:r>
              <a:rPr lang="sv-SE" dirty="0"/>
              <a:t>När är en ung person generellt sett redo att flytta hemifrån? Vad behöver vara ordnat för att hen och hens förälder ska känna sig trygga inför flytten?</a:t>
            </a:r>
          </a:p>
          <a:p>
            <a:r>
              <a:rPr lang="sv-SE" dirty="0"/>
              <a:t>Hur går motsvarande bedömning till för placerade barn </a:t>
            </a:r>
            <a:br>
              <a:rPr lang="sv-SE" dirty="0"/>
            </a:br>
            <a:r>
              <a:rPr lang="sv-SE" dirty="0"/>
              <a:t>och unga?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6556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7B918A-12A6-4E79-991B-098603C1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Reflektionsfrågor</a:t>
            </a:r>
          </a:p>
        </p:txBody>
      </p:sp>
      <p:sp>
        <p:nvSpPr>
          <p:cNvPr id="6" name="Rubrik 1" hidden="1">
            <a:extLst>
              <a:ext uri="{FF2B5EF4-FFF2-40B4-BE49-F238E27FC236}">
                <a16:creationId xmlns:a16="http://schemas.microsoft.com/office/drawing/2014/main" id="{77D0E714-E690-48F3-82F6-01EDD973EFB4}"/>
              </a:ext>
            </a:extLst>
          </p:cNvPr>
          <p:cNvSpPr txBox="1">
            <a:spLocks/>
          </p:cNvSpPr>
          <p:nvPr/>
        </p:nvSpPr>
        <p:spPr>
          <a:xfrm>
            <a:off x="5120639" y="686594"/>
            <a:ext cx="6161650" cy="7106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b="1" kern="1200">
                <a:solidFill>
                  <a:schemeClr val="accent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/>
              <a:t>övning 1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1E00836-D361-4966-BE5E-D10386C0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B161F2B-CA08-47DA-8EF4-6FE067B7DE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b="0" dirty="0"/>
              <a:t>Vilka är era tankar efter att ha gjort övning 1?</a:t>
            </a:r>
          </a:p>
          <a:p>
            <a:pPr marL="514350" indent="-514350">
              <a:buFont typeface="+mj-lt"/>
              <a:buAutoNum type="arabicPeriod"/>
            </a:pPr>
            <a:r>
              <a:rPr lang="sv-SE" b="0" dirty="0"/>
              <a:t>Vad är orsaken till att det ser ut som det gör?</a:t>
            </a:r>
          </a:p>
          <a:p>
            <a:pPr marL="514350" indent="-514350">
              <a:buFont typeface="+mj-lt"/>
              <a:buAutoNum type="arabicPeriod"/>
            </a:pPr>
            <a:endParaRPr lang="sv-SE" b="0" dirty="0"/>
          </a:p>
        </p:txBody>
      </p:sp>
      <p:sp>
        <p:nvSpPr>
          <p:cNvPr id="7" name="Platshållare för datum 2">
            <a:extLst>
              <a:ext uri="{FF2B5EF4-FFF2-40B4-BE49-F238E27FC236}">
                <a16:creationId xmlns:a16="http://schemas.microsoft.com/office/drawing/2014/main" id="{C0C8A86F-55AB-4A60-A106-FEDFE37D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9400" y="2721112"/>
            <a:ext cx="3437743" cy="3708399"/>
          </a:xfrm>
        </p:spPr>
        <p:txBody>
          <a:bodyPr/>
          <a:lstStyle/>
          <a:p>
            <a:r>
              <a:rPr lang="sv-SE" sz="23900" dirty="0">
                <a:solidFill>
                  <a:srgbClr val="A6BCC6"/>
                </a:solidFill>
                <a:sym typeface="Webdings" panose="05030102010509060703" pitchFamily="18" charset="2"/>
              </a:rPr>
              <a:t></a:t>
            </a:r>
            <a:endParaRPr lang="sv-SE" sz="13800" dirty="0">
              <a:solidFill>
                <a:srgbClr val="A6BC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94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14BEA6C0-8EC4-4DB3-8EB2-609EC68F1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091557D-5CA8-403C-81D9-041949687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Övning 2</a:t>
            </a:r>
            <a:br>
              <a:rPr lang="sv-SE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5450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A4ACED-5227-4D84-A59B-872F5EBD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 till övning 2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14AF868-E0C5-4A52-A38C-83CB2F71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6273D6A-2C8A-4752-B366-B1093614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3306E22-CF63-4FC4-A635-055F8A88F3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68800" cy="3708400"/>
          </a:xfrm>
        </p:spPr>
        <p:txBody>
          <a:bodyPr/>
          <a:lstStyle/>
          <a:p>
            <a:pPr marL="285750" lvl="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I ett första steg kommer vi att titta på </a:t>
            </a:r>
            <a:r>
              <a:rPr lang="sv-SE" b="1" dirty="0"/>
              <a:t>när och hur vi samverkar mellan enheterna idag</a:t>
            </a:r>
            <a:r>
              <a:rPr lang="sv-SE" dirty="0"/>
              <a:t> runt placerade barn och unga som ska flytta till självständigt boende. </a:t>
            </a:r>
          </a:p>
          <a:p>
            <a:pPr marL="285750" lvl="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I nästa steg tittar vi på idéer eller förslag på </a:t>
            </a:r>
            <a:r>
              <a:rPr lang="sv-SE" b="1" dirty="0"/>
              <a:t>hur eller när vi kan samverka mer</a:t>
            </a:r>
            <a:r>
              <a:rPr lang="sv-SE" dirty="0"/>
              <a:t> för att underlätta övergången till självständigt boende för placerade barn och unga. </a:t>
            </a:r>
          </a:p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Syftet är att skapa </a:t>
            </a:r>
            <a:r>
              <a:rPr lang="sv-SE" b="1" dirty="0"/>
              <a:t>en gemensam problembild </a:t>
            </a:r>
            <a:r>
              <a:rPr lang="sv-SE" dirty="0"/>
              <a:t>som kan användas i det fortsatta arbetet.</a:t>
            </a:r>
          </a:p>
          <a:p>
            <a:pPr marL="285750" lvl="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7579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B535223-535B-4C6C-987D-D2DBE537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91" y="687600"/>
            <a:ext cx="10306985" cy="1296144"/>
          </a:xfrm>
        </p:spPr>
        <p:txBody>
          <a:bodyPr/>
          <a:lstStyle/>
          <a:p>
            <a:r>
              <a:rPr lang="sv-SE" dirty="0"/>
              <a:t>Övning 2: Samverkan runt placerade </a:t>
            </a:r>
            <a:br>
              <a:rPr lang="sv-SE" dirty="0"/>
            </a:br>
            <a:r>
              <a:rPr lang="sv-SE" dirty="0"/>
              <a:t>barn och unga</a:t>
            </a:r>
          </a:p>
        </p:txBody>
      </p:sp>
      <p:sp>
        <p:nvSpPr>
          <p:cNvPr id="34" name="Pil: nedåt 33">
            <a:extLst>
              <a:ext uri="{FF2B5EF4-FFF2-40B4-BE49-F238E27FC236}">
                <a16:creationId xmlns:a16="http://schemas.microsoft.com/office/drawing/2014/main" id="{7C8BC365-B3D6-4AA9-B920-146879573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7622" y="2763111"/>
            <a:ext cx="844047" cy="2827398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19" name="Rektangel 18" descr="Planering inför att placeringen ska avslutas&#10;">
            <a:extLst>
              <a:ext uri="{FF2B5EF4-FFF2-40B4-BE49-F238E27FC236}">
                <a16:creationId xmlns:a16="http://schemas.microsoft.com/office/drawing/2014/main" id="{8E6280E3-BED0-47E6-B657-DEC085004F48}"/>
              </a:ext>
            </a:extLst>
          </p:cNvPr>
          <p:cNvSpPr/>
          <p:nvPr/>
        </p:nvSpPr>
        <p:spPr>
          <a:xfrm>
            <a:off x="1427045" y="2763112"/>
            <a:ext cx="2222204" cy="101663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sv-SE" sz="1400" b="1" dirty="0">
                <a:solidFill>
                  <a:srgbClr val="FFFFFF"/>
                </a:solidFill>
                <a:latin typeface="Arial"/>
              </a:rPr>
              <a:t>Planering inför att placeringen ska avslutas</a:t>
            </a:r>
          </a:p>
        </p:txBody>
      </p:sp>
      <p:sp>
        <p:nvSpPr>
          <p:cNvPr id="20" name="Rektangel 19" descr="I samband med att den unge flyttar till eget boende&#10;">
            <a:extLst>
              <a:ext uri="{FF2B5EF4-FFF2-40B4-BE49-F238E27FC236}">
                <a16:creationId xmlns:a16="http://schemas.microsoft.com/office/drawing/2014/main" id="{CE8D7463-D425-470D-8A93-68F36422DEF2}"/>
              </a:ext>
            </a:extLst>
          </p:cNvPr>
          <p:cNvSpPr/>
          <p:nvPr/>
        </p:nvSpPr>
        <p:spPr>
          <a:xfrm>
            <a:off x="1427044" y="3869395"/>
            <a:ext cx="2222204" cy="101663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sv-SE" sz="1400" b="1" dirty="0">
                <a:solidFill>
                  <a:srgbClr val="FFFFFF"/>
                </a:solidFill>
                <a:latin typeface="Arial"/>
              </a:rPr>
              <a:t>I samband med att den unge flyttar till eget boende</a:t>
            </a:r>
          </a:p>
        </p:txBody>
      </p:sp>
      <p:sp>
        <p:nvSpPr>
          <p:cNvPr id="21" name="Rektangel 20" descr="Efter flytten&#10;">
            <a:extLst>
              <a:ext uri="{FF2B5EF4-FFF2-40B4-BE49-F238E27FC236}">
                <a16:creationId xmlns:a16="http://schemas.microsoft.com/office/drawing/2014/main" id="{37444065-123C-4DC8-BE00-12F30DDA9826}"/>
              </a:ext>
            </a:extLst>
          </p:cNvPr>
          <p:cNvSpPr/>
          <p:nvPr/>
        </p:nvSpPr>
        <p:spPr>
          <a:xfrm>
            <a:off x="1427881" y="4979687"/>
            <a:ext cx="2222204" cy="101663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sv-SE" sz="1400" b="1" dirty="0">
                <a:solidFill>
                  <a:srgbClr val="FFFFFF"/>
                </a:solidFill>
                <a:latin typeface="Arial"/>
              </a:rPr>
              <a:t>Efter flytten</a:t>
            </a:r>
          </a:p>
        </p:txBody>
      </p:sp>
      <p:sp>
        <p:nvSpPr>
          <p:cNvPr id="25" name="Rektangel 24" descr="När och hur samverkar vi med &#10;varandra idag?&#10;">
            <a:extLst>
              <a:ext uri="{FF2B5EF4-FFF2-40B4-BE49-F238E27FC236}">
                <a16:creationId xmlns:a16="http://schemas.microsoft.com/office/drawing/2014/main" id="{FEC3AB9B-D71E-42F2-B753-0F3E528F3540}"/>
              </a:ext>
            </a:extLst>
          </p:cNvPr>
          <p:cNvSpPr/>
          <p:nvPr/>
        </p:nvSpPr>
        <p:spPr>
          <a:xfrm>
            <a:off x="3738893" y="1870853"/>
            <a:ext cx="3756257" cy="81092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sv-SE" sz="1400" b="1" dirty="0">
                <a:solidFill>
                  <a:srgbClr val="FFFFFF"/>
                </a:solidFill>
              </a:rPr>
              <a:t>När och hur samverkar vi med </a:t>
            </a:r>
            <a:br>
              <a:rPr lang="sv-SE" sz="1400" b="1" dirty="0">
                <a:solidFill>
                  <a:srgbClr val="FFFFFF"/>
                </a:solidFill>
              </a:rPr>
            </a:br>
            <a:r>
              <a:rPr lang="sv-SE" sz="1400" b="1" dirty="0">
                <a:solidFill>
                  <a:srgbClr val="FFFFFF"/>
                </a:solidFill>
              </a:rPr>
              <a:t>varandra idag?</a:t>
            </a:r>
          </a:p>
        </p:txBody>
      </p:sp>
      <p:sp>
        <p:nvSpPr>
          <p:cNvPr id="22" name="Rectangle 58" descr="2 A. Underkategori&#10;När och hur samverkar vi med &#10;varandra idag? - Planering inför att placeringen ska avslutas&#10;">
            <a:extLst>
              <a:ext uri="{FF2B5EF4-FFF2-40B4-BE49-F238E27FC236}">
                <a16:creationId xmlns:a16="http://schemas.microsoft.com/office/drawing/2014/main" id="{ECDBC140-648F-462A-8EDC-450C813E34DE}"/>
              </a:ext>
            </a:extLst>
          </p:cNvPr>
          <p:cNvSpPr/>
          <p:nvPr/>
        </p:nvSpPr>
        <p:spPr>
          <a:xfrm>
            <a:off x="3738894" y="2753491"/>
            <a:ext cx="3756258" cy="10262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>
              <a:defRPr/>
            </a:pP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  <p:sp>
        <p:nvSpPr>
          <p:cNvPr id="23" name="Rectangle 58" descr="2 A. Underkategori&#10;När och hur samverkar vi med &#10;varandra idag? - I samband med att den unge flyttar till eget boende&#10;Exempel: BoU kontaktar försörjnings-stödsenheten.&#10;&#10;">
            <a:extLst>
              <a:ext uri="{FF2B5EF4-FFF2-40B4-BE49-F238E27FC236}">
                <a16:creationId xmlns:a16="http://schemas.microsoft.com/office/drawing/2014/main" id="{7B3ACB15-566C-4403-ACB5-511C7C752A19}"/>
              </a:ext>
            </a:extLst>
          </p:cNvPr>
          <p:cNvSpPr/>
          <p:nvPr/>
        </p:nvSpPr>
        <p:spPr>
          <a:xfrm>
            <a:off x="3738894" y="3869395"/>
            <a:ext cx="3756258" cy="10262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>
              <a:defRPr/>
            </a:pPr>
            <a:endParaRPr lang="sv-SE" sz="1100" dirty="0">
              <a:solidFill>
                <a:prstClr val="black"/>
              </a:solidFill>
            </a:endParaRPr>
          </a:p>
        </p:txBody>
      </p:sp>
      <p:sp>
        <p:nvSpPr>
          <p:cNvPr id="24" name="Rectangle 58" descr="2 A. Underkategori&#10;När och hur samverkar vi med &#10;varandra idag? - Efter flytten&#10;">
            <a:extLst>
              <a:ext uri="{FF2B5EF4-FFF2-40B4-BE49-F238E27FC236}">
                <a16:creationId xmlns:a16="http://schemas.microsoft.com/office/drawing/2014/main" id="{A5815955-D710-41E0-B40B-A2E9E6C1313C}"/>
              </a:ext>
            </a:extLst>
          </p:cNvPr>
          <p:cNvSpPr/>
          <p:nvPr/>
        </p:nvSpPr>
        <p:spPr>
          <a:xfrm>
            <a:off x="3738894" y="4979687"/>
            <a:ext cx="3756258" cy="1016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>
              <a:defRPr/>
            </a:pP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  <p:sp>
        <p:nvSpPr>
          <p:cNvPr id="29" name="Rektangel 28" descr="När och hur kan vi behöva &#10;samverka mer?&#10;">
            <a:extLst>
              <a:ext uri="{FF2B5EF4-FFF2-40B4-BE49-F238E27FC236}">
                <a16:creationId xmlns:a16="http://schemas.microsoft.com/office/drawing/2014/main" id="{4D78A0D3-7B1C-4ECF-9838-01177424768E}"/>
              </a:ext>
            </a:extLst>
          </p:cNvPr>
          <p:cNvSpPr/>
          <p:nvPr/>
        </p:nvSpPr>
        <p:spPr>
          <a:xfrm>
            <a:off x="7566033" y="1870852"/>
            <a:ext cx="3756255" cy="81092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sv-SE" sz="1400" b="1" dirty="0">
                <a:solidFill>
                  <a:srgbClr val="FFFFFF"/>
                </a:solidFill>
              </a:rPr>
              <a:t>När och hur kan vi behöva </a:t>
            </a:r>
            <a:br>
              <a:rPr lang="sv-SE" sz="1400" b="1" dirty="0">
                <a:solidFill>
                  <a:srgbClr val="FFFFFF"/>
                </a:solidFill>
              </a:rPr>
            </a:br>
            <a:r>
              <a:rPr lang="sv-SE" sz="1400" b="1" dirty="0">
                <a:solidFill>
                  <a:srgbClr val="FFFFFF"/>
                </a:solidFill>
              </a:rPr>
              <a:t>samverka mer?</a:t>
            </a:r>
          </a:p>
        </p:txBody>
      </p:sp>
      <p:sp>
        <p:nvSpPr>
          <p:cNvPr id="26" name="Rectangle 58" descr="2 A. Underkategori&#10;När och hur kan vi behöva &#10;samverka mer? - Planering inför att placeringen ska avslutas&#10;Exempel: Gemensam planering. &#10;&#10;">
            <a:extLst>
              <a:ext uri="{FF2B5EF4-FFF2-40B4-BE49-F238E27FC236}">
                <a16:creationId xmlns:a16="http://schemas.microsoft.com/office/drawing/2014/main" id="{D366D65C-7D0C-4B6B-9744-B279D7F82A08}"/>
              </a:ext>
            </a:extLst>
          </p:cNvPr>
          <p:cNvSpPr/>
          <p:nvPr/>
        </p:nvSpPr>
        <p:spPr>
          <a:xfrm>
            <a:off x="7566032" y="2763111"/>
            <a:ext cx="3756256" cy="1016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/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Exempel: Gemensam plan för att tillgodose barnets/den unges behov av att få träna på olika färdigheter, få samhällsinformation och hjälp med frågor om ekonomi, bostad och arbete.</a:t>
            </a:r>
          </a:p>
        </p:txBody>
      </p:sp>
      <p:sp>
        <p:nvSpPr>
          <p:cNvPr id="27" name="Rectangle 58" descr="2 A. Underkategori&#10;När och hur kan vi behöva &#10;samverka mer? - I samband med att den unge flyttar till eget boende&#10;">
            <a:extLst>
              <a:ext uri="{FF2B5EF4-FFF2-40B4-BE49-F238E27FC236}">
                <a16:creationId xmlns:a16="http://schemas.microsoft.com/office/drawing/2014/main" id="{DB869411-7CFE-4A7F-B672-DD848D961CAA}"/>
              </a:ext>
            </a:extLst>
          </p:cNvPr>
          <p:cNvSpPr/>
          <p:nvPr/>
        </p:nvSpPr>
        <p:spPr>
          <a:xfrm>
            <a:off x="7566032" y="3869394"/>
            <a:ext cx="3756256" cy="1016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/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Exempel: tydliggör vem som kan svara på frågor runt flytten eller försörjning och vem den unge kan kontakta för att få stöd i olika frågor efter flytten</a:t>
            </a:r>
          </a:p>
        </p:txBody>
      </p:sp>
      <p:sp>
        <p:nvSpPr>
          <p:cNvPr id="28" name="Rectangle 58" descr="2 A. Underkategori&#10;När och hur kan vi behöva &#10;samverka mer? - Efter flytten&#10;">
            <a:extLst>
              <a:ext uri="{FF2B5EF4-FFF2-40B4-BE49-F238E27FC236}">
                <a16:creationId xmlns:a16="http://schemas.microsoft.com/office/drawing/2014/main" id="{4845E976-F730-451F-8E29-4ECCBF4E4EC0}"/>
              </a:ext>
            </a:extLst>
          </p:cNvPr>
          <p:cNvSpPr/>
          <p:nvPr/>
        </p:nvSpPr>
        <p:spPr>
          <a:xfrm>
            <a:off x="7566032" y="4975677"/>
            <a:ext cx="3756256" cy="1020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/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Exempel: gemensam uppföljning av om den unge har fått tillräckligt stöd</a:t>
            </a:r>
          </a:p>
        </p:txBody>
      </p:sp>
    </p:spTree>
    <p:extLst>
      <p:ext uri="{BB962C8B-B14F-4D97-AF65-F5344CB8AC3E}">
        <p14:creationId xmlns:p14="http://schemas.microsoft.com/office/powerpoint/2010/main" val="2892688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7B918A-12A6-4E79-991B-098603C1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Reflektionsfrågor</a:t>
            </a:r>
          </a:p>
        </p:txBody>
      </p:sp>
      <p:sp>
        <p:nvSpPr>
          <p:cNvPr id="6" name="Rubrik 1" hidden="1">
            <a:extLst>
              <a:ext uri="{FF2B5EF4-FFF2-40B4-BE49-F238E27FC236}">
                <a16:creationId xmlns:a16="http://schemas.microsoft.com/office/drawing/2014/main" id="{548C0605-A5BB-4432-8A17-411755074861}"/>
              </a:ext>
            </a:extLst>
          </p:cNvPr>
          <p:cNvSpPr txBox="1">
            <a:spLocks/>
          </p:cNvSpPr>
          <p:nvPr/>
        </p:nvSpPr>
        <p:spPr>
          <a:xfrm>
            <a:off x="5120639" y="686594"/>
            <a:ext cx="6161650" cy="7106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b="1" kern="1200">
                <a:solidFill>
                  <a:schemeClr val="accent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/>
              <a:t>övning 2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1E00836-D361-4966-BE5E-D10386C0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B161F2B-CA08-47DA-8EF4-6FE067B7DE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b="0" dirty="0"/>
              <a:t>Vilka är era tankar efter att ha gjort övning 2?</a:t>
            </a:r>
          </a:p>
          <a:p>
            <a:pPr marL="514350" indent="-514350">
              <a:buFont typeface="+mj-lt"/>
              <a:buAutoNum type="arabicPeriod"/>
            </a:pPr>
            <a:r>
              <a:rPr lang="sv-SE" b="0" dirty="0"/>
              <a:t>Vad är orsaken till att det ser ut som det gör?</a:t>
            </a:r>
          </a:p>
          <a:p>
            <a:pPr marL="0" indent="0">
              <a:buNone/>
            </a:pPr>
            <a:endParaRPr lang="sv-SE" b="0" dirty="0"/>
          </a:p>
        </p:txBody>
      </p:sp>
      <p:sp>
        <p:nvSpPr>
          <p:cNvPr id="9" name="Platshållare för datum 2">
            <a:extLst>
              <a:ext uri="{FF2B5EF4-FFF2-40B4-BE49-F238E27FC236}">
                <a16:creationId xmlns:a16="http://schemas.microsoft.com/office/drawing/2014/main" id="{4EFCFF9E-C732-4891-91F0-E9C23E12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9400" y="2721112"/>
            <a:ext cx="3437743" cy="3708399"/>
          </a:xfrm>
        </p:spPr>
        <p:txBody>
          <a:bodyPr/>
          <a:lstStyle/>
          <a:p>
            <a:r>
              <a:rPr lang="sv-SE" sz="23900" dirty="0">
                <a:solidFill>
                  <a:srgbClr val="A6BCC6"/>
                </a:solidFill>
                <a:sym typeface="Webdings" panose="05030102010509060703" pitchFamily="18" charset="2"/>
              </a:rPr>
              <a:t></a:t>
            </a:r>
            <a:endParaRPr lang="sv-SE" sz="13800" dirty="0">
              <a:solidFill>
                <a:srgbClr val="A6BC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097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14BEA6C0-8EC4-4DB3-8EB2-609EC68F1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091557D-5CA8-403C-81D9-041949687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Övning 3</a:t>
            </a:r>
          </a:p>
        </p:txBody>
      </p:sp>
    </p:spTree>
    <p:extLst>
      <p:ext uri="{BB962C8B-B14F-4D97-AF65-F5344CB8AC3E}">
        <p14:creationId xmlns:p14="http://schemas.microsoft.com/office/powerpoint/2010/main" val="117434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A4ACED-5227-4D84-A59B-872F5EBD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 till övning 3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14AF868-E0C5-4A52-A38C-83CB2F71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6273D6A-2C8A-4752-B366-B1093614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3306E22-CF63-4FC4-A635-055F8A88F3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10363374" cy="3708400"/>
          </a:xfrm>
        </p:spPr>
        <p:txBody>
          <a:bodyPr/>
          <a:lstStyle/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Utifrån de utmaningar som identifierats i övning 1 och 2 ska vi nu gemensamt summera vilka vi ser som de främsta utmaningarna, både vad gäller behoven hos placerade barn och unga och vår samverkan runt målgruppen.  </a:t>
            </a:r>
          </a:p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Problemformuleringen ska ligga till grund för de lösningsförslag och den handlingsplan som vi ska arbeta med vid nästa möte.</a:t>
            </a:r>
          </a:p>
        </p:txBody>
      </p:sp>
    </p:spTree>
    <p:extLst>
      <p:ext uri="{BB962C8B-B14F-4D97-AF65-F5344CB8AC3E}">
        <p14:creationId xmlns:p14="http://schemas.microsoft.com/office/powerpoint/2010/main" val="3119601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7AD90-8E6F-4A8F-A07F-F08F5B9D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 3: </a:t>
            </a:r>
            <a:r>
              <a:rPr lang="sv-SE"/>
              <a:t>gemensam problembild</a:t>
            </a:r>
            <a:endParaRPr lang="en-GB" b="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963EE93-4EC7-49C9-B7A1-0A4A1B85D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963EE93-4EC7-49C9-B7A1-0A4A1B85DEA0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: Rounded Corners 17" descr="Skriv dit problemområde som sedan delas upp i underkategorier: 1a, 1b, 1c etc">
            <a:extLst>
              <a:ext uri="{FF2B5EF4-FFF2-40B4-BE49-F238E27FC236}">
                <a16:creationId xmlns:a16="http://schemas.microsoft.com/office/drawing/2014/main" id="{3D740DFE-F8EE-426F-BF79-6AB6DB68A1D6}"/>
              </a:ext>
            </a:extLst>
          </p:cNvPr>
          <p:cNvSpPr/>
          <p:nvPr/>
        </p:nvSpPr>
        <p:spPr>
          <a:xfrm>
            <a:off x="1071792" y="1664151"/>
            <a:ext cx="3240000" cy="63918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891" indent="-342891" defTabSz="914377">
              <a:buFont typeface="+mj-lt"/>
              <a:buAutoNum type="arabicPeriod"/>
              <a:defRPr/>
            </a:pP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Utmaningar: </a:t>
            </a:r>
            <a:b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</a:b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Behov hos placerade barn och unga</a:t>
            </a:r>
          </a:p>
        </p:txBody>
      </p:sp>
      <p:sp>
        <p:nvSpPr>
          <p:cNvPr id="38" name="Rectangle 65" descr="1 E. Underkategori">
            <a:extLst>
              <a:ext uri="{FF2B5EF4-FFF2-40B4-BE49-F238E27FC236}">
                <a16:creationId xmlns:a16="http://schemas.microsoft.com/office/drawing/2014/main" id="{8717E96A-A659-4AAE-8329-B9A58945F231}"/>
              </a:ext>
            </a:extLst>
          </p:cNvPr>
          <p:cNvSpPr/>
          <p:nvPr/>
        </p:nvSpPr>
        <p:spPr>
          <a:xfrm>
            <a:off x="1071792" y="2395832"/>
            <a:ext cx="3240000" cy="3364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  <p:sp>
        <p:nvSpPr>
          <p:cNvPr id="25" name="Rectangle: Rounded Corners 19" descr="Skriv dit problemområde som sedan delas upp i underkategorier: 1a, 1b, 1c etc">
            <a:extLst>
              <a:ext uri="{FF2B5EF4-FFF2-40B4-BE49-F238E27FC236}">
                <a16:creationId xmlns:a16="http://schemas.microsoft.com/office/drawing/2014/main" id="{D5457920-738A-4970-A327-4B3EBC3DCBBD}"/>
              </a:ext>
            </a:extLst>
          </p:cNvPr>
          <p:cNvSpPr/>
          <p:nvPr/>
        </p:nvSpPr>
        <p:spPr>
          <a:xfrm>
            <a:off x="4438078" y="1664151"/>
            <a:ext cx="3240000" cy="63918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891" indent="-342891" defTabSz="914377">
              <a:buFont typeface="+mj-lt"/>
              <a:buAutoNum type="arabicPeriod" startAt="2"/>
              <a:defRPr/>
            </a:pP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Utmaningar:</a:t>
            </a:r>
            <a:b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</a:b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Samverkansfrågor</a:t>
            </a:r>
          </a:p>
        </p:txBody>
      </p:sp>
      <p:sp>
        <p:nvSpPr>
          <p:cNvPr id="26" name="Rectangle: Rounded Corners 20" descr="Skriv dit problemområde som sedan delas upp i underkategorier: 1a, 1b, 1c etc">
            <a:extLst>
              <a:ext uri="{FF2B5EF4-FFF2-40B4-BE49-F238E27FC236}">
                <a16:creationId xmlns:a16="http://schemas.microsoft.com/office/drawing/2014/main" id="{4E919044-DBA4-445D-9A65-3E5EA3288B22}"/>
              </a:ext>
            </a:extLst>
          </p:cNvPr>
          <p:cNvSpPr/>
          <p:nvPr/>
        </p:nvSpPr>
        <p:spPr>
          <a:xfrm>
            <a:off x="7804364" y="1665382"/>
            <a:ext cx="3240000" cy="63918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891" indent="-342891" defTabSz="914377">
              <a:buFont typeface="+mj-lt"/>
              <a:buAutoNum type="arabicPeriod" startAt="3"/>
              <a:defRPr/>
            </a:pP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Utmaningar:</a:t>
            </a:r>
            <a:b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</a:b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Övrigt</a:t>
            </a:r>
          </a:p>
        </p:txBody>
      </p:sp>
      <p:sp>
        <p:nvSpPr>
          <p:cNvPr id="20" name="Rectangle 65" descr="1 E. Underkategori">
            <a:extLst>
              <a:ext uri="{FF2B5EF4-FFF2-40B4-BE49-F238E27FC236}">
                <a16:creationId xmlns:a16="http://schemas.microsoft.com/office/drawing/2014/main" id="{D7B6033B-0318-4C18-9EE1-75CA17300C5A}"/>
              </a:ext>
            </a:extLst>
          </p:cNvPr>
          <p:cNvSpPr/>
          <p:nvPr/>
        </p:nvSpPr>
        <p:spPr>
          <a:xfrm>
            <a:off x="4438078" y="2395833"/>
            <a:ext cx="3240000" cy="3364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  <p:sp>
        <p:nvSpPr>
          <p:cNvPr id="21" name="Rectangle 65" descr="1 E. Underkategori">
            <a:extLst>
              <a:ext uri="{FF2B5EF4-FFF2-40B4-BE49-F238E27FC236}">
                <a16:creationId xmlns:a16="http://schemas.microsoft.com/office/drawing/2014/main" id="{176EF783-1348-4EF4-8748-E91E256DD141}"/>
              </a:ext>
            </a:extLst>
          </p:cNvPr>
          <p:cNvSpPr/>
          <p:nvPr/>
        </p:nvSpPr>
        <p:spPr>
          <a:xfrm>
            <a:off x="7804364" y="2395833"/>
            <a:ext cx="3240000" cy="3364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4788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EDA14522-DBE6-4707-B243-317D472C8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möte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A76F1C-4118-48CB-A8BA-5473BED6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0D7E492-2C13-444D-A300-73C03FD5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EB39C60-698F-4E71-875D-6440240AB4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b="0" dirty="0"/>
              <a:t>Nästa möte har fokus på förslag till gemensamma lösningar.</a:t>
            </a:r>
          </a:p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b="0" dirty="0"/>
              <a:t>Inför nästa möte skickar mötesledaren ut er gemensamma problemformulering på nytt.</a:t>
            </a:r>
          </a:p>
        </p:txBody>
      </p:sp>
    </p:spTree>
    <p:extLst>
      <p:ext uri="{BB962C8B-B14F-4D97-AF65-F5344CB8AC3E}">
        <p14:creationId xmlns:p14="http://schemas.microsoft.com/office/powerpoint/2010/main" val="603136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C9FE01-75FA-4EC0-902C-BAE2C6D1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Översikt</a:t>
            </a:r>
          </a:p>
        </p:txBody>
      </p:sp>
      <p:grpSp>
        <p:nvGrpSpPr>
          <p:cNvPr id="7" name="Grupp 6" descr="Möte 1 &#10;– gemensam problembild&#10;">
            <a:extLst>
              <a:ext uri="{FF2B5EF4-FFF2-40B4-BE49-F238E27FC236}">
                <a16:creationId xmlns:a16="http://schemas.microsoft.com/office/drawing/2014/main" id="{FFE9EFC7-DF02-4C44-AD04-315FACB915C8}"/>
              </a:ext>
            </a:extLst>
          </p:cNvPr>
          <p:cNvGrpSpPr/>
          <p:nvPr/>
        </p:nvGrpSpPr>
        <p:grpSpPr>
          <a:xfrm>
            <a:off x="1088695" y="2137989"/>
            <a:ext cx="4600721" cy="1029622"/>
            <a:chOff x="7068" y="164224"/>
            <a:chExt cx="3641717" cy="1607313"/>
          </a:xfrm>
        </p:grpSpPr>
        <p:sp>
          <p:nvSpPr>
            <p:cNvPr id="8" name="Rektangel: rundade hörn 7" descr="Möte 1 – gemensam problembild">
              <a:extLst>
                <a:ext uri="{FF2B5EF4-FFF2-40B4-BE49-F238E27FC236}">
                  <a16:creationId xmlns:a16="http://schemas.microsoft.com/office/drawing/2014/main" id="{8EA745FE-CF61-4864-9F0C-7D0CB2255449}"/>
                </a:ext>
              </a:extLst>
            </p:cNvPr>
            <p:cNvSpPr/>
            <p:nvPr/>
          </p:nvSpPr>
          <p:spPr>
            <a:xfrm>
              <a:off x="7068" y="164224"/>
              <a:ext cx="3641717" cy="1607313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ktangel: rundade hörn 4" descr="Möte 1 – gemensam problembild&#10;">
              <a:extLst>
                <a:ext uri="{FF2B5EF4-FFF2-40B4-BE49-F238E27FC236}">
                  <a16:creationId xmlns:a16="http://schemas.microsoft.com/office/drawing/2014/main" id="{E0FBBFC8-8253-4CDD-9047-A714FBDC5558}"/>
                </a:ext>
              </a:extLst>
            </p:cNvPr>
            <p:cNvSpPr txBox="1"/>
            <p:nvPr/>
          </p:nvSpPr>
          <p:spPr>
            <a:xfrm>
              <a:off x="7068" y="164224"/>
              <a:ext cx="3641717" cy="10715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2100" b="1" kern="1200" dirty="0">
                  <a:solidFill>
                    <a:srgbClr val="ED8B00"/>
                  </a:solidFill>
                </a:rPr>
                <a:t>Möte 1 </a:t>
              </a:r>
              <a:br>
                <a:rPr lang="sv-SE" sz="2100" b="1" kern="1200" dirty="0">
                  <a:solidFill>
                    <a:srgbClr val="ED8B00"/>
                  </a:solidFill>
                </a:rPr>
              </a:br>
              <a:r>
                <a:rPr lang="sv-SE" sz="2100" b="1" kern="1200" dirty="0">
                  <a:solidFill>
                    <a:srgbClr val="ED8B00"/>
                  </a:solidFill>
                </a:rPr>
                <a:t>– gemensam problembild</a:t>
              </a:r>
            </a:p>
          </p:txBody>
        </p:sp>
      </p:grpSp>
      <p:grpSp>
        <p:nvGrpSpPr>
          <p:cNvPr id="14" name="Grupp 13" descr="Övning 1: identifiera behov&#10;Övning 2: se över samverkan&#10;Övning 3: summera utmaningar&#10;">
            <a:extLst>
              <a:ext uri="{FF2B5EF4-FFF2-40B4-BE49-F238E27FC236}">
                <a16:creationId xmlns:a16="http://schemas.microsoft.com/office/drawing/2014/main" id="{0E1A5AF9-ED6C-4B50-821A-802A25061FE6}"/>
              </a:ext>
            </a:extLst>
          </p:cNvPr>
          <p:cNvGrpSpPr/>
          <p:nvPr/>
        </p:nvGrpSpPr>
        <p:grpSpPr>
          <a:xfrm>
            <a:off x="1088696" y="3291265"/>
            <a:ext cx="4600721" cy="1583998"/>
            <a:chOff x="76247" y="1691167"/>
            <a:chExt cx="4600721" cy="1583998"/>
          </a:xfrm>
        </p:grpSpPr>
        <p:sp>
          <p:nvSpPr>
            <p:cNvPr id="15" name="Rektangel: rundade hörn 14">
              <a:extLst>
                <a:ext uri="{FF2B5EF4-FFF2-40B4-BE49-F238E27FC236}">
                  <a16:creationId xmlns:a16="http://schemas.microsoft.com/office/drawing/2014/main" id="{6A2A5D67-1D73-47A5-8B9A-1B6F4109013E}"/>
                </a:ext>
              </a:extLst>
            </p:cNvPr>
            <p:cNvSpPr/>
            <p:nvPr/>
          </p:nvSpPr>
          <p:spPr>
            <a:xfrm>
              <a:off x="76247" y="1691167"/>
              <a:ext cx="4600721" cy="1583998"/>
            </a:xfrm>
            <a:prstGeom prst="roundRect">
              <a:avLst>
                <a:gd name="adj" fmla="val 10000"/>
              </a:avLst>
            </a:pr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ktangel: rundade hörn 4" descr="Övning 1: identifiera behov&#10;Övning 2: se över samverkan&#10;Övning 3: summera utmaningar&#10;">
              <a:extLst>
                <a:ext uri="{FF2B5EF4-FFF2-40B4-BE49-F238E27FC236}">
                  <a16:creationId xmlns:a16="http://schemas.microsoft.com/office/drawing/2014/main" id="{E916F515-13F0-4594-B701-1028BB903175}"/>
                </a:ext>
              </a:extLst>
            </p:cNvPr>
            <p:cNvSpPr txBox="1"/>
            <p:nvPr/>
          </p:nvSpPr>
          <p:spPr>
            <a:xfrm>
              <a:off x="122641" y="1737561"/>
              <a:ext cx="4507933" cy="149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2100" kern="1200" dirty="0"/>
                <a:t>Övning 1: identifiera behov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2100" kern="1200" dirty="0"/>
                <a:t>Övning 2: se över samverkan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2100" kern="1200" dirty="0"/>
                <a:t>Övning 3: summera utmaningar</a:t>
              </a:r>
            </a:p>
          </p:txBody>
        </p:sp>
      </p:grpSp>
      <p:grpSp>
        <p:nvGrpSpPr>
          <p:cNvPr id="11" name="Grupp 10" descr="Möte 2&#10;– gemensam handlingsplan&#10;">
            <a:extLst>
              <a:ext uri="{FF2B5EF4-FFF2-40B4-BE49-F238E27FC236}">
                <a16:creationId xmlns:a16="http://schemas.microsoft.com/office/drawing/2014/main" id="{7684C6F3-3CFD-43B4-9778-025C8EFD8B39}"/>
              </a:ext>
            </a:extLst>
          </p:cNvPr>
          <p:cNvGrpSpPr/>
          <p:nvPr/>
        </p:nvGrpSpPr>
        <p:grpSpPr>
          <a:xfrm>
            <a:off x="6029427" y="2137989"/>
            <a:ext cx="4600800" cy="1029622"/>
            <a:chOff x="7068" y="164224"/>
            <a:chExt cx="3641717" cy="1607313"/>
          </a:xfrm>
        </p:grpSpPr>
        <p:sp>
          <p:nvSpPr>
            <p:cNvPr id="12" name="Rektangel: rundade hörn 11" descr="Möte 2 – gemensam handlingsplan&#10;">
              <a:extLst>
                <a:ext uri="{FF2B5EF4-FFF2-40B4-BE49-F238E27FC236}">
                  <a16:creationId xmlns:a16="http://schemas.microsoft.com/office/drawing/2014/main" id="{5B44C38E-D5F0-40F3-90B1-6217F81BC907}"/>
                </a:ext>
              </a:extLst>
            </p:cNvPr>
            <p:cNvSpPr/>
            <p:nvPr/>
          </p:nvSpPr>
          <p:spPr>
            <a:xfrm>
              <a:off x="7068" y="164224"/>
              <a:ext cx="3641717" cy="1607313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ktangel: rundade hörn 4" descr="Möte 2&#10;– gemensam handlingsplan&#10;">
              <a:extLst>
                <a:ext uri="{FF2B5EF4-FFF2-40B4-BE49-F238E27FC236}">
                  <a16:creationId xmlns:a16="http://schemas.microsoft.com/office/drawing/2014/main" id="{818833FB-19E7-4692-BA65-5D3AA2691A20}"/>
                </a:ext>
              </a:extLst>
            </p:cNvPr>
            <p:cNvSpPr txBox="1"/>
            <p:nvPr/>
          </p:nvSpPr>
          <p:spPr>
            <a:xfrm>
              <a:off x="7068" y="164224"/>
              <a:ext cx="3641717" cy="10715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2100" b="1" kern="1200" dirty="0">
                  <a:solidFill>
                    <a:srgbClr val="ED8B00"/>
                  </a:solidFill>
                </a:rPr>
                <a:t>Möte </a:t>
              </a:r>
              <a:r>
                <a:rPr lang="sv-SE" sz="2100" b="1" dirty="0">
                  <a:solidFill>
                    <a:srgbClr val="ED8B00"/>
                  </a:solidFill>
                </a:rPr>
                <a:t>2</a:t>
              </a:r>
              <a:br>
                <a:rPr lang="sv-SE" sz="2100" b="1" kern="1200" dirty="0">
                  <a:solidFill>
                    <a:srgbClr val="ED8B00"/>
                  </a:solidFill>
                </a:rPr>
              </a:br>
              <a:r>
                <a:rPr lang="sv-SE" sz="2100" b="1" kern="1200" dirty="0">
                  <a:solidFill>
                    <a:srgbClr val="ED8B00"/>
                  </a:solidFill>
                </a:rPr>
                <a:t>– gemensam </a:t>
              </a:r>
              <a:r>
                <a:rPr lang="sv-SE" sz="2100" b="1" dirty="0">
                  <a:solidFill>
                    <a:srgbClr val="ED8B00"/>
                  </a:solidFill>
                </a:rPr>
                <a:t>handlingsplan</a:t>
              </a:r>
              <a:endParaRPr lang="sv-SE" sz="2100" b="1" kern="1200" dirty="0">
                <a:solidFill>
                  <a:srgbClr val="ED8B00"/>
                </a:solidFill>
              </a:endParaRPr>
            </a:p>
          </p:txBody>
        </p:sp>
      </p:grpSp>
      <p:grpSp>
        <p:nvGrpSpPr>
          <p:cNvPr id="17" name="Grupp 16" descr="Övning 1: Hitta lösningar&#10;Övning 2: Ta fram handlingsplanen&#10;">
            <a:extLst>
              <a:ext uri="{FF2B5EF4-FFF2-40B4-BE49-F238E27FC236}">
                <a16:creationId xmlns:a16="http://schemas.microsoft.com/office/drawing/2014/main" id="{184DBBFA-7486-4E3F-8531-AE94624EAF9A}"/>
              </a:ext>
            </a:extLst>
          </p:cNvPr>
          <p:cNvGrpSpPr/>
          <p:nvPr/>
        </p:nvGrpSpPr>
        <p:grpSpPr>
          <a:xfrm>
            <a:off x="6037150" y="3291265"/>
            <a:ext cx="4600721" cy="1583998"/>
            <a:chOff x="5752707" y="1691167"/>
            <a:chExt cx="4600721" cy="1583998"/>
          </a:xfrm>
        </p:grpSpPr>
        <p:sp>
          <p:nvSpPr>
            <p:cNvPr id="18" name="Rektangel: rundade hörn 17">
              <a:extLst>
                <a:ext uri="{FF2B5EF4-FFF2-40B4-BE49-F238E27FC236}">
                  <a16:creationId xmlns:a16="http://schemas.microsoft.com/office/drawing/2014/main" id="{821BD15D-0537-48EF-92A0-AB0455112EB8}"/>
                </a:ext>
              </a:extLst>
            </p:cNvPr>
            <p:cNvSpPr/>
            <p:nvPr/>
          </p:nvSpPr>
          <p:spPr>
            <a:xfrm>
              <a:off x="5752707" y="1691167"/>
              <a:ext cx="4600721" cy="1583998"/>
            </a:xfrm>
            <a:prstGeom prst="roundRect">
              <a:avLst>
                <a:gd name="adj" fmla="val 10000"/>
              </a:avLst>
            </a:pr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ktangel: rundade hörn 4" descr="Övning 1: Hitta lösningar&#10;Övning 2: Ta fram handlingsplanen">
              <a:extLst>
                <a:ext uri="{FF2B5EF4-FFF2-40B4-BE49-F238E27FC236}">
                  <a16:creationId xmlns:a16="http://schemas.microsoft.com/office/drawing/2014/main" id="{8A5E392C-DD7C-4EDE-B08C-085288592BBA}"/>
                </a:ext>
              </a:extLst>
            </p:cNvPr>
            <p:cNvSpPr txBox="1"/>
            <p:nvPr/>
          </p:nvSpPr>
          <p:spPr>
            <a:xfrm>
              <a:off x="5799101" y="1737561"/>
              <a:ext cx="4507933" cy="149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2100" kern="1200" dirty="0"/>
                <a:t>Övning 1: Hitta lösningar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2100" kern="1200" dirty="0"/>
                <a:t>Övning 2: Ta fram handlingsplanen</a:t>
              </a:r>
            </a:p>
          </p:txBody>
        </p:sp>
      </p:grp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AFDBCA-F29C-409C-87F2-36D55D04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80A2E8C-5CC8-4BFE-8C7B-E2CDF60C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DB9EE9A5-4614-4EDA-9B07-1813AF170A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6925" y="0"/>
            <a:ext cx="6096000" cy="68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20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38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3C299-5D78-4508-86D7-2CE17C1AD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möte 1 – gemensam problembild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907902D-21CE-4ACA-8A03-2FD10E60D5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1793" y="2059200"/>
            <a:ext cx="6824780" cy="3632799"/>
          </a:xfrm>
        </p:spPr>
        <p:txBody>
          <a:bodyPr/>
          <a:lstStyle/>
          <a:p>
            <a:pPr marL="0" lvl="0" indent="0">
              <a:spcAft>
                <a:spcPts val="306"/>
              </a:spcAft>
              <a:buNone/>
              <a:defRPr/>
            </a:pPr>
            <a:r>
              <a:rPr lang="sv-SE" b="1" dirty="0"/>
              <a:t>Syfte</a:t>
            </a:r>
          </a:p>
          <a:p>
            <a:pPr marL="342900" indent="-342900">
              <a:spcAft>
                <a:spcPts val="306"/>
              </a:spcAft>
              <a:buFont typeface="Arial" panose="020B0604020202020204" pitchFamily="34" charset="0"/>
              <a:buChar char="•"/>
              <a:defRPr/>
            </a:pPr>
            <a:r>
              <a:rPr lang="sv-SE" sz="2200" b="0" dirty="0"/>
              <a:t>Dela erfarenheter och insikter om utmaningar för placerade barn och unga som ska flytta till eget boende.</a:t>
            </a:r>
          </a:p>
          <a:p>
            <a:pPr marL="342900" indent="-342900">
              <a:spcAft>
                <a:spcPts val="306"/>
              </a:spcAft>
              <a:buFont typeface="Arial" panose="020B0604020202020204" pitchFamily="34" charset="0"/>
              <a:buChar char="•"/>
              <a:defRPr/>
            </a:pPr>
            <a:r>
              <a:rPr lang="sv-SE" sz="2200" b="0" dirty="0"/>
              <a:t>Dela förslag och idéer om hur ni kan förbättra situationen för placerade barn och unga som ska flytta till eget boende.</a:t>
            </a:r>
          </a:p>
          <a:p>
            <a:pPr marL="342900" indent="-342900">
              <a:spcAft>
                <a:spcPts val="306"/>
              </a:spcAft>
              <a:buFont typeface="Arial" panose="020B0604020202020204" pitchFamily="34" charset="0"/>
              <a:buChar char="•"/>
              <a:defRPr/>
            </a:pPr>
            <a:r>
              <a:rPr lang="sv-SE" sz="2200" b="0" dirty="0"/>
              <a:t>Skapa förtroende och förståelse för varandra inför ett fortsatt gemensamt arbete.</a:t>
            </a:r>
          </a:p>
        </p:txBody>
      </p:sp>
      <p:sp>
        <p:nvSpPr>
          <p:cNvPr id="7" name="Rektangel 6" descr="Målet med mötet är att skapa en gemensam&#10;problembild.&#10;">
            <a:extLst>
              <a:ext uri="{FF2B5EF4-FFF2-40B4-BE49-F238E27FC236}">
                <a16:creationId xmlns:a16="http://schemas.microsoft.com/office/drawing/2014/main" id="{21650E42-4BCF-4812-8454-A910D74678B9}"/>
              </a:ext>
            </a:extLst>
          </p:cNvPr>
          <p:cNvSpPr/>
          <p:nvPr/>
        </p:nvSpPr>
        <p:spPr>
          <a:xfrm>
            <a:off x="8153729" y="2139351"/>
            <a:ext cx="4038272" cy="36327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sv-SE" sz="2400" dirty="0">
                <a:solidFill>
                  <a:srgbClr val="FFFFFF"/>
                </a:solidFill>
              </a:rPr>
              <a:t>Målet med mötet är att skapa en </a:t>
            </a:r>
            <a:r>
              <a:rPr lang="sv-SE" sz="2400" b="1" dirty="0">
                <a:solidFill>
                  <a:srgbClr val="FFFFFF"/>
                </a:solidFill>
              </a:rPr>
              <a:t>gemensam</a:t>
            </a:r>
            <a:br>
              <a:rPr lang="sv-SE" sz="2400" b="1" dirty="0">
                <a:solidFill>
                  <a:srgbClr val="FFFFFF"/>
                </a:solidFill>
              </a:rPr>
            </a:br>
            <a:r>
              <a:rPr lang="sv-SE" sz="2400" b="1" dirty="0">
                <a:solidFill>
                  <a:srgbClr val="FFFFFF"/>
                </a:solidFill>
              </a:rPr>
              <a:t>problembild.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12B64A5-8EF8-4C15-BACD-B4D2FFA0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988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E3B360-C0EA-4B04-B91A-73EB196FA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Utgångspunkter för diskussionen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93353CF-934E-46A4-BF6D-D771281CB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7D2B257-CE64-4F31-A596-BB063E74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DACAEB7-ECAC-4131-AAE6-73D63967D1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1792" y="2059200"/>
            <a:ext cx="9545068" cy="3957088"/>
          </a:xfrm>
        </p:spPr>
        <p:txBody>
          <a:bodyPr/>
          <a:lstStyle/>
          <a:p>
            <a:pPr lvl="0"/>
            <a:r>
              <a:rPr lang="sv-SE" sz="2000" dirty="0"/>
              <a:t>Barn och unga som varit långvarigt placerade är en särskilt utsatt grupp som oftast har sämre ekonomiska förutsättningar, lägre utbildning och ett svagt stödsystem.</a:t>
            </a:r>
          </a:p>
          <a:p>
            <a:pPr lvl="0"/>
            <a:r>
              <a:rPr lang="sv-SE" sz="2000" dirty="0"/>
              <a:t>De har ökad risk för svårigheter som vuxna till exempel hemlöshet, arbetslöshet, bristande försörjningsförmåga, fysiska och psykiska problem och kontakt med straffrättssystemet. </a:t>
            </a:r>
          </a:p>
          <a:p>
            <a:pPr lvl="0"/>
            <a:r>
              <a:rPr lang="sv-SE" sz="2000" dirty="0"/>
              <a:t>Socialnämnden har ett särskilt ansvar att ge dessa barn och unga stöd under och efter placeringen för att underlätta övergången till ett självständigt boende.</a:t>
            </a:r>
          </a:p>
          <a:p>
            <a:pPr lvl="0"/>
            <a:r>
              <a:rPr lang="sv-SE" sz="2000" dirty="0"/>
              <a:t>Brist på samverkan kan vara en bidragande orsak till att målgruppen inte får det stöd de behöver när placeringen avslutas.</a:t>
            </a:r>
          </a:p>
          <a:p>
            <a:pPr lvl="0"/>
            <a:r>
              <a:rPr lang="sv-SE" sz="2000" dirty="0"/>
              <a:t>En förståelse för varandras uppdrag och arbetssätt kan underlätta att se var samverkan behöver förstärkas.</a:t>
            </a:r>
          </a:p>
        </p:txBody>
      </p:sp>
    </p:spTree>
    <p:extLst>
      <p:ext uri="{BB962C8B-B14F-4D97-AF65-F5344CB8AC3E}">
        <p14:creationId xmlns:p14="http://schemas.microsoft.com/office/powerpoint/2010/main" val="397272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14BEA6C0-8EC4-4DB3-8EB2-609EC68F1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091557D-5CA8-403C-81D9-041949687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Inledning av mötet</a:t>
            </a:r>
          </a:p>
        </p:txBody>
      </p:sp>
    </p:spTree>
    <p:extLst>
      <p:ext uri="{BB962C8B-B14F-4D97-AF65-F5344CB8AC3E}">
        <p14:creationId xmlns:p14="http://schemas.microsoft.com/office/powerpoint/2010/main" val="948974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659A8-70B6-47FC-BE70-2FB535CD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Presentationsrunda (om behov finns) </a:t>
            </a:r>
            <a:br>
              <a:rPr lang="sv-SE" dirty="0">
                <a:latin typeface="Calibri" pitchFamily="34" charset="0"/>
                <a:cs typeface="Calibri" pitchFamily="34" charset="0"/>
              </a:rPr>
            </a:b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E26DA3-4CC0-4436-964F-E8A5E4A4C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0CFC572-4CE1-42FA-9BC7-25553ECB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Rectangle 123">
            <a:extLst>
              <a:ext uri="{FF2B5EF4-FFF2-40B4-BE49-F238E27FC236}">
                <a16:creationId xmlns:a16="http://schemas.microsoft.com/office/drawing/2014/main" id="{F42FEFE9-6BE1-4842-A5D5-CF0F54918F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68800" cy="1959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b="0" dirty="0"/>
              <a:t>Namn och roll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b="0" dirty="0"/>
              <a:t>Hur jobbar du idag med barn och unga som är eller har varit placerade?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b="0" dirty="0"/>
              <a:t>Vad var din första tanke när du blev inbjuden till detta?</a:t>
            </a:r>
          </a:p>
        </p:txBody>
      </p:sp>
    </p:spTree>
    <p:extLst>
      <p:ext uri="{BB962C8B-B14F-4D97-AF65-F5344CB8AC3E}">
        <p14:creationId xmlns:p14="http://schemas.microsoft.com/office/powerpoint/2010/main" val="386310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14BEA6C0-8EC4-4DB3-8EB2-609EC68F1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091557D-5CA8-403C-81D9-041949687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Övning 1</a:t>
            </a:r>
            <a:br>
              <a:rPr lang="sv-SE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6287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41A75-1B56-462C-8471-9081327BF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 till övning 1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EB76911-5CAA-4E10-B9CE-E016C4E6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29930C7-313D-40BE-A187-ABF0EBC98F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8" y="2059200"/>
            <a:ext cx="9268800" cy="3708400"/>
          </a:xfrm>
        </p:spPr>
        <p:txBody>
          <a:bodyPr/>
          <a:lstStyle/>
          <a:p>
            <a:pPr marL="285750" lvl="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b="0" dirty="0"/>
              <a:t>I ett första steg kommer vi att </a:t>
            </a:r>
            <a:r>
              <a:rPr lang="sv-SE" b="1" dirty="0"/>
              <a:t>identifiera generella behov </a:t>
            </a:r>
            <a:r>
              <a:rPr lang="sv-SE" b="0" dirty="0"/>
              <a:t>hos barn och unga som ska flytta till eget boende. </a:t>
            </a:r>
          </a:p>
          <a:p>
            <a:pPr marL="285750" lvl="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I ett andra steg kommer vi att </a:t>
            </a:r>
            <a:r>
              <a:rPr lang="sv-SE" b="1" dirty="0"/>
              <a:t>besvara om dessa behov möts eller inte</a:t>
            </a:r>
            <a:r>
              <a:rPr lang="sv-SE" dirty="0"/>
              <a:t> för placerade barn och unga. </a:t>
            </a:r>
            <a:endParaRPr lang="sv-SE" b="0" dirty="0"/>
          </a:p>
          <a:p>
            <a:pPr marL="285750" lvl="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b="0" dirty="0"/>
              <a:t>Syftet är att skapa en </a:t>
            </a:r>
            <a:r>
              <a:rPr lang="sv-SE" b="1" dirty="0"/>
              <a:t>gemensam problembild </a:t>
            </a:r>
            <a:r>
              <a:rPr lang="sv-SE" b="0" dirty="0"/>
              <a:t>som kan användas i det fortsatta arbetet.</a:t>
            </a:r>
          </a:p>
          <a:p>
            <a:pPr marL="285750" lvl="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1588695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B535223-535B-4C6C-987D-D2DBE537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5975" cy="1296144"/>
          </a:xfrm>
        </p:spPr>
        <p:txBody>
          <a:bodyPr/>
          <a:lstStyle/>
          <a:p>
            <a:r>
              <a:rPr lang="sv-SE" dirty="0"/>
              <a:t>Övning 1: Barn och ungas behov i samband med flytt till eget boende</a:t>
            </a:r>
          </a:p>
        </p:txBody>
      </p:sp>
      <p:sp>
        <p:nvSpPr>
          <p:cNvPr id="49" name="Pil: nedåt 48" descr="Pil nedåt">
            <a:extLst>
              <a:ext uri="{FF2B5EF4-FFF2-40B4-BE49-F238E27FC236}">
                <a16:creationId xmlns:a16="http://schemas.microsoft.com/office/drawing/2014/main" id="{9C5A3268-F031-43B3-BC0D-25CF7F9C1583}"/>
              </a:ext>
            </a:extLst>
          </p:cNvPr>
          <p:cNvSpPr/>
          <p:nvPr/>
        </p:nvSpPr>
        <p:spPr>
          <a:xfrm>
            <a:off x="701642" y="2765971"/>
            <a:ext cx="844047" cy="2827398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36" name="Rektangel 35" descr="Planering inför att placeringen ska avslutas&#10;">
            <a:extLst>
              <a:ext uri="{FF2B5EF4-FFF2-40B4-BE49-F238E27FC236}">
                <a16:creationId xmlns:a16="http://schemas.microsoft.com/office/drawing/2014/main" id="{A5299737-51A9-4625-88EE-38A9C6927354}"/>
              </a:ext>
            </a:extLst>
          </p:cNvPr>
          <p:cNvSpPr/>
          <p:nvPr/>
        </p:nvSpPr>
        <p:spPr>
          <a:xfrm>
            <a:off x="1421065" y="2765972"/>
            <a:ext cx="2222204" cy="101663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sv-SE" sz="1400" b="1" dirty="0">
                <a:solidFill>
                  <a:srgbClr val="FFFFFF"/>
                </a:solidFill>
                <a:latin typeface="Arial"/>
              </a:rPr>
              <a:t>Planering inför att placeringen ska avslutas</a:t>
            </a:r>
          </a:p>
        </p:txBody>
      </p:sp>
      <p:sp>
        <p:nvSpPr>
          <p:cNvPr id="37" name="Rektangel 36" descr="I samband med att den unge flyttar till eget boende&#10;">
            <a:extLst>
              <a:ext uri="{FF2B5EF4-FFF2-40B4-BE49-F238E27FC236}">
                <a16:creationId xmlns:a16="http://schemas.microsoft.com/office/drawing/2014/main" id="{BFAB66E4-E3CC-4E26-984F-1C0585A489DB}"/>
              </a:ext>
            </a:extLst>
          </p:cNvPr>
          <p:cNvSpPr/>
          <p:nvPr/>
        </p:nvSpPr>
        <p:spPr>
          <a:xfrm>
            <a:off x="1421064" y="3872255"/>
            <a:ext cx="2222204" cy="101663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sv-SE" sz="1400" b="1" dirty="0">
                <a:solidFill>
                  <a:srgbClr val="FFFFFF"/>
                </a:solidFill>
                <a:latin typeface="Arial"/>
              </a:rPr>
              <a:t>I samband med att den unge flyttar till eget boende</a:t>
            </a:r>
          </a:p>
        </p:txBody>
      </p:sp>
      <p:sp>
        <p:nvSpPr>
          <p:cNvPr id="38" name="Rektangel 37" descr="Efter flytten&#10;">
            <a:extLst>
              <a:ext uri="{FF2B5EF4-FFF2-40B4-BE49-F238E27FC236}">
                <a16:creationId xmlns:a16="http://schemas.microsoft.com/office/drawing/2014/main" id="{2D46CCEB-D4CB-4C7C-B25C-62194342CB2F}"/>
              </a:ext>
            </a:extLst>
          </p:cNvPr>
          <p:cNvSpPr/>
          <p:nvPr/>
        </p:nvSpPr>
        <p:spPr>
          <a:xfrm>
            <a:off x="1421901" y="4982547"/>
            <a:ext cx="2222204" cy="101663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r>
              <a:rPr lang="sv-SE" sz="1400" b="1" dirty="0">
                <a:solidFill>
                  <a:srgbClr val="FFFFFF"/>
                </a:solidFill>
                <a:latin typeface="Arial"/>
              </a:rPr>
              <a:t>Efter flytten</a:t>
            </a:r>
          </a:p>
        </p:txBody>
      </p:sp>
      <p:sp>
        <p:nvSpPr>
          <p:cNvPr id="47" name="Rektangel 46" descr="Steg 1: &#10;Vilka generella behov har barn och unga i samband med flytt till eget boende?&#10;">
            <a:extLst>
              <a:ext uri="{FF2B5EF4-FFF2-40B4-BE49-F238E27FC236}">
                <a16:creationId xmlns:a16="http://schemas.microsoft.com/office/drawing/2014/main" id="{E29F932B-552F-497E-BFC5-3D7F2B2EF0EE}"/>
              </a:ext>
            </a:extLst>
          </p:cNvPr>
          <p:cNvSpPr/>
          <p:nvPr/>
        </p:nvSpPr>
        <p:spPr>
          <a:xfrm>
            <a:off x="3732913" y="1873713"/>
            <a:ext cx="3756257" cy="81092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sv-SE" sz="1400" b="1" dirty="0">
                <a:solidFill>
                  <a:srgbClr val="FFFFFF"/>
                </a:solidFill>
              </a:rPr>
              <a:t>Steg 1: </a:t>
            </a:r>
            <a:br>
              <a:rPr lang="sv-SE" sz="1400" b="1" dirty="0">
                <a:solidFill>
                  <a:srgbClr val="FFFFFF"/>
                </a:solidFill>
              </a:rPr>
            </a:br>
            <a:r>
              <a:rPr lang="sv-SE" sz="1400" b="1" dirty="0">
                <a:solidFill>
                  <a:srgbClr val="FFFFFF"/>
                </a:solidFill>
              </a:rPr>
              <a:t>Vilka generella behov har barn och unga i samband med flytt till eget boende?</a:t>
            </a:r>
          </a:p>
        </p:txBody>
      </p:sp>
      <p:sp>
        <p:nvSpPr>
          <p:cNvPr id="39" name="Rectangle 58" descr="2 A. Underkategori&#10;Steg 1: Vilka generella behov har barn och unga i samband med flytt till eget boende? - Planering inför att placeringen ska avslutas&#10;Exempel: Stöd och hjälp från föräldrar kopplat till praktiska frågor i vardagen.&#10;">
            <a:extLst>
              <a:ext uri="{FF2B5EF4-FFF2-40B4-BE49-F238E27FC236}">
                <a16:creationId xmlns:a16="http://schemas.microsoft.com/office/drawing/2014/main" id="{6968BA20-B58F-4116-BE12-66F4057CC36F}"/>
              </a:ext>
            </a:extLst>
          </p:cNvPr>
          <p:cNvSpPr/>
          <p:nvPr/>
        </p:nvSpPr>
        <p:spPr>
          <a:xfrm>
            <a:off x="3732914" y="2756351"/>
            <a:ext cx="3756258" cy="10262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>
              <a:defRPr/>
            </a:pPr>
            <a:r>
              <a:rPr lang="sv-SE" sz="1100" dirty="0">
                <a:solidFill>
                  <a:prstClr val="black"/>
                </a:solidFill>
              </a:rPr>
              <a:t>Exempel: Stöd och hjälp från föräldrar kopplat till praktiska frågor i vardagen.</a:t>
            </a: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  <p:sp>
        <p:nvSpPr>
          <p:cNvPr id="40" name="Rectangle 58" descr="2 A. Underkategori&#10;Steg 1: Vilka generella behov har barn och unga i samband med flytt till eget boende? - I samband med att den unge flyttar till eget boende&#10;">
            <a:extLst>
              <a:ext uri="{FF2B5EF4-FFF2-40B4-BE49-F238E27FC236}">
                <a16:creationId xmlns:a16="http://schemas.microsoft.com/office/drawing/2014/main" id="{67A37045-2CCF-4D2E-BD4A-CE88F2B201D3}"/>
              </a:ext>
            </a:extLst>
          </p:cNvPr>
          <p:cNvSpPr/>
          <p:nvPr/>
        </p:nvSpPr>
        <p:spPr>
          <a:xfrm>
            <a:off x="3732914" y="3872255"/>
            <a:ext cx="3756258" cy="10262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>
              <a:defRPr/>
            </a:pP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  <p:sp>
        <p:nvSpPr>
          <p:cNvPr id="41" name="Rectangle 58" descr="2 A. Underkategori&#10;Steg 1: Vilka generella behov har barn och unga i samband med flytt till eget boende? - Efter flytten&#10;&#10;">
            <a:extLst>
              <a:ext uri="{FF2B5EF4-FFF2-40B4-BE49-F238E27FC236}">
                <a16:creationId xmlns:a16="http://schemas.microsoft.com/office/drawing/2014/main" id="{47CB6290-6706-474F-AA29-9584D5A2309D}"/>
              </a:ext>
            </a:extLst>
          </p:cNvPr>
          <p:cNvSpPr/>
          <p:nvPr/>
        </p:nvSpPr>
        <p:spPr>
          <a:xfrm>
            <a:off x="3732914" y="4982547"/>
            <a:ext cx="3756258" cy="1016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>
              <a:defRPr/>
            </a:pP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  <p:sp>
        <p:nvSpPr>
          <p:cNvPr id="48" name="Rektangel 47" descr="Steg 2:&#10;Vilka behov tillgodoses inte för barn och unga som är/varit placerade? Varför? &#10;">
            <a:extLst>
              <a:ext uri="{FF2B5EF4-FFF2-40B4-BE49-F238E27FC236}">
                <a16:creationId xmlns:a16="http://schemas.microsoft.com/office/drawing/2014/main" id="{8848670F-3E74-475C-AB72-BEA786428C61}"/>
              </a:ext>
            </a:extLst>
          </p:cNvPr>
          <p:cNvSpPr/>
          <p:nvPr/>
        </p:nvSpPr>
        <p:spPr>
          <a:xfrm>
            <a:off x="7560053" y="1873712"/>
            <a:ext cx="3756255" cy="81092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sv-SE" sz="1400" b="1" dirty="0">
                <a:solidFill>
                  <a:srgbClr val="FFFFFF"/>
                </a:solidFill>
              </a:rPr>
              <a:t>Steg 2:</a:t>
            </a:r>
            <a:br>
              <a:rPr lang="sv-SE" sz="1400" b="1" dirty="0">
                <a:solidFill>
                  <a:srgbClr val="FFFFFF"/>
                </a:solidFill>
              </a:rPr>
            </a:br>
            <a:r>
              <a:rPr lang="sv-SE" sz="1400" b="1" dirty="0">
                <a:solidFill>
                  <a:srgbClr val="FFFFFF"/>
                </a:solidFill>
              </a:rPr>
              <a:t>Vilka behov tillgodoses inte för barn och unga som är/varit placerade? Varför? </a:t>
            </a:r>
          </a:p>
        </p:txBody>
      </p:sp>
      <p:sp>
        <p:nvSpPr>
          <p:cNvPr id="43" name="Rectangle 58" descr="2 A. Underkategori&#10;Steg 2: Vilka behov tillgodoses inte för barn och unga som är/varit placerade? Varför? - Planering inför att placeringen ska avslutas&#10;Exempel: Finns ingen vuxen att vända sig till.&#10;&#10;&#10;">
            <a:extLst>
              <a:ext uri="{FF2B5EF4-FFF2-40B4-BE49-F238E27FC236}">
                <a16:creationId xmlns:a16="http://schemas.microsoft.com/office/drawing/2014/main" id="{FE9722B0-1D4B-454D-AE9E-BB59CECDBB70}"/>
              </a:ext>
            </a:extLst>
          </p:cNvPr>
          <p:cNvSpPr/>
          <p:nvPr/>
        </p:nvSpPr>
        <p:spPr>
          <a:xfrm>
            <a:off x="7560052" y="2765971"/>
            <a:ext cx="3756256" cy="1016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/>
            <a:r>
              <a:rPr lang="sv-SE" sz="1100" dirty="0">
                <a:solidFill>
                  <a:prstClr val="black"/>
                </a:solidFill>
                <a:sym typeface="Arial"/>
              </a:rPr>
              <a:t>Exempel: </a:t>
            </a:r>
            <a:r>
              <a:rPr lang="sv-SE" sz="1100" dirty="0">
                <a:solidFill>
                  <a:prstClr val="black"/>
                </a:solidFill>
              </a:rPr>
              <a:t>Finns ingen vuxen att vända sig till.</a:t>
            </a:r>
            <a:endParaRPr lang="sv-SE" sz="1100" dirty="0">
              <a:solidFill>
                <a:prstClr val="black"/>
              </a:solidFill>
              <a:sym typeface="Arial"/>
            </a:endParaRPr>
          </a:p>
        </p:txBody>
      </p:sp>
      <p:sp>
        <p:nvSpPr>
          <p:cNvPr id="44" name="Rectangle 58" descr="2 A. Underkategori&#10;Steg 2: Vilka behov tillgodoses inte för barn och unga som är/varit placerade? Varför? - I samband med att den unge flyttar till eget boende&#10;&#10;">
            <a:extLst>
              <a:ext uri="{FF2B5EF4-FFF2-40B4-BE49-F238E27FC236}">
                <a16:creationId xmlns:a16="http://schemas.microsoft.com/office/drawing/2014/main" id="{B69C879C-D694-48F6-A7F6-0214E8B427A5}"/>
              </a:ext>
            </a:extLst>
          </p:cNvPr>
          <p:cNvSpPr/>
          <p:nvPr/>
        </p:nvSpPr>
        <p:spPr>
          <a:xfrm>
            <a:off x="7560052" y="3872254"/>
            <a:ext cx="3756256" cy="1016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/>
            <a:endParaRPr lang="sv-SE" sz="1100" dirty="0">
              <a:solidFill>
                <a:prstClr val="black"/>
              </a:solidFill>
              <a:sym typeface="Arial"/>
            </a:endParaRPr>
          </a:p>
        </p:txBody>
      </p:sp>
      <p:sp>
        <p:nvSpPr>
          <p:cNvPr id="45" name="Rectangle 58" descr="2 A. Underkategori&#10;Steg 2: Vilka behov tillgodoses inte för barn och unga som är/varit placerade? Varför? - Efter flytten&#10;&#10;">
            <a:extLst>
              <a:ext uri="{FF2B5EF4-FFF2-40B4-BE49-F238E27FC236}">
                <a16:creationId xmlns:a16="http://schemas.microsoft.com/office/drawing/2014/main" id="{4B2B13D2-207E-4055-8393-AA4AF2C372B4}"/>
              </a:ext>
            </a:extLst>
          </p:cNvPr>
          <p:cNvSpPr/>
          <p:nvPr/>
        </p:nvSpPr>
        <p:spPr>
          <a:xfrm>
            <a:off x="7560052" y="4978537"/>
            <a:ext cx="3756256" cy="1020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377"/>
            <a:endParaRPr lang="sv-SE" sz="1100" dirty="0">
              <a:solidFill>
                <a:prstClr val="black"/>
              </a:solidFill>
              <a:sym typeface="Arial"/>
            </a:endParaRPr>
          </a:p>
        </p:txBody>
      </p:sp>
      <p:sp>
        <p:nvSpPr>
          <p:cNvPr id="18" name="Google Shape;1180;p47" descr="Information: Klicka på en ruta för att fylla i eller gör övningen på en tavla om ni träffas fysiskt. &#10;">
            <a:extLst>
              <a:ext uri="{FF2B5EF4-FFF2-40B4-BE49-F238E27FC236}">
                <a16:creationId xmlns:a16="http://schemas.microsoft.com/office/drawing/2014/main" id="{A7A15615-D791-4604-AFF7-868503247F8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968871" y="4792603"/>
            <a:ext cx="2656367" cy="1468614"/>
          </a:xfrm>
          <a:prstGeom prst="wedgeRectCallout">
            <a:avLst>
              <a:gd name="adj1" fmla="val -71233"/>
              <a:gd name="adj2" fmla="val 10430"/>
            </a:avLst>
          </a:prstGeom>
          <a:solidFill>
            <a:schemeClr val="accent4"/>
          </a:solidFill>
          <a:ln w="38100" cap="flat" cmpd="sng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Klicka på en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ruta</a:t>
            </a:r>
            <a:r>
              <a:rPr kumimoji="0" lang="sv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för att fylla i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eller gör övningen på en tavla om ni träffas fysiskt. </a:t>
            </a:r>
            <a:endParaRPr kumimoji="0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70730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u4zT6UL9H2VN5NcpU5T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-16.9.potx" id="{5FB52A0F-AAB8-41D5-B429-08CFAF4F1824}" vid="{01A0E70B-603C-4E46-A5A4-C3F353CF1FAF}"/>
    </a:ext>
  </a:extLst>
</a:theme>
</file>

<file path=ppt/theme/theme2.xml><?xml version="1.0" encoding="utf-8"?>
<a:theme xmlns:a="http://schemas.openxmlformats.org/drawingml/2006/main" name="SKL PPT Gul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113 Metodstöd (SKR-mall)" id="{6D60C8C6-D18F-49CB-A6C9-88E1602A91C2}" vid="{534BDF23-5689-414D-B608-0ABE4B11B31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passat 4">
    <a:dk1>
      <a:srgbClr val="000000"/>
    </a:dk1>
    <a:lt1>
      <a:srgbClr val="DAD7CB"/>
    </a:lt1>
    <a:dk2>
      <a:srgbClr val="8D6E97"/>
    </a:dk2>
    <a:lt2>
      <a:srgbClr val="4A7729"/>
    </a:lt2>
    <a:accent1>
      <a:srgbClr val="A6BCC6"/>
    </a:accent1>
    <a:accent2>
      <a:srgbClr val="7D9AAA"/>
    </a:accent2>
    <a:accent3>
      <a:srgbClr val="D3BF96"/>
    </a:accent3>
    <a:accent4>
      <a:srgbClr val="002B45"/>
    </a:accent4>
    <a:accent5>
      <a:srgbClr val="857363"/>
    </a:accent5>
    <a:accent6>
      <a:srgbClr val="452325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SoS PPT-sve-16.9</Template>
  <TotalTime>3552</TotalTime>
  <Words>1220</Words>
  <Application>Microsoft Office PowerPoint</Application>
  <PresentationFormat>Bredbild</PresentationFormat>
  <Paragraphs>123</Paragraphs>
  <Slides>20</Slides>
  <Notes>8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9" baseType="lpstr">
      <vt:lpstr>Arial</vt:lpstr>
      <vt:lpstr>Calibri</vt:lpstr>
      <vt:lpstr>Century Gothic</vt:lpstr>
      <vt:lpstr>Symbol</vt:lpstr>
      <vt:lpstr>Webdings</vt:lpstr>
      <vt:lpstr>Wingdings</vt:lpstr>
      <vt:lpstr>SoS-PPT-svensk-150922</vt:lpstr>
      <vt:lpstr>SKL PPT Gul</vt:lpstr>
      <vt:lpstr>think-cell Slide</vt:lpstr>
      <vt:lpstr>Reflektionsmaterial om  Stöd till placerade unga som ska flytta till självständigt boende</vt:lpstr>
      <vt:lpstr>Översikt</vt:lpstr>
      <vt:lpstr>Om möte 1 – gemensam problembild</vt:lpstr>
      <vt:lpstr>Utgångspunkter för diskussionen</vt:lpstr>
      <vt:lpstr>Inledning av mötet</vt:lpstr>
      <vt:lpstr>Presentationsrunda (om behov finns)  </vt:lpstr>
      <vt:lpstr>Övning 1 </vt:lpstr>
      <vt:lpstr>Introduktion till övning 1 </vt:lpstr>
      <vt:lpstr>Övning 1: Barn och ungas behov i samband med flytt till eget boende</vt:lpstr>
      <vt:lpstr>Diskussionsfrågor</vt:lpstr>
      <vt:lpstr>Reflektionsfrågor</vt:lpstr>
      <vt:lpstr>Övning 2 </vt:lpstr>
      <vt:lpstr>Introduktion till övning 2</vt:lpstr>
      <vt:lpstr>Övning 2: Samverkan runt placerade  barn och unga</vt:lpstr>
      <vt:lpstr>Reflektionsfrågor</vt:lpstr>
      <vt:lpstr>Övning 3</vt:lpstr>
      <vt:lpstr>Introduktion till övning 3</vt:lpstr>
      <vt:lpstr>Övning 3: gemensam problembild</vt:lpstr>
      <vt:lpstr>Nästa möte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Eriksson, Antonia</dc:creator>
  <cp:keywords>class='Open'</cp:keywords>
  <cp:lastModifiedBy>Ohlén, Louise</cp:lastModifiedBy>
  <cp:revision>140</cp:revision>
  <cp:lastPrinted>2015-05-08T11:44:01Z</cp:lastPrinted>
  <dcterms:created xsi:type="dcterms:W3CDTF">2022-04-22T12:48:25Z</dcterms:created>
  <dcterms:modified xsi:type="dcterms:W3CDTF">2022-10-25T13:20:48Z</dcterms:modified>
</cp:coreProperties>
</file>