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25C_0.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7" r:id="rId3"/>
    <p:sldMasterId id="2147483701" r:id="rId4"/>
    <p:sldMasterId id="2147483713" r:id="rId5"/>
    <p:sldMasterId id="2147483725" r:id="rId6"/>
  </p:sldMasterIdLst>
  <p:notesMasterIdLst>
    <p:notesMasterId r:id="rId58"/>
  </p:notesMasterIdLst>
  <p:sldIdLst>
    <p:sldId id="687" r:id="rId7"/>
    <p:sldId id="688" r:id="rId8"/>
    <p:sldId id="689" r:id="rId9"/>
    <p:sldId id="690" r:id="rId10"/>
    <p:sldId id="691" r:id="rId11"/>
    <p:sldId id="692" r:id="rId12"/>
    <p:sldId id="693" r:id="rId13"/>
    <p:sldId id="694" r:id="rId14"/>
    <p:sldId id="695" r:id="rId15"/>
    <p:sldId id="411" r:id="rId16"/>
    <p:sldId id="646" r:id="rId17"/>
    <p:sldId id="648" r:id="rId18"/>
    <p:sldId id="649" r:id="rId19"/>
    <p:sldId id="656" r:id="rId20"/>
    <p:sldId id="624" r:id="rId21"/>
    <p:sldId id="626" r:id="rId22"/>
    <p:sldId id="657" r:id="rId23"/>
    <p:sldId id="658" r:id="rId24"/>
    <p:sldId id="659" r:id="rId25"/>
    <p:sldId id="660" r:id="rId26"/>
    <p:sldId id="625" r:id="rId27"/>
    <p:sldId id="558" r:id="rId28"/>
    <p:sldId id="600" r:id="rId29"/>
    <p:sldId id="601" r:id="rId30"/>
    <p:sldId id="685" r:id="rId31"/>
    <p:sldId id="654" r:id="rId32"/>
    <p:sldId id="603" r:id="rId33"/>
    <p:sldId id="604" r:id="rId34"/>
    <p:sldId id="664" r:id="rId35"/>
    <p:sldId id="665" r:id="rId36"/>
    <p:sldId id="607" r:id="rId37"/>
    <p:sldId id="608" r:id="rId38"/>
    <p:sldId id="666" r:id="rId39"/>
    <p:sldId id="667" r:id="rId40"/>
    <p:sldId id="612" r:id="rId41"/>
    <p:sldId id="613" r:id="rId42"/>
    <p:sldId id="668" r:id="rId43"/>
    <p:sldId id="669" r:id="rId44"/>
    <p:sldId id="2147374720" r:id="rId45"/>
    <p:sldId id="2147374727" r:id="rId46"/>
    <p:sldId id="670" r:id="rId47"/>
    <p:sldId id="671" r:id="rId48"/>
    <p:sldId id="682" r:id="rId49"/>
    <p:sldId id="683" r:id="rId50"/>
    <p:sldId id="684" r:id="rId51"/>
    <p:sldId id="681" r:id="rId52"/>
    <p:sldId id="679" r:id="rId53"/>
    <p:sldId id="680" r:id="rId54"/>
    <p:sldId id="674" r:id="rId55"/>
    <p:sldId id="675" r:id="rId56"/>
    <p:sldId id="676" r:id="rId5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119D84-9CBA-8BDB-9027-4D8320EE6B87}" name="Michael Malin" initials="MM" userId="S::Malin.Michael@skr.se::bec94b0e-e519-4a08-b245-c9a049fd515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2" autoAdjust="0"/>
    <p:restoredTop sz="94660"/>
  </p:normalViewPr>
  <p:slideViewPr>
    <p:cSldViewPr snapToGrid="0">
      <p:cViewPr varScale="1">
        <p:scale>
          <a:sx n="63" d="100"/>
          <a:sy n="63" d="100"/>
        </p:scale>
        <p:origin x="72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microsoft.com/office/2018/10/relationships/authors" Target="author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s>
</file>

<file path=ppt/comments/modernComment_25C_0.xml><?xml version="1.0" encoding="utf-8"?>
<p188:cmLst xmlns:a="http://schemas.openxmlformats.org/drawingml/2006/main" xmlns:r="http://schemas.openxmlformats.org/officeDocument/2006/relationships" xmlns:p188="http://schemas.microsoft.com/office/powerpoint/2018/8/main">
  <p188:cm id="{72C781E7-6602-4A25-806D-7A0D679242C8}" authorId="{E3119D84-9CBA-8BDB-9027-4D8320EE6B87}" created="2023-03-24T13:51:46.441">
    <ac:txMkLst xmlns:ac="http://schemas.microsoft.com/office/drawing/2013/main/command">
      <pc:docMk xmlns:pc="http://schemas.microsoft.com/office/powerpoint/2013/main/command"/>
      <pc:sldMk xmlns:pc="http://schemas.microsoft.com/office/powerpoint/2013/main/command" cId="0" sldId="604"/>
      <ac:spMk id="3" creationId="{D584BD58-57F3-42EA-8FBB-9B698359AE78}"/>
      <ac:txMk cp="271" len="17">
        <ac:context len="420" hash="910216774"/>
      </ac:txMk>
    </ac:txMkLst>
    <p188:pos x="6787059" y="2113900"/>
    <p188:txBody>
      <a:bodyPr/>
      <a:lstStyle/>
      <a:p>
        <a:r>
          <a:rPr lang="sv-SE"/>
          <a:t>Menar vi vilken annan information som finns här el menar vi IT-stöd som kan användas? Kan det rödmarkerade tas bort?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BAB237-4556-494B-BFDB-87F8010378D3}" type="datetimeFigureOut">
              <a:rPr lang="sv-SE" smtClean="0"/>
              <a:t>2023-05-08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38D48-71D6-4B31-879D-681CAAE4590B}" type="slidenum">
              <a:rPr lang="sv-SE" smtClean="0"/>
              <a:t>‹#›</a:t>
            </a:fld>
            <a:endParaRPr lang="sv-SE"/>
          </a:p>
        </p:txBody>
      </p:sp>
    </p:spTree>
    <p:extLst>
      <p:ext uri="{BB962C8B-B14F-4D97-AF65-F5344CB8AC3E}">
        <p14:creationId xmlns:p14="http://schemas.microsoft.com/office/powerpoint/2010/main" val="345024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termbank.socialstyrelsen.se/?TermId=531&amp;SrcLang=sv&amp;TrgLang=nul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Platshållare för bildobjekt 1">
            <a:extLst>
              <a:ext uri="{FF2B5EF4-FFF2-40B4-BE49-F238E27FC236}">
                <a16:creationId xmlns:a16="http://schemas.microsoft.com/office/drawing/2014/main" id="{211EE2D6-29FC-C9AE-8C2C-63B8F8B4F42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Platshållare för anteckningar 2">
            <a:extLst>
              <a:ext uri="{FF2B5EF4-FFF2-40B4-BE49-F238E27FC236}">
                <a16:creationId xmlns:a16="http://schemas.microsoft.com/office/drawing/2014/main" id="{BD5B57D2-C3A0-2F60-3A1A-65DE607184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v-SE" altLang="sv-SE"/>
          </a:p>
        </p:txBody>
      </p:sp>
      <p:sp>
        <p:nvSpPr>
          <p:cNvPr id="53252" name="Platshållare för bildnummer 3">
            <a:extLst>
              <a:ext uri="{FF2B5EF4-FFF2-40B4-BE49-F238E27FC236}">
                <a16:creationId xmlns:a16="http://schemas.microsoft.com/office/drawing/2014/main" id="{2C460D9F-C2EC-7B47-9D9D-359C4B1922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1E18F4D-B7C3-4753-9452-4613C454731B}" type="slidenum">
              <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Platshållare för bildobjekt 1">
            <a:extLst>
              <a:ext uri="{FF2B5EF4-FFF2-40B4-BE49-F238E27FC236}">
                <a16:creationId xmlns:a16="http://schemas.microsoft.com/office/drawing/2014/main" id="{EB98B556-365D-82AF-1872-87F80E92F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Platshållare för anteckningar 2">
            <a:extLst>
              <a:ext uri="{FF2B5EF4-FFF2-40B4-BE49-F238E27FC236}">
                <a16:creationId xmlns:a16="http://schemas.microsoft.com/office/drawing/2014/main" id="{E571768D-AA15-11DD-80A4-781BE85F5BB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a:t>Bilden visar Socialstyrelsens modell för en evidensbaserad praktik och är hämtad från Kunskapsguiden.</a:t>
            </a:r>
          </a:p>
          <a:p>
            <a:pPr eaLnBrk="1" hangingPunct="1">
              <a:spcBef>
                <a:spcPct val="0"/>
              </a:spcBef>
            </a:pPr>
            <a:endParaRPr lang="sv-SE" altLang="sv-SE"/>
          </a:p>
          <a:p>
            <a:pPr eaLnBrk="1" hangingPunct="1">
              <a:spcBef>
                <a:spcPct val="0"/>
              </a:spcBef>
            </a:pPr>
            <a:r>
              <a:rPr lang="sv-SE" altLang="sv-SE"/>
              <a:t>För att sätta in SU i ett sammanhang - trycket att använda kunskap har ökat</a:t>
            </a:r>
          </a:p>
          <a:p>
            <a:pPr eaLnBrk="1" hangingPunct="1">
              <a:spcBef>
                <a:spcPct val="0"/>
              </a:spcBef>
            </a:pPr>
            <a:endParaRPr lang="sv-SE" altLang="sv-SE"/>
          </a:p>
          <a:p>
            <a:pPr eaLnBrk="1" hangingPunct="1">
              <a:spcBef>
                <a:spcPct val="0"/>
              </a:spcBef>
            </a:pPr>
            <a:r>
              <a:rPr lang="sv-SE" altLang="sv-SE"/>
              <a:t>Att det finns olika källor till kunskap</a:t>
            </a:r>
          </a:p>
          <a:p>
            <a:pPr eaLnBrk="1" hangingPunct="1">
              <a:spcBef>
                <a:spcPct val="0"/>
              </a:spcBef>
            </a:pPr>
            <a:endParaRPr lang="sv-SE" altLang="sv-SE"/>
          </a:p>
          <a:p>
            <a:pPr eaLnBrk="1" hangingPunct="1">
              <a:spcBef>
                <a:spcPct val="0"/>
              </a:spcBef>
            </a:pPr>
            <a:r>
              <a:rPr lang="sv-SE" altLang="sv-SE"/>
              <a:t>För att benämna en erfarenhet </a:t>
            </a:r>
            <a:r>
              <a:rPr lang="sv-SE" altLang="sv-SE" b="1"/>
              <a:t>beprövad</a:t>
            </a:r>
            <a:r>
              <a:rPr lang="sv-SE" altLang="sv-SE"/>
              <a:t> menar Skolverket att den måste vara prövad, dokumenterad och genererad under en längre tidsperiod och av många. I Skolverkets tolkning av skollagen byggs den beprövade erfarenheten i verksamheten och av professionen och den är lika relevant som den akademiskt framtagna kunskapen. Om beprövad erfarenhet är delad, dokumenterad och utvärderad då kan den också bli överförbar och komma till nytta och användas i flera kontexter.</a:t>
            </a:r>
          </a:p>
          <a:p>
            <a:pPr eaLnBrk="1" hangingPunct="1">
              <a:spcBef>
                <a:spcPct val="0"/>
              </a:spcBef>
            </a:pPr>
            <a:endParaRPr lang="sv-SE" altLang="sv-SE"/>
          </a:p>
          <a:p>
            <a:pPr eaLnBrk="1" hangingPunct="1">
              <a:spcBef>
                <a:spcPct val="0"/>
              </a:spcBef>
            </a:pPr>
            <a:r>
              <a:rPr lang="sv-SE" altLang="sv-SE"/>
              <a:t>Beprövad erfarenhet = </a:t>
            </a:r>
            <a:r>
              <a:rPr lang="sv-SE" altLang="sv-SE" i="1"/>
              <a:t>kunskap som är dokumenterad och spridd, delas av professionen, är kritiskt granskad och fungerar som norm för hur man ska handla som praktiker. </a:t>
            </a:r>
            <a:r>
              <a:rPr lang="sv-SE" altLang="sv-SE"/>
              <a:t>Källa: Evidensbaserad praktik inom socialtjänsten. Lars Oscarsson. SKL och SKL Kommentus. 2009.  </a:t>
            </a:r>
          </a:p>
          <a:p>
            <a:pPr eaLnBrk="1" hangingPunct="1">
              <a:spcBef>
                <a:spcPct val="0"/>
              </a:spcBef>
            </a:pPr>
            <a:endParaRPr lang="sv-SE" altLang="sv-SE"/>
          </a:p>
          <a:p>
            <a:pPr eaLnBrk="1" hangingPunct="1">
              <a:spcBef>
                <a:spcPct val="0"/>
              </a:spcBef>
            </a:pPr>
            <a:r>
              <a:rPr lang="sv-SE" altLang="sv-SE"/>
              <a:t>Finns inte tillräckligt mycket forskning och vetenskap – därför är beprövad erfarenhet och lokal systematisk uppföljning viktiga källor till kunskap inom socialtjänsten.</a:t>
            </a:r>
          </a:p>
        </p:txBody>
      </p:sp>
      <p:sp>
        <p:nvSpPr>
          <p:cNvPr id="73732" name="Platshållare för bildnummer 3">
            <a:extLst>
              <a:ext uri="{FF2B5EF4-FFF2-40B4-BE49-F238E27FC236}">
                <a16:creationId xmlns:a16="http://schemas.microsoft.com/office/drawing/2014/main" id="{16496334-84C6-5758-962E-2584616A86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E6ABE85-5F2A-491A-9D46-50BE95A49F66}" type="slidenum">
              <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Platshållare för bildobjekt 1">
            <a:extLst>
              <a:ext uri="{FF2B5EF4-FFF2-40B4-BE49-F238E27FC236}">
                <a16:creationId xmlns:a16="http://schemas.microsoft.com/office/drawing/2014/main" id="{BC244201-F05F-CC8A-A749-F4159957A4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Platshållare för anteckningar 2">
            <a:extLst>
              <a:ext uri="{FF2B5EF4-FFF2-40B4-BE49-F238E27FC236}">
                <a16:creationId xmlns:a16="http://schemas.microsoft.com/office/drawing/2014/main" id="{2D72AEE4-0365-368C-10AD-FADB6EFBA3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a:t>Källa: kommunenkäten i öppna jämförelser socialtjänst 2018</a:t>
            </a:r>
          </a:p>
          <a:p>
            <a:pPr eaLnBrk="1" hangingPunct="1">
              <a:spcBef>
                <a:spcPct val="0"/>
              </a:spcBef>
            </a:pPr>
            <a:endParaRPr lang="sv-SE" altLang="sv-SE"/>
          </a:p>
          <a:p>
            <a:pPr eaLnBrk="1" hangingPunct="1">
              <a:spcBef>
                <a:spcPct val="0"/>
              </a:spcBef>
            </a:pPr>
            <a:r>
              <a:rPr lang="sv-SE" altLang="sv-SE" b="1"/>
              <a:t>Indikatorn bygger på följande enkätfråga: </a:t>
            </a:r>
            <a:endParaRPr lang="sv-SE" altLang="sv-SE"/>
          </a:p>
          <a:p>
            <a:pPr eaLnBrk="1" hangingPunct="1">
              <a:spcBef>
                <a:spcPct val="0"/>
              </a:spcBef>
            </a:pPr>
            <a:r>
              <a:rPr lang="sv-SE" altLang="sv-SE"/>
              <a:t>Har ni någon gång under perioden 1 februari 2017 – 31 januari 2018 (12 mån) sammanställt resultat på gruppnivå från uppföljningar av biståndsbeslutade insatser utifrån uppsatta mål för den enskilde? </a:t>
            </a:r>
          </a:p>
          <a:p>
            <a:pPr eaLnBrk="1" hangingPunct="1">
              <a:spcBef>
                <a:spcPct val="0"/>
              </a:spcBef>
            </a:pPr>
            <a:r>
              <a:rPr lang="sv-SE" altLang="sv-SE" b="1"/>
              <a:t>Definitioner: </a:t>
            </a:r>
            <a:endParaRPr lang="sv-SE" altLang="sv-SE"/>
          </a:p>
          <a:p>
            <a:pPr eaLnBrk="1" hangingPunct="1">
              <a:spcBef>
                <a:spcPct val="0"/>
              </a:spcBef>
            </a:pPr>
            <a:r>
              <a:rPr lang="sv-SE" altLang="sv-SE"/>
              <a:t>Med uppföljningar avses att handläggare tillsammans med den enskilde följt upp om insatsen lett till uppsatta mål som den enskilde varit delaktig i att utforma. Uppföljningen ska vara dokumenterad och daterad. </a:t>
            </a:r>
          </a:p>
          <a:p>
            <a:pPr eaLnBrk="1" hangingPunct="1">
              <a:spcBef>
                <a:spcPct val="0"/>
              </a:spcBef>
            </a:pPr>
            <a:r>
              <a:rPr lang="sv-SE" altLang="sv-SE"/>
              <a:t>Med resultat av biståndsbeslutade insatser avses om målet med insatsen för den enskilde har uppnåtts utifrån dennes individuella behov. Insatsen kan bedrivas i egen eller annan regi. </a:t>
            </a:r>
          </a:p>
          <a:p>
            <a:pPr eaLnBrk="1" hangingPunct="1">
              <a:spcBef>
                <a:spcPct val="0"/>
              </a:spcBef>
            </a:pPr>
            <a:r>
              <a:rPr lang="sv-SE" altLang="sv-SE"/>
              <a:t>Med gruppnivå avses sammanställda uppgifter från dokumentationen i enskilda ärenden. Sammanställning av resultat kan under mätperioden ha gjorts för en eller flera insatser. </a:t>
            </a:r>
          </a:p>
          <a:p>
            <a:pPr eaLnBrk="1" hangingPunct="1">
              <a:spcBef>
                <a:spcPct val="0"/>
              </a:spcBef>
            </a:pPr>
            <a:r>
              <a:rPr lang="sv-SE" altLang="sv-SE"/>
              <a:t>För mer information om systematisk uppföljning, se Socialstyrelsens webbplats eller Kunskapsguiden. </a:t>
            </a:r>
          </a:p>
          <a:p>
            <a:pPr eaLnBrk="1" hangingPunct="1">
              <a:spcBef>
                <a:spcPct val="0"/>
              </a:spcBef>
            </a:pPr>
            <a:r>
              <a:rPr lang="sv-SE" altLang="sv-SE" b="1"/>
              <a:t>Svarsalternativ: </a:t>
            </a:r>
            <a:r>
              <a:rPr lang="sv-SE" altLang="sv-SE"/>
              <a:t>Ja, har sammanställt på gruppnivå/Nej, har inte sammanställt på gruppnivå/Ej aktuellt, har inte samman-ställt resultatet på gruppnivå p.g.a. att individerna i gruppen varit för få. </a:t>
            </a:r>
          </a:p>
          <a:p>
            <a:pPr eaLnBrk="1" hangingPunct="1">
              <a:spcBef>
                <a:spcPct val="0"/>
              </a:spcBef>
            </a:pPr>
            <a:r>
              <a:rPr lang="sv-SE" altLang="sv-SE" b="1"/>
              <a:t>Följdfråga: </a:t>
            </a:r>
            <a:r>
              <a:rPr lang="sv-SE" altLang="sv-SE"/>
              <a:t>Har ni använt sammanställningen av resultatet/-en på gruppnivå för att utveckla verksamheten? </a:t>
            </a:r>
          </a:p>
          <a:p>
            <a:pPr eaLnBrk="1" hangingPunct="1">
              <a:spcBef>
                <a:spcPct val="0"/>
              </a:spcBef>
            </a:pPr>
            <a:r>
              <a:rPr lang="sv-SE" altLang="sv-SE" b="1"/>
              <a:t>Definitioner: </a:t>
            </a:r>
            <a:endParaRPr lang="sv-SE" altLang="sv-SE"/>
          </a:p>
          <a:p>
            <a:pPr eaLnBrk="1" hangingPunct="1">
              <a:spcBef>
                <a:spcPct val="0"/>
              </a:spcBef>
            </a:pPr>
            <a:r>
              <a:rPr lang="sv-SE" altLang="sv-SE"/>
              <a:t>Med utveckla verksamheten avses att konkreta förändringar införts med syfte att leda till förbättringar i verksamheten (t.ex. ändrat rutiner, förlängt öppettider, erbjudit utbildning i standardiserade metoder, tillgodosett behov av nya insatser osv.). </a:t>
            </a:r>
          </a:p>
          <a:p>
            <a:pPr eaLnBrk="1" hangingPunct="1">
              <a:spcBef>
                <a:spcPct val="0"/>
              </a:spcBef>
            </a:pPr>
            <a:r>
              <a:rPr lang="sv-SE" altLang="sv-SE" b="1"/>
              <a:t>Svarsalternativ: </a:t>
            </a:r>
            <a:r>
              <a:rPr lang="sv-SE" altLang="sv-SE"/>
              <a:t>Ja/Nej, men vi har fattat beslut om att göra det/Nej. </a:t>
            </a:r>
          </a:p>
          <a:p>
            <a:pPr eaLnBrk="1" hangingPunct="1">
              <a:spcBef>
                <a:spcPct val="0"/>
              </a:spcBef>
            </a:pPr>
            <a:r>
              <a:rPr lang="sv-SE" altLang="sv-SE" b="1"/>
              <a:t>Beräkning: </a:t>
            </a:r>
            <a:endParaRPr lang="sv-SE" altLang="sv-SE"/>
          </a:p>
          <a:p>
            <a:pPr eaLnBrk="1" hangingPunct="1">
              <a:spcBef>
                <a:spcPct val="0"/>
              </a:spcBef>
            </a:pPr>
            <a:r>
              <a:rPr lang="sv-SE" altLang="sv-SE"/>
              <a:t>För att uppnå målvärdet (dvs. ”Ja”) krävs att kommunen svarat ”Ja” på enkätfrågan och ”Ja” på följdfrågan. </a:t>
            </a:r>
          </a:p>
          <a:p>
            <a:pPr eaLnBrk="1" hangingPunct="1">
              <a:spcBef>
                <a:spcPct val="0"/>
              </a:spcBef>
            </a:pPr>
            <a:r>
              <a:rPr lang="sv-SE" altLang="sv-SE"/>
              <a:t>För att uppnå ”Delvis” krävs att kommunen svarat ”Ja” på enkätfrågan och ”Nej, men vi har fattat beslut om att göra det” på följdfrågan. </a:t>
            </a:r>
          </a:p>
          <a:p>
            <a:pPr eaLnBrk="1" hangingPunct="1">
              <a:spcBef>
                <a:spcPct val="0"/>
              </a:spcBef>
            </a:pPr>
            <a:r>
              <a:rPr lang="sv-SE" altLang="sv-SE"/>
              <a:t>I beräkningen av andelar på storstadsnivå, länsnivå och riksnivå ingår inte ”Ej aktuellt” som svar på enkätfrågan i nämnaren. </a:t>
            </a:r>
          </a:p>
          <a:p>
            <a:pPr eaLnBrk="1" hangingPunct="1">
              <a:spcBef>
                <a:spcPct val="0"/>
              </a:spcBef>
            </a:pPr>
            <a:r>
              <a:rPr lang="sv-SE" altLang="sv-SE" b="1"/>
              <a:t>Redovisas som: </a:t>
            </a:r>
            <a:r>
              <a:rPr lang="sv-SE" altLang="sv-SE"/>
              <a:t>Ja/Delvis/Nej/Ej aktuellt för indikatorerna. </a:t>
            </a:r>
          </a:p>
          <a:p>
            <a:pPr eaLnBrk="1" hangingPunct="1">
              <a:spcBef>
                <a:spcPct val="0"/>
              </a:spcBef>
            </a:pPr>
            <a:r>
              <a:rPr lang="sv-SE" altLang="sv-SE" b="1"/>
              <a:t>Redovisningsnivåer</a:t>
            </a:r>
            <a:r>
              <a:rPr lang="sv-SE" altLang="sv-SE"/>
              <a:t>: Stadsdelar i Stockholm och Göteborg. kommuner, storstäder, län och riket. </a:t>
            </a:r>
          </a:p>
          <a:p>
            <a:pPr eaLnBrk="1" hangingPunct="1">
              <a:spcBef>
                <a:spcPct val="0"/>
              </a:spcBef>
            </a:pPr>
            <a:r>
              <a:rPr lang="sv-SE" altLang="sv-SE"/>
              <a:t>För storstadsnivå, länsnivå och riksnivå redovisas andelen svarande kommuner som uppnått målvärdet, dvs. ”Ja”. ”Ej aktuellt” som svar på enkätfrågan ingår inte i nämnaren. </a:t>
            </a:r>
          </a:p>
          <a:p>
            <a:pPr eaLnBrk="1" hangingPunct="1">
              <a:spcBef>
                <a:spcPct val="0"/>
              </a:spcBef>
            </a:pPr>
            <a:r>
              <a:rPr lang="sv-SE" altLang="sv-SE" b="1"/>
              <a:t>Mätdatum/Mätperiod: </a:t>
            </a:r>
            <a:r>
              <a:rPr lang="sv-SE" altLang="sv-SE"/>
              <a:t>1 februari 2017 – 31 januari 2018 	</a:t>
            </a:r>
          </a:p>
          <a:p>
            <a:pPr eaLnBrk="1" hangingPunct="1">
              <a:spcBef>
                <a:spcPct val="0"/>
              </a:spcBef>
            </a:pPr>
            <a:endParaRPr lang="sv-SE" altLang="sv-SE"/>
          </a:p>
        </p:txBody>
      </p:sp>
      <p:sp>
        <p:nvSpPr>
          <p:cNvPr id="75780" name="Platshållare för bildnummer 3">
            <a:extLst>
              <a:ext uri="{FF2B5EF4-FFF2-40B4-BE49-F238E27FC236}">
                <a16:creationId xmlns:a16="http://schemas.microsoft.com/office/drawing/2014/main" id="{D657B6C7-40DB-22F2-36BF-88E4399042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A536625-3C5E-4F22-BDD4-5C058379F7A0}" type="slidenum">
              <a:rPr kumimoji="0" lang="sv-SE" altLang="sv-S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sv-SE" altLang="sv-S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Platshållare för bildobjekt 1">
            <a:extLst>
              <a:ext uri="{FF2B5EF4-FFF2-40B4-BE49-F238E27FC236}">
                <a16:creationId xmlns:a16="http://schemas.microsoft.com/office/drawing/2014/main" id="{97AF0330-AE38-25CC-7651-9D5E34460E9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Platshållare för anteckningar 2">
            <a:extLst>
              <a:ext uri="{FF2B5EF4-FFF2-40B4-BE49-F238E27FC236}">
                <a16:creationId xmlns:a16="http://schemas.microsoft.com/office/drawing/2014/main" id="{3E20663A-F93A-A5A9-E7CE-E0252E995ED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v-SE" altLang="sv-SE"/>
          </a:p>
        </p:txBody>
      </p:sp>
      <p:sp>
        <p:nvSpPr>
          <p:cNvPr id="77828" name="Platshållare för bildnummer 3">
            <a:extLst>
              <a:ext uri="{FF2B5EF4-FFF2-40B4-BE49-F238E27FC236}">
                <a16:creationId xmlns:a16="http://schemas.microsoft.com/office/drawing/2014/main" id="{5EBBB0A9-A4AE-0441-4BB1-E42C4186FA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EEDECFD-3D81-4E69-BB84-0BEBC852C19A}" type="slidenum">
              <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Platshållare för bildobjekt 1">
            <a:extLst>
              <a:ext uri="{FF2B5EF4-FFF2-40B4-BE49-F238E27FC236}">
                <a16:creationId xmlns:a16="http://schemas.microsoft.com/office/drawing/2014/main" id="{89B215C5-AADB-E988-3011-22F1D218396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Platshållare för anteckningar 2">
            <a:extLst>
              <a:ext uri="{FF2B5EF4-FFF2-40B4-BE49-F238E27FC236}">
                <a16:creationId xmlns:a16="http://schemas.microsoft.com/office/drawing/2014/main" id="{A7B571FD-B949-CE9F-0E98-4ED96DA166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a:t>För att åter sätta fokus på </a:t>
            </a:r>
            <a:r>
              <a:rPr lang="sv-SE" altLang="sv-SE" b="1"/>
              <a:t>individbaserad</a:t>
            </a:r>
            <a:r>
              <a:rPr lang="sv-SE" altLang="sv-SE"/>
              <a:t> systematisk uppföljning.</a:t>
            </a:r>
          </a:p>
        </p:txBody>
      </p:sp>
      <p:sp>
        <p:nvSpPr>
          <p:cNvPr id="80900" name="Platshållare för bildnummer 3">
            <a:extLst>
              <a:ext uri="{FF2B5EF4-FFF2-40B4-BE49-F238E27FC236}">
                <a16:creationId xmlns:a16="http://schemas.microsoft.com/office/drawing/2014/main" id="{AA53E878-5538-E4F9-CB37-5AC28BBDA4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1E1867D-6645-42FD-BD01-B32EAC5D6522}" type="slidenum">
              <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Platshållare för bildobjekt 1">
            <a:extLst>
              <a:ext uri="{FF2B5EF4-FFF2-40B4-BE49-F238E27FC236}">
                <a16:creationId xmlns:a16="http://schemas.microsoft.com/office/drawing/2014/main" id="{8D058AD9-F0A9-B6A7-0830-316F8943B070}"/>
              </a:ext>
            </a:extLst>
          </p:cNvPr>
          <p:cNvSpPr>
            <a:spLocks noGrp="1" noRot="1" noChangeAspect="1" noTextEdit="1"/>
          </p:cNvSpPr>
          <p:nvPr>
            <p:ph type="sldImg"/>
          </p:nvPr>
        </p:nvSpPr>
        <p:spPr bwMode="auto">
          <a:xfrm>
            <a:off x="88900" y="746125"/>
            <a:ext cx="6616700" cy="3722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Platshållare för anteckningar 2">
            <a:extLst>
              <a:ext uri="{FF2B5EF4-FFF2-40B4-BE49-F238E27FC236}">
                <a16:creationId xmlns:a16="http://schemas.microsoft.com/office/drawing/2014/main" id="{CF4906FD-FE1C-49AB-AEB4-AC700438FF98}"/>
              </a:ext>
            </a:extLst>
          </p:cNvPr>
          <p:cNvSpPr>
            <a:spLocks noGrp="1"/>
          </p:cNvSpPr>
          <p:nvPr>
            <p:ph type="body" idx="1"/>
          </p:nvPr>
        </p:nvSpPr>
        <p:spPr bwMode="auto"/>
        <p:txBody>
          <a:bodyPr wrap="square" numCol="1" anchor="t" anchorCtr="0" compatLnSpc="1">
            <a:prstTxWarp prst="textNoShape">
              <a:avLst/>
            </a:prstTxWarp>
          </a:bodyPr>
          <a:lstStyle/>
          <a:p>
            <a:pPr marL="457200" indent="-457200" eaLnBrk="1" fontAlgn="auto" hangingPunct="1">
              <a:spcBef>
                <a:spcPts val="0"/>
              </a:spcBef>
              <a:spcAft>
                <a:spcPts val="0"/>
              </a:spcAft>
              <a:buFont typeface="Arial" panose="020B0604020202020204" pitchFamily="34" charset="0"/>
              <a:buChar char="•"/>
              <a:defRPr/>
            </a:pPr>
            <a:r>
              <a:rPr lang="sv-SE" dirty="0"/>
              <a:t>I arbetet med brukarna, i mötet/samspelet mellan personal och individer (individuell uppföljning)</a:t>
            </a:r>
          </a:p>
          <a:p>
            <a:pPr marL="457200" indent="-457200" eaLnBrk="1" fontAlgn="auto" hangingPunct="1">
              <a:spcBef>
                <a:spcPts val="0"/>
              </a:spcBef>
              <a:spcAft>
                <a:spcPts val="0"/>
              </a:spcAft>
              <a:buFont typeface="Arial" panose="020B0604020202020204" pitchFamily="34" charset="0"/>
              <a:buChar char="•"/>
              <a:defRPr/>
            </a:pPr>
            <a:endParaRPr lang="sv-SE" dirty="0"/>
          </a:p>
          <a:p>
            <a:pPr marL="457200" indent="-457200" eaLnBrk="1" fontAlgn="auto" hangingPunct="1">
              <a:spcBef>
                <a:spcPts val="0"/>
              </a:spcBef>
              <a:spcAft>
                <a:spcPts val="0"/>
              </a:spcAft>
              <a:buFont typeface="Arial" panose="020B0604020202020204" pitchFamily="34" charset="0"/>
              <a:buChar char="•"/>
              <a:defRPr/>
            </a:pPr>
            <a:endParaRPr lang="sv-SE" dirty="0"/>
          </a:p>
          <a:p>
            <a:pPr eaLnBrk="1" fontAlgn="auto" hangingPunct="1">
              <a:spcBef>
                <a:spcPts val="0"/>
              </a:spcBef>
              <a:spcAft>
                <a:spcPts val="0"/>
              </a:spcAft>
              <a:defRPr/>
            </a:pPr>
            <a:endParaRPr lang="sv-SE" dirty="0"/>
          </a:p>
        </p:txBody>
      </p:sp>
      <p:sp>
        <p:nvSpPr>
          <p:cNvPr id="82948" name="Platshållare för bildnummer 3">
            <a:extLst>
              <a:ext uri="{FF2B5EF4-FFF2-40B4-BE49-F238E27FC236}">
                <a16:creationId xmlns:a16="http://schemas.microsoft.com/office/drawing/2014/main" id="{879E559C-0516-3493-A55B-61ECE7C00D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4980B19-281C-4CA7-992C-DD36C433500F}" type="slidenum">
              <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Platshållare för bildobjekt 1">
            <a:extLst>
              <a:ext uri="{FF2B5EF4-FFF2-40B4-BE49-F238E27FC236}">
                <a16:creationId xmlns:a16="http://schemas.microsoft.com/office/drawing/2014/main" id="{F0022FB3-04E3-ECE5-9C26-C34292C6D361}"/>
              </a:ext>
            </a:extLst>
          </p:cNvPr>
          <p:cNvSpPr>
            <a:spLocks noGrp="1" noRot="1" noChangeAspect="1" noTextEdit="1"/>
          </p:cNvSpPr>
          <p:nvPr>
            <p:ph type="sldImg"/>
          </p:nvPr>
        </p:nvSpPr>
        <p:spPr bwMode="auto">
          <a:xfrm>
            <a:off x="88900" y="746125"/>
            <a:ext cx="6616700" cy="3722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Platshållare för anteckningar 2">
            <a:extLst>
              <a:ext uri="{FF2B5EF4-FFF2-40B4-BE49-F238E27FC236}">
                <a16:creationId xmlns:a16="http://schemas.microsoft.com/office/drawing/2014/main" id="{3EE7F2B5-BE7F-9A1B-DA3F-B149207E9D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indent="-457200" eaLnBrk="1" hangingPunct="1">
              <a:spcBef>
                <a:spcPct val="0"/>
              </a:spcBef>
              <a:buFontTx/>
              <a:buChar char="•"/>
            </a:pPr>
            <a:r>
              <a:rPr lang="sv-SE" altLang="sv-SE"/>
              <a:t>på verksamhetsnivå för att utveckla kvalitetsarbetet (verksamhetsuppföljning) </a:t>
            </a:r>
          </a:p>
        </p:txBody>
      </p:sp>
      <p:sp>
        <p:nvSpPr>
          <p:cNvPr id="84996" name="Platshållare för bildnummer 3">
            <a:extLst>
              <a:ext uri="{FF2B5EF4-FFF2-40B4-BE49-F238E27FC236}">
                <a16:creationId xmlns:a16="http://schemas.microsoft.com/office/drawing/2014/main" id="{D69805E9-8285-0D36-9B7D-15E7E1799CE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8BAA637-F829-45C0-AA45-4A51D5C78635}" type="slidenum">
              <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Platshållare för bildobjekt 1">
            <a:extLst>
              <a:ext uri="{FF2B5EF4-FFF2-40B4-BE49-F238E27FC236}">
                <a16:creationId xmlns:a16="http://schemas.microsoft.com/office/drawing/2014/main" id="{E5AADA4E-B01F-6AB6-F524-3082E808EC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60CA101B-8D68-42C0-9C3C-1A8961E50A66}"/>
              </a:ext>
            </a:extLst>
          </p:cNvPr>
          <p:cNvSpPr>
            <a:spLocks noGrp="1"/>
          </p:cNvSpPr>
          <p:nvPr>
            <p:ph type="body" idx="1"/>
          </p:nvPr>
        </p:nvSpPr>
        <p:spPr/>
        <p:txBody>
          <a:bodyPr/>
          <a:lstStyle/>
          <a:p>
            <a:pPr eaLnBrk="1" fontAlgn="auto" hangingPunct="1">
              <a:spcBef>
                <a:spcPts val="0"/>
              </a:spcBef>
              <a:spcAft>
                <a:spcPts val="0"/>
              </a:spcAft>
              <a:defRPr/>
            </a:pPr>
            <a:r>
              <a:rPr lang="sv-SE" b="1" dirty="0"/>
              <a:t>Omotiverade skillnader i socialtjänsten </a:t>
            </a:r>
            <a:endParaRPr lang="sv-SE" dirty="0"/>
          </a:p>
          <a:p>
            <a:pPr eaLnBrk="1" fontAlgn="auto" hangingPunct="1">
              <a:spcBef>
                <a:spcPts val="0"/>
              </a:spcBef>
              <a:spcAft>
                <a:spcPts val="0"/>
              </a:spcAft>
              <a:defRPr/>
            </a:pPr>
            <a:r>
              <a:rPr lang="sv-SE" dirty="0"/>
              <a:t>En förstudie</a:t>
            </a:r>
          </a:p>
          <a:p>
            <a:pPr eaLnBrk="1" fontAlgn="auto" hangingPunct="1">
              <a:spcBef>
                <a:spcPts val="0"/>
              </a:spcBef>
              <a:spcAft>
                <a:spcPts val="0"/>
              </a:spcAft>
              <a:defRPr/>
            </a:pPr>
            <a:r>
              <a:rPr lang="sv-SE" dirty="0"/>
              <a:t> </a:t>
            </a:r>
          </a:p>
          <a:p>
            <a:pPr eaLnBrk="1" fontAlgn="auto" hangingPunct="1">
              <a:spcBef>
                <a:spcPts val="0"/>
              </a:spcBef>
              <a:spcAft>
                <a:spcPts val="0"/>
              </a:spcAft>
              <a:defRPr/>
            </a:pPr>
            <a:r>
              <a:rPr lang="sv-SE" dirty="0"/>
              <a:t>Sammanfattningsvis gör vi följande iakttagelser kring kunskapsläget: </a:t>
            </a:r>
          </a:p>
          <a:p>
            <a:pPr eaLnBrk="1" fontAlgn="auto" hangingPunct="1">
              <a:spcBef>
                <a:spcPts val="0"/>
              </a:spcBef>
              <a:spcAft>
                <a:spcPts val="0"/>
              </a:spcAft>
              <a:defRPr/>
            </a:pPr>
            <a:r>
              <a:rPr lang="sv-SE" dirty="0">
                <a:sym typeface="Symbol"/>
              </a:rPr>
              <a:t></a:t>
            </a:r>
            <a:r>
              <a:rPr lang="sv-SE" dirty="0"/>
              <a:t> Kunskapsläget avseende omotiverade skillnader inom socialtjänsten är generellt bristfälligt. </a:t>
            </a:r>
          </a:p>
          <a:p>
            <a:pPr eaLnBrk="1" fontAlgn="auto" hangingPunct="1">
              <a:spcBef>
                <a:spcPts val="0"/>
              </a:spcBef>
              <a:spcAft>
                <a:spcPts val="0"/>
              </a:spcAft>
              <a:defRPr/>
            </a:pPr>
            <a:r>
              <a:rPr lang="sv-SE" dirty="0">
                <a:sym typeface="Symbol"/>
              </a:rPr>
              <a:t></a:t>
            </a:r>
            <a:r>
              <a:rPr lang="sv-SE" dirty="0"/>
              <a:t> Det har gjorts väsentligt färre jämlikhetsanalyser av socialtjänsten jämfört med hälso- och sjukvården. </a:t>
            </a:r>
          </a:p>
          <a:p>
            <a:pPr eaLnBrk="1" fontAlgn="auto" hangingPunct="1">
              <a:spcBef>
                <a:spcPts val="0"/>
              </a:spcBef>
              <a:spcAft>
                <a:spcPts val="0"/>
              </a:spcAft>
              <a:defRPr/>
            </a:pPr>
            <a:r>
              <a:rPr lang="sv-SE" dirty="0">
                <a:sym typeface="Symbol"/>
              </a:rPr>
              <a:t></a:t>
            </a:r>
            <a:r>
              <a:rPr lang="sv-SE" dirty="0"/>
              <a:t> Frågorna om jämlikhet/jämställdhet inom socialtjänsten utgör inte något etablerat forskningsområde. </a:t>
            </a:r>
          </a:p>
          <a:p>
            <a:pPr eaLnBrk="1" fontAlgn="auto" hangingPunct="1">
              <a:spcBef>
                <a:spcPts val="0"/>
              </a:spcBef>
              <a:spcAft>
                <a:spcPts val="0"/>
              </a:spcAft>
              <a:defRPr/>
            </a:pPr>
            <a:r>
              <a:rPr lang="sv-SE" dirty="0">
                <a:sym typeface="Symbol"/>
              </a:rPr>
              <a:t></a:t>
            </a:r>
            <a:r>
              <a:rPr lang="sv-SE" dirty="0"/>
              <a:t> Under senare år har det dock genomförts ett antal studier som framstår som relevanta när det gäller dessa frågor, även om merparten av dessa (endast) behandlar delar av dessa frågeställningar. Flertalet av dessa studier behandlar föreställningar om kön och/eller genus, och dessa föreställningars betydelse för hur män respektive kvinnor bemöts av socialtjänsten. </a:t>
            </a:r>
          </a:p>
          <a:p>
            <a:pPr marL="171450" indent="-171450" eaLnBrk="1" fontAlgn="auto" hangingPunct="1">
              <a:spcBef>
                <a:spcPts val="0"/>
              </a:spcBef>
              <a:spcAft>
                <a:spcPts val="0"/>
              </a:spcAft>
              <a:buFont typeface="Symbol"/>
              <a:buChar char="·"/>
              <a:defRPr/>
            </a:pPr>
            <a:r>
              <a:rPr lang="sv-SE" dirty="0"/>
              <a:t>Merparten av de studier som genomförts har haft fokus på teoretiska och/eller kvalitativa frågeställningar, medan färre haft en empirisk och/eller kvantitativ inriktning</a:t>
            </a:r>
          </a:p>
          <a:p>
            <a:pPr marL="171450" indent="-171450" eaLnBrk="1" fontAlgn="auto" hangingPunct="1">
              <a:spcBef>
                <a:spcPts val="0"/>
              </a:spcBef>
              <a:spcAft>
                <a:spcPts val="0"/>
              </a:spcAft>
              <a:buFont typeface="Symbol"/>
              <a:buChar char="·"/>
              <a:defRPr/>
            </a:pPr>
            <a:endParaRPr lang="sv-SE" dirty="0"/>
          </a:p>
          <a:p>
            <a:pPr eaLnBrk="1" fontAlgn="auto" hangingPunct="1">
              <a:spcBef>
                <a:spcPts val="0"/>
              </a:spcBef>
              <a:spcAft>
                <a:spcPts val="0"/>
              </a:spcAft>
              <a:defRPr/>
            </a:pPr>
            <a:r>
              <a:rPr lang="sv-SE" dirty="0"/>
              <a:t>Se även Myndigheten för vård- och omsorgsanalys rapport 2018:10 </a:t>
            </a:r>
            <a:r>
              <a:rPr lang="sv-SE" i="1" dirty="0"/>
              <a:t>Lika läge för alla? Om omotiverade skillnader inom den sociala barn- och ungdomsvården. </a:t>
            </a:r>
            <a:r>
              <a:rPr lang="sv-SE" dirty="0"/>
              <a:t>Visar på omotiverade skillnader i insatser till utlandsfödda pojkar jämfört med övriga våldsutsatta barn, delvis på grund av att föräldrarna inte samtyckte till insats.</a:t>
            </a:r>
          </a:p>
        </p:txBody>
      </p:sp>
      <p:sp>
        <p:nvSpPr>
          <p:cNvPr id="88068" name="Platshållare för bildnummer 3">
            <a:extLst>
              <a:ext uri="{FF2B5EF4-FFF2-40B4-BE49-F238E27FC236}">
                <a16:creationId xmlns:a16="http://schemas.microsoft.com/office/drawing/2014/main" id="{CCCDBEF8-C2A6-F2C7-4E9A-5532ED2292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C15E32C-772E-47DB-8CBD-000D28D273BF}" type="slidenum">
              <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Platshållare för bildobjekt 1">
            <a:extLst>
              <a:ext uri="{FF2B5EF4-FFF2-40B4-BE49-F238E27FC236}">
                <a16:creationId xmlns:a16="http://schemas.microsoft.com/office/drawing/2014/main" id="{EC8DB38A-EE1C-F44A-5ABD-BE70F7FE974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EC9EB0AA-6E01-4D39-A134-2E1FAAAC9203}"/>
              </a:ext>
            </a:extLst>
          </p:cNvPr>
          <p:cNvSpPr>
            <a:spLocks noGrp="1"/>
          </p:cNvSpPr>
          <p:nvPr>
            <p:ph type="body" idx="1"/>
          </p:nvPr>
        </p:nvSpPr>
        <p:spPr/>
        <p:txBody>
          <a:bodyPr/>
          <a:lstStyle/>
          <a:p>
            <a:pPr eaLnBrk="1" fontAlgn="auto" hangingPunct="1">
              <a:spcBef>
                <a:spcPts val="0"/>
              </a:spcBef>
              <a:spcAft>
                <a:spcPts val="0"/>
              </a:spcAft>
              <a:defRPr/>
            </a:pPr>
            <a:r>
              <a:rPr lang="sv-SE" dirty="0"/>
              <a:t>För mer information, se även</a:t>
            </a:r>
          </a:p>
          <a:p>
            <a:pPr marL="171450" indent="-171450" eaLnBrk="1" fontAlgn="auto" hangingPunct="1">
              <a:spcBef>
                <a:spcPts val="0"/>
              </a:spcBef>
              <a:spcAft>
                <a:spcPts val="0"/>
              </a:spcAft>
              <a:buFont typeface="Arial" panose="020B0604020202020204" pitchFamily="34" charset="0"/>
              <a:buChar char="•"/>
              <a:defRPr/>
            </a:pPr>
            <a:r>
              <a:rPr lang="sv-SE" dirty="0"/>
              <a:t>Socialstyrelsens </a:t>
            </a:r>
            <a:r>
              <a:rPr lang="sv-SE" i="1" dirty="0"/>
              <a:t>Informationsblad om vissa juridiska aspekter på systematisk uppföljning i socialtjänsten och EU:s dataskyddsförordning </a:t>
            </a:r>
            <a:r>
              <a:rPr lang="sv-SE" dirty="0"/>
              <a:t>samt Socialstyrelsens webbplats </a:t>
            </a:r>
            <a:r>
              <a:rPr lang="sv-SE" i="1" dirty="0"/>
              <a:t>Juridiskt stöd för dokumentation: </a:t>
            </a:r>
            <a:r>
              <a:rPr lang="sv-SE" dirty="0"/>
              <a:t>https://div.socialstyrelsen.se/juridiskt-stod?category=4 </a:t>
            </a:r>
          </a:p>
          <a:p>
            <a:pPr marL="171450" indent="-171450" eaLnBrk="1" fontAlgn="auto" hangingPunct="1">
              <a:spcBef>
                <a:spcPts val="0"/>
              </a:spcBef>
              <a:spcAft>
                <a:spcPts val="0"/>
              </a:spcAft>
              <a:buFont typeface="Arial" panose="020B0604020202020204" pitchFamily="34" charset="0"/>
              <a:buChar char="•"/>
              <a:defRPr/>
            </a:pPr>
            <a:r>
              <a:rPr lang="sv-SE" dirty="0"/>
              <a:t>SKL:s webbplats </a:t>
            </a:r>
            <a:r>
              <a:rPr lang="sv-SE" i="1" dirty="0"/>
              <a:t>Dataskyddsförordningen GDPR för socialtjänst: </a:t>
            </a:r>
            <a:r>
              <a:rPr lang="sv-SE" dirty="0"/>
              <a:t>https://skl.se/integrationsocialomsorg/socialomsorg/digitaliseringinomsocialtjansten/dataskyddsforordningensocialtjanst.15327.html</a:t>
            </a:r>
          </a:p>
          <a:p>
            <a:pPr marL="171450" indent="-171450" eaLnBrk="1" fontAlgn="auto" hangingPunct="1">
              <a:spcBef>
                <a:spcPts val="0"/>
              </a:spcBef>
              <a:spcAft>
                <a:spcPts val="0"/>
              </a:spcAft>
              <a:buFont typeface="Arial" panose="020B0604020202020204" pitchFamily="34" charset="0"/>
              <a:buChar char="•"/>
              <a:defRPr/>
            </a:pPr>
            <a:r>
              <a:rPr lang="sv-SE" dirty="0"/>
              <a:t>Socialstyrelsens föreskrifter och allmänna råd SOSFS 2014:5 </a:t>
            </a:r>
            <a:r>
              <a:rPr lang="sv-SE" i="1" dirty="0"/>
              <a:t>Dokumentation i verksamhet som bedrivs med stöd av </a:t>
            </a:r>
            <a:r>
              <a:rPr lang="sv-SE" i="1" dirty="0" err="1"/>
              <a:t>SoL</a:t>
            </a:r>
            <a:r>
              <a:rPr lang="sv-SE" i="1" dirty="0"/>
              <a:t>, LVU, LVM och LSS</a:t>
            </a:r>
          </a:p>
          <a:p>
            <a:pPr marL="171450" indent="-171450" eaLnBrk="1" fontAlgn="auto" hangingPunct="1">
              <a:spcBef>
                <a:spcPts val="0"/>
              </a:spcBef>
              <a:spcAft>
                <a:spcPts val="0"/>
              </a:spcAft>
              <a:buFont typeface="Arial" panose="020B0604020202020204" pitchFamily="34" charset="0"/>
              <a:buChar char="•"/>
              <a:defRPr/>
            </a:pPr>
            <a:r>
              <a:rPr lang="sv-SE" dirty="0"/>
              <a:t>EU:s dataskyddsdirektiv, GDPR</a:t>
            </a:r>
          </a:p>
          <a:p>
            <a:pPr marL="171450" indent="-171450" eaLnBrk="1" fontAlgn="auto" hangingPunct="1">
              <a:spcBef>
                <a:spcPts val="0"/>
              </a:spcBef>
              <a:spcAft>
                <a:spcPts val="0"/>
              </a:spcAft>
              <a:buFont typeface="Arial" panose="020B0604020202020204" pitchFamily="34" charset="0"/>
              <a:buChar char="•"/>
              <a:defRPr/>
            </a:pPr>
            <a:r>
              <a:rPr lang="sv-SE" dirty="0"/>
              <a:t>Lag (2001:454) om behandling av personuppgifter inom socialtjänsten, </a:t>
            </a:r>
            <a:r>
              <a:rPr lang="sv-SE" dirty="0" err="1"/>
              <a:t>SoLPUL</a:t>
            </a:r>
            <a:endParaRPr lang="sv-SE" dirty="0"/>
          </a:p>
          <a:p>
            <a:pPr marL="171450" indent="-171450" eaLnBrk="1" fontAlgn="auto" hangingPunct="1">
              <a:spcBef>
                <a:spcPts val="0"/>
              </a:spcBef>
              <a:spcAft>
                <a:spcPts val="0"/>
              </a:spcAft>
              <a:buFont typeface="Arial" panose="020B0604020202020204" pitchFamily="34" charset="0"/>
              <a:buChar char="•"/>
              <a:defRPr/>
            </a:pPr>
            <a:r>
              <a:rPr lang="sv-SE" dirty="0"/>
              <a:t>Förordning (2001:637) om behandling av personuppgifter inom socialtjänsten</a:t>
            </a:r>
          </a:p>
          <a:p>
            <a:pPr marL="30163" eaLnBrk="1" fontAlgn="auto" hangingPunct="1">
              <a:lnSpc>
                <a:spcPts val="2700"/>
              </a:lnSpc>
              <a:spcBef>
                <a:spcPts val="0"/>
              </a:spcBef>
              <a:spcAft>
                <a:spcPts val="0"/>
              </a:spcAft>
              <a:defRPr/>
            </a:pPr>
            <a:endParaRPr lang="sv-SE" dirty="0"/>
          </a:p>
        </p:txBody>
      </p:sp>
      <p:sp>
        <p:nvSpPr>
          <p:cNvPr id="90116" name="Platshållare för bildnummer 3">
            <a:extLst>
              <a:ext uri="{FF2B5EF4-FFF2-40B4-BE49-F238E27FC236}">
                <a16:creationId xmlns:a16="http://schemas.microsoft.com/office/drawing/2014/main" id="{70144E60-9B1D-FC8D-927B-948B3AC6C1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5744FBB-91A1-47CA-8473-D9C62BB96F2B}" type="slidenum">
              <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Platshållare för bildobjekt 1">
            <a:extLst>
              <a:ext uri="{FF2B5EF4-FFF2-40B4-BE49-F238E27FC236}">
                <a16:creationId xmlns:a16="http://schemas.microsoft.com/office/drawing/2014/main" id="{BBAB8AD9-13E4-9E4F-3882-D4BAB2139F2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Platshållare för anteckningar 2">
            <a:extLst>
              <a:ext uri="{FF2B5EF4-FFF2-40B4-BE49-F238E27FC236}">
                <a16:creationId xmlns:a16="http://schemas.microsoft.com/office/drawing/2014/main" id="{8F8DEBE8-C854-B585-1F9C-A5992CCF84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a:t>Här bör man påminna sig om att denna presentation riktar sig till chefer och utvecklare som ska börja med SU i en verksamhet – kanske ett projekt med SU av en  viss fråga . Rubriken handlar inte om att börja med ”själva registreringen” etc., utan planeringen och genomförandet av en uppföljning</a:t>
            </a:r>
          </a:p>
        </p:txBody>
      </p:sp>
      <p:sp>
        <p:nvSpPr>
          <p:cNvPr id="92164" name="Platshållare för bildnummer 3">
            <a:extLst>
              <a:ext uri="{FF2B5EF4-FFF2-40B4-BE49-F238E27FC236}">
                <a16:creationId xmlns:a16="http://schemas.microsoft.com/office/drawing/2014/main" id="{F81B2067-C007-40D4-DE55-E0AFDF7F5D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415FFA-3972-41D4-8CDE-BEBD344825C7}" type="slidenum">
              <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latshållare för bildobjekt 1">
            <a:extLst>
              <a:ext uri="{FF2B5EF4-FFF2-40B4-BE49-F238E27FC236}">
                <a16:creationId xmlns:a16="http://schemas.microsoft.com/office/drawing/2014/main" id="{B4C04FC3-923A-3AD9-C71B-5FEB873134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Platshållare för anteckningar 2">
            <a:extLst>
              <a:ext uri="{FF2B5EF4-FFF2-40B4-BE49-F238E27FC236}">
                <a16:creationId xmlns:a16="http://schemas.microsoft.com/office/drawing/2014/main" id="{C9004AA3-EF98-FCB0-1B61-E68A7CB07F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v-SE" altLang="sv-SE"/>
          </a:p>
        </p:txBody>
      </p:sp>
      <p:sp>
        <p:nvSpPr>
          <p:cNvPr id="94212" name="Platshållare för bildnummer 3">
            <a:extLst>
              <a:ext uri="{FF2B5EF4-FFF2-40B4-BE49-F238E27FC236}">
                <a16:creationId xmlns:a16="http://schemas.microsoft.com/office/drawing/2014/main" id="{291C0C7F-4AC7-07D4-61DD-5B97BD753A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2C9AA20-B314-4B76-8F43-51D992AA289B}" type="slidenum">
              <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Platshållare för bildobjekt 1">
            <a:extLst>
              <a:ext uri="{FF2B5EF4-FFF2-40B4-BE49-F238E27FC236}">
                <a16:creationId xmlns:a16="http://schemas.microsoft.com/office/drawing/2014/main" id="{09DE9B24-7395-23E5-881C-117B63D0EA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Platshållare för anteckningar 2">
            <a:extLst>
              <a:ext uri="{FF2B5EF4-FFF2-40B4-BE49-F238E27FC236}">
                <a16:creationId xmlns:a16="http://schemas.microsoft.com/office/drawing/2014/main" id="{215759B4-0C82-7AC9-957B-83B07FAC8D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a:t>Anpassa presentationen och byt termer och begrepp till dem ni använder i er verksamhet och lokalt: brukare, klient, den enskilde, individen, etc. Vi använder omväxlande individen eller brukaren.</a:t>
            </a:r>
          </a:p>
          <a:p>
            <a:pPr eaLnBrk="1" hangingPunct="1">
              <a:spcBef>
                <a:spcPct val="0"/>
              </a:spcBef>
            </a:pPr>
            <a:endParaRPr lang="sv-SE" altLang="sv-SE"/>
          </a:p>
          <a:p>
            <a:pPr eaLnBrk="1" hangingPunct="1">
              <a:spcBef>
                <a:spcPct val="0"/>
              </a:spcBef>
            </a:pPr>
            <a:r>
              <a:rPr lang="sv-SE" altLang="sv-SE"/>
              <a:t>SoS termbank: </a:t>
            </a:r>
            <a:r>
              <a:rPr lang="sv-SE" altLang="sv-SE">
                <a:hlinkClick r:id="rId3"/>
              </a:rPr>
              <a:t>brukare</a:t>
            </a:r>
            <a:r>
              <a:rPr lang="sv-SE" altLang="sv-SE"/>
              <a:t> (inom socialtjänst:) person som får, eller som är föremål för en utredning om att få, individuellt behovsprövade insatser från socialtjänsten</a:t>
            </a:r>
          </a:p>
        </p:txBody>
      </p:sp>
      <p:sp>
        <p:nvSpPr>
          <p:cNvPr id="55300" name="Platshållare för bildnummer 3">
            <a:extLst>
              <a:ext uri="{FF2B5EF4-FFF2-40B4-BE49-F238E27FC236}">
                <a16:creationId xmlns:a16="http://schemas.microsoft.com/office/drawing/2014/main" id="{5B3BAA12-A5F1-A0C4-1FE2-BD95B6A082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3B5B0C1-7F23-4075-902E-41A832FAB9B1}" type="slidenum">
              <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Platshållare för bildobjekt 1">
            <a:extLst>
              <a:ext uri="{FF2B5EF4-FFF2-40B4-BE49-F238E27FC236}">
                <a16:creationId xmlns:a16="http://schemas.microsoft.com/office/drawing/2014/main" id="{6EBCD5EB-E309-9780-7DB6-A9BDB149B5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Platshållare för anteckningar 2">
            <a:extLst>
              <a:ext uri="{FF2B5EF4-FFF2-40B4-BE49-F238E27FC236}">
                <a16:creationId xmlns:a16="http://schemas.microsoft.com/office/drawing/2014/main" id="{982DB3F2-5834-9579-26EE-D078FF6B25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v-SE" altLang="sv-SE"/>
          </a:p>
        </p:txBody>
      </p:sp>
      <p:sp>
        <p:nvSpPr>
          <p:cNvPr id="96260" name="Platshållare för bildnummer 3">
            <a:extLst>
              <a:ext uri="{FF2B5EF4-FFF2-40B4-BE49-F238E27FC236}">
                <a16:creationId xmlns:a16="http://schemas.microsoft.com/office/drawing/2014/main" id="{BF77FA29-2135-0FFF-5022-5E1245324D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2877F1F-3D84-4BCD-8152-ECBC4906A479}" type="slidenum">
              <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Platshållare för bildobjekt 1">
            <a:extLst>
              <a:ext uri="{FF2B5EF4-FFF2-40B4-BE49-F238E27FC236}">
                <a16:creationId xmlns:a16="http://schemas.microsoft.com/office/drawing/2014/main" id="{15A5BFD3-9FE0-2371-87DE-0C37085C6B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44174479-6D6D-4885-82E9-1838A4575D19}"/>
              </a:ext>
            </a:extLst>
          </p:cNvPr>
          <p:cNvSpPr>
            <a:spLocks noGrp="1"/>
          </p:cNvSpPr>
          <p:nvPr>
            <p:ph type="body" idx="1"/>
          </p:nvPr>
        </p:nvSpPr>
        <p:spPr/>
        <p:txBody>
          <a:bodyPr/>
          <a:lstStyle/>
          <a:p>
            <a:pPr eaLnBrk="1" fontAlgn="auto" hangingPunct="1">
              <a:spcBef>
                <a:spcPts val="0"/>
              </a:spcBef>
              <a:spcAft>
                <a:spcPts val="0"/>
              </a:spcAft>
              <a:defRPr/>
            </a:pPr>
            <a:r>
              <a:rPr lang="sv-SE" dirty="0">
                <a:solidFill>
                  <a:schemeClr val="tx1">
                    <a:lumMod val="65000"/>
                    <a:lumOff val="35000"/>
                  </a:schemeClr>
                </a:solidFill>
              </a:rPr>
              <a:t>Att komma igång bra och komma i mål med en uppföljning underlättas om </a:t>
            </a:r>
          </a:p>
          <a:p>
            <a:pPr eaLnBrk="1" fontAlgn="auto" hangingPunct="1">
              <a:spcBef>
                <a:spcPts val="0"/>
              </a:spcBef>
              <a:spcAft>
                <a:spcPts val="0"/>
              </a:spcAft>
              <a:defRPr/>
            </a:pPr>
            <a:endParaRPr lang="sv-SE" dirty="0">
              <a:solidFill>
                <a:schemeClr val="tx1">
                  <a:lumMod val="65000"/>
                  <a:lumOff val="35000"/>
                </a:schemeClr>
              </a:solidFill>
            </a:endParaRPr>
          </a:p>
          <a:p>
            <a:pPr eaLnBrk="1" fontAlgn="auto" hangingPunct="1">
              <a:spcBef>
                <a:spcPts val="0"/>
              </a:spcBef>
              <a:spcAft>
                <a:spcPts val="0"/>
              </a:spcAft>
              <a:defRPr/>
            </a:pPr>
            <a:endParaRPr lang="sv-SE" dirty="0">
              <a:solidFill>
                <a:schemeClr val="tx1">
                  <a:lumMod val="65000"/>
                  <a:lumOff val="35000"/>
                </a:schemeClr>
              </a:solidFill>
            </a:endParaRPr>
          </a:p>
          <a:p>
            <a:pPr eaLnBrk="1" fontAlgn="auto" hangingPunct="1">
              <a:spcBef>
                <a:spcPts val="0"/>
              </a:spcBef>
              <a:spcAft>
                <a:spcPts val="0"/>
              </a:spcAft>
              <a:defRPr/>
            </a:pPr>
            <a:r>
              <a:rPr lang="sv-SE" dirty="0">
                <a:solidFill>
                  <a:schemeClr val="tx1">
                    <a:lumMod val="65000"/>
                    <a:lumOff val="35000"/>
                  </a:schemeClr>
                </a:solidFill>
              </a:rPr>
              <a:t>Ett team med medarbetare, chef, utvecklare och it-/systemansvarig tillsammans vill att SU ska bedrivas </a:t>
            </a:r>
          </a:p>
          <a:p>
            <a:pPr eaLnBrk="1" fontAlgn="auto" hangingPunct="1">
              <a:spcBef>
                <a:spcPts val="0"/>
              </a:spcBef>
              <a:spcAft>
                <a:spcPts val="0"/>
              </a:spcAft>
              <a:defRPr/>
            </a:pPr>
            <a:endParaRPr lang="sv-SE" dirty="0">
              <a:solidFill>
                <a:schemeClr val="tx1">
                  <a:lumMod val="65000"/>
                  <a:lumOff val="35000"/>
                </a:schemeClr>
              </a:solidFill>
            </a:endParaRPr>
          </a:p>
          <a:p>
            <a:pPr marL="800100" lvl="1" indent="-342900" eaLnBrk="1" fontAlgn="auto" hangingPunct="1">
              <a:spcBef>
                <a:spcPts val="0"/>
              </a:spcBef>
              <a:spcAft>
                <a:spcPts val="600"/>
              </a:spcAft>
              <a:buFont typeface="Arial" panose="020B0604020202020204" pitchFamily="34" charset="0"/>
              <a:buChar char="•"/>
              <a:defRPr/>
            </a:pPr>
            <a:r>
              <a:rPr lang="sv-SE" sz="2000" dirty="0"/>
              <a:t>Medarbetare som ska samla in och dokumentera information för uppföljningen måste från start vara med i arbetet med att formulera frågor för uppföljning och se ett behov av att söka svar på frågorna, nyttan med uppföljning.</a:t>
            </a:r>
            <a:br>
              <a:rPr lang="sv-SE" sz="2000" dirty="0"/>
            </a:br>
            <a:endParaRPr lang="sv-SE" sz="2000" dirty="0"/>
          </a:p>
          <a:p>
            <a:pPr marL="800100" lvl="1" indent="-342900" eaLnBrk="1" fontAlgn="auto" hangingPunct="1">
              <a:spcBef>
                <a:spcPts val="0"/>
              </a:spcBef>
              <a:spcAft>
                <a:spcPts val="600"/>
              </a:spcAft>
              <a:buFont typeface="Arial" panose="020B0604020202020204" pitchFamily="34" charset="0"/>
              <a:buChar char="•"/>
              <a:defRPr/>
            </a:pPr>
            <a:r>
              <a:rPr lang="sv-SE" sz="2000" dirty="0"/>
              <a:t>Enhets/sektionschef (ger mandat till SU-samordnare, tar ansvar för beslut som fattas och för att resultat används m.m.) </a:t>
            </a:r>
            <a:br>
              <a:rPr lang="sv-SE" sz="2000" dirty="0"/>
            </a:br>
            <a:endParaRPr lang="sv-SE" sz="2000" dirty="0"/>
          </a:p>
          <a:p>
            <a:pPr marL="800100" lvl="1" indent="-342900" eaLnBrk="1" fontAlgn="auto" hangingPunct="1">
              <a:spcBef>
                <a:spcPts val="0"/>
              </a:spcBef>
              <a:spcAft>
                <a:spcPts val="600"/>
              </a:spcAft>
              <a:buFont typeface="Arial" panose="020B0604020202020204" pitchFamily="34" charset="0"/>
              <a:buChar char="•"/>
              <a:defRPr/>
            </a:pPr>
            <a:r>
              <a:rPr lang="sv-SE" sz="2000" dirty="0"/>
              <a:t>SU-samordnare (projekt-/aktivitetsledare som INTE är chef, t.ex. verksamhetsutvecklare, metodstödjare, SAS). Denna är helt central för att driva på och hålla i SU, planera återkoppling ihop med chef, aktiviteter som att diskutera med IT-personal, inventera kompetens m.m.) </a:t>
            </a:r>
            <a:br>
              <a:rPr lang="sv-SE" sz="2000" dirty="0"/>
            </a:br>
            <a:endParaRPr lang="sv-SE" sz="2000" dirty="0"/>
          </a:p>
          <a:p>
            <a:pPr marL="800100" lvl="1" indent="-342900" eaLnBrk="1" fontAlgn="auto" hangingPunct="1">
              <a:spcBef>
                <a:spcPts val="0"/>
              </a:spcBef>
              <a:spcAft>
                <a:spcPts val="600"/>
              </a:spcAft>
              <a:buFont typeface="Arial" panose="020B0604020202020204" pitchFamily="34" charset="0"/>
              <a:buChar char="•"/>
              <a:defRPr/>
            </a:pPr>
            <a:r>
              <a:rPr lang="sv-SE" sz="2000" dirty="0"/>
              <a:t>Systemansvarig/systemadministratör kan ge stöd i vilken information som går att hämta ur IT-systemen och ge stöd i verktyg för registrering av information för uppföljningen. Viktigt att involvera redan från start då uppföljningen planeras.</a:t>
            </a:r>
            <a:br>
              <a:rPr lang="sv-SE" sz="2000" dirty="0"/>
            </a:br>
            <a:endParaRPr lang="sv-SE" sz="2000" dirty="0"/>
          </a:p>
          <a:p>
            <a:pPr marL="800100" lvl="1" indent="-342900" eaLnBrk="1" fontAlgn="auto" hangingPunct="1">
              <a:spcBef>
                <a:spcPts val="0"/>
              </a:spcBef>
              <a:spcAft>
                <a:spcPts val="600"/>
              </a:spcAft>
              <a:buFont typeface="Arial" panose="020B0604020202020204" pitchFamily="34" charset="0"/>
              <a:buChar char="•"/>
              <a:defRPr/>
            </a:pPr>
            <a:r>
              <a:rPr lang="sv-SE" sz="2000" dirty="0"/>
              <a:t>Förvaltnings-/avdelnings-/funktions-/verksamhetsansvarig chef (som känner till, hålls uppdaterad, och godkänner SU på enheten eller motsvarande ) </a:t>
            </a:r>
          </a:p>
          <a:p>
            <a:pPr lvl="1" eaLnBrk="1" fontAlgn="auto" hangingPunct="1">
              <a:spcBef>
                <a:spcPts val="0"/>
              </a:spcBef>
              <a:spcAft>
                <a:spcPts val="0"/>
              </a:spcAft>
              <a:defRPr/>
            </a:pPr>
            <a:endParaRPr lang="sv-SE" sz="2000" dirty="0"/>
          </a:p>
          <a:p>
            <a:pPr eaLnBrk="1" fontAlgn="auto" hangingPunct="1">
              <a:spcBef>
                <a:spcPts val="0"/>
              </a:spcBef>
              <a:spcAft>
                <a:spcPts val="0"/>
              </a:spcAft>
              <a:defRPr/>
            </a:pPr>
            <a:endParaRPr lang="sv-SE" dirty="0">
              <a:solidFill>
                <a:schemeClr val="tx1">
                  <a:lumMod val="65000"/>
                  <a:lumOff val="35000"/>
                </a:schemeClr>
              </a:solidFill>
            </a:endParaRPr>
          </a:p>
          <a:p>
            <a:pPr eaLnBrk="1" fontAlgn="auto" hangingPunct="1">
              <a:spcBef>
                <a:spcPts val="0"/>
              </a:spcBef>
              <a:spcAft>
                <a:spcPts val="0"/>
              </a:spcAft>
              <a:defRPr/>
            </a:pPr>
            <a:r>
              <a:rPr lang="sv-SE" dirty="0">
                <a:solidFill>
                  <a:schemeClr val="tx1">
                    <a:lumMod val="65000"/>
                    <a:lumOff val="35000"/>
                  </a:schemeClr>
                </a:solidFill>
              </a:rPr>
              <a:t>Att chefen </a:t>
            </a:r>
            <a:r>
              <a:rPr lang="sv-SE" i="1" dirty="0">
                <a:solidFill>
                  <a:schemeClr val="tx1">
                    <a:lumMod val="65000"/>
                    <a:lumOff val="35000"/>
                  </a:schemeClr>
                </a:solidFill>
              </a:rPr>
              <a:t>vill att </a:t>
            </a:r>
            <a:r>
              <a:rPr lang="sv-SE" dirty="0">
                <a:solidFill>
                  <a:schemeClr val="tx1">
                    <a:lumMod val="65000"/>
                    <a:lumOff val="35000"/>
                  </a:schemeClr>
                </a:solidFill>
              </a:rPr>
              <a:t>SU ska ske men en utvecklare har</a:t>
            </a:r>
            <a:r>
              <a:rPr lang="sv-SE" i="1" dirty="0">
                <a:solidFill>
                  <a:schemeClr val="tx1">
                    <a:lumMod val="65000"/>
                    <a:lumOff val="35000"/>
                  </a:schemeClr>
                </a:solidFill>
              </a:rPr>
              <a:t> ansvar </a:t>
            </a:r>
            <a:r>
              <a:rPr lang="sv-SE" dirty="0">
                <a:solidFill>
                  <a:schemeClr val="tx1">
                    <a:lumMod val="65000"/>
                    <a:lumOff val="35000"/>
                  </a:schemeClr>
                </a:solidFill>
              </a:rPr>
              <a:t>för att driva projektet och planera och förbereda regelbunden återkoppling till medarbetarna som registrerar uppgifter/ ska tolka och använda uppgifter och inte minst genomföra eventuell verksamhetsutveckling </a:t>
            </a:r>
          </a:p>
          <a:p>
            <a:pPr eaLnBrk="1" fontAlgn="auto" hangingPunct="1">
              <a:spcBef>
                <a:spcPts val="0"/>
              </a:spcBef>
              <a:spcAft>
                <a:spcPts val="0"/>
              </a:spcAft>
              <a:defRPr/>
            </a:pPr>
            <a:endParaRPr lang="sv-SE" dirty="0">
              <a:solidFill>
                <a:schemeClr val="tx1">
                  <a:lumMod val="65000"/>
                  <a:lumOff val="35000"/>
                </a:schemeClr>
              </a:solidFill>
            </a:endParaRPr>
          </a:p>
          <a:p>
            <a:pPr eaLnBrk="1" fontAlgn="auto" hangingPunct="1">
              <a:spcBef>
                <a:spcPts val="0"/>
              </a:spcBef>
              <a:spcAft>
                <a:spcPts val="0"/>
              </a:spcAft>
              <a:defRPr/>
            </a:pPr>
            <a:r>
              <a:rPr lang="sv-SE" dirty="0">
                <a:solidFill>
                  <a:schemeClr val="tx1">
                    <a:lumMod val="65000"/>
                    <a:lumOff val="35000"/>
                  </a:schemeClr>
                </a:solidFill>
              </a:rPr>
              <a:t>Att medarbetarna blir involverade tidigt och får återkoppling regelbundet</a:t>
            </a:r>
          </a:p>
          <a:p>
            <a:pPr eaLnBrk="1" fontAlgn="auto" hangingPunct="1">
              <a:spcBef>
                <a:spcPts val="0"/>
              </a:spcBef>
              <a:spcAft>
                <a:spcPts val="0"/>
              </a:spcAft>
              <a:defRPr/>
            </a:pPr>
            <a:endParaRPr lang="sv-SE" dirty="0">
              <a:solidFill>
                <a:schemeClr val="tx1">
                  <a:lumMod val="65000"/>
                  <a:lumOff val="35000"/>
                </a:schemeClr>
              </a:solidFill>
            </a:endParaRPr>
          </a:p>
          <a:p>
            <a:pPr eaLnBrk="1" fontAlgn="auto" hangingPunct="1">
              <a:spcBef>
                <a:spcPts val="0"/>
              </a:spcBef>
              <a:spcAft>
                <a:spcPts val="0"/>
              </a:spcAft>
              <a:defRPr/>
            </a:pPr>
            <a:r>
              <a:rPr lang="sv-SE" dirty="0"/>
              <a:t>Att systematisk uppföljning sker i ”projekt”  (avgränsade omgångar) utifrån vissa frågor och inte om allt hela tiden</a:t>
            </a:r>
          </a:p>
        </p:txBody>
      </p:sp>
      <p:sp>
        <p:nvSpPr>
          <p:cNvPr id="98308" name="Platshållare för bildnummer 3">
            <a:extLst>
              <a:ext uri="{FF2B5EF4-FFF2-40B4-BE49-F238E27FC236}">
                <a16:creationId xmlns:a16="http://schemas.microsoft.com/office/drawing/2014/main" id="{758AA7C0-7B04-FC29-AD10-F148CA2EEB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91F1D4E-8EA9-498E-9A14-66295614B125}" type="slidenum">
              <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Platshållare för bildobjekt 1">
            <a:extLst>
              <a:ext uri="{FF2B5EF4-FFF2-40B4-BE49-F238E27FC236}">
                <a16:creationId xmlns:a16="http://schemas.microsoft.com/office/drawing/2014/main" id="{4FD4E9A0-FBB5-59B9-12ED-D0154BDE08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Platshållare för anteckningar 2">
            <a:extLst>
              <a:ext uri="{FF2B5EF4-FFF2-40B4-BE49-F238E27FC236}">
                <a16:creationId xmlns:a16="http://schemas.microsoft.com/office/drawing/2014/main" id="{6767D3CB-D3FB-CEAD-6B4B-469E963CCA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v-SE" altLang="sv-SE" dirty="0"/>
          </a:p>
        </p:txBody>
      </p:sp>
      <p:sp>
        <p:nvSpPr>
          <p:cNvPr id="100356" name="Platshållare för bildnummer 3">
            <a:extLst>
              <a:ext uri="{FF2B5EF4-FFF2-40B4-BE49-F238E27FC236}">
                <a16:creationId xmlns:a16="http://schemas.microsoft.com/office/drawing/2014/main" id="{EC2F82E1-FC9A-980D-BC34-23FBB97278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EB2AD1E-0E65-466A-9D26-C4CBC7EBF166}" type="slidenum">
              <a:rPr kumimoji="0" lang="sv-SE" altLang="sv-SE"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sv-SE" altLang="sv-SE"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Platshållare för bildobjekt 1">
            <a:extLst>
              <a:ext uri="{FF2B5EF4-FFF2-40B4-BE49-F238E27FC236}">
                <a16:creationId xmlns:a16="http://schemas.microsoft.com/office/drawing/2014/main" id="{E22BEB00-A628-563B-9CA9-F5BA2AC2E6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Platshållare för anteckningar 2">
            <a:extLst>
              <a:ext uri="{FF2B5EF4-FFF2-40B4-BE49-F238E27FC236}">
                <a16:creationId xmlns:a16="http://schemas.microsoft.com/office/drawing/2014/main" id="{33898027-3330-DA36-CA52-EF4CA5767B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v-SE" altLang="sv-SE"/>
          </a:p>
        </p:txBody>
      </p:sp>
      <p:sp>
        <p:nvSpPr>
          <p:cNvPr id="102404" name="Platshållare för bildnummer 3">
            <a:extLst>
              <a:ext uri="{FF2B5EF4-FFF2-40B4-BE49-F238E27FC236}">
                <a16:creationId xmlns:a16="http://schemas.microsoft.com/office/drawing/2014/main" id="{F97C0D31-73AA-BCC3-5DE9-539DA810F1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ABA9110-B9C0-46A9-8A6B-D705472980C8}" type="slidenum">
              <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Platshållare för bildobjekt 1">
            <a:extLst>
              <a:ext uri="{FF2B5EF4-FFF2-40B4-BE49-F238E27FC236}">
                <a16:creationId xmlns:a16="http://schemas.microsoft.com/office/drawing/2014/main" id="{A09109B4-235D-1744-041E-F6ED8BFCE42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Platshållare för anteckningar 2">
            <a:extLst>
              <a:ext uri="{FF2B5EF4-FFF2-40B4-BE49-F238E27FC236}">
                <a16:creationId xmlns:a16="http://schemas.microsoft.com/office/drawing/2014/main" id="{6C3319C6-DFC7-E87E-7DD8-BDBAE668A0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v-SE" altLang="sv-SE" dirty="0"/>
          </a:p>
        </p:txBody>
      </p:sp>
      <p:sp>
        <p:nvSpPr>
          <p:cNvPr id="104452" name="Platshållare för bildnummer 3">
            <a:extLst>
              <a:ext uri="{FF2B5EF4-FFF2-40B4-BE49-F238E27FC236}">
                <a16:creationId xmlns:a16="http://schemas.microsoft.com/office/drawing/2014/main" id="{2DE1E0A9-1D9B-615B-819A-49760002D4C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A351D83-4588-4798-BF3A-2EFB235B1AB3}" type="slidenum">
              <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DBB6BD-67E1-4B86-9D9E-4168C7E68C69}"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sv-SE" alt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31492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Platshållare för bildobjekt 1">
            <a:extLst>
              <a:ext uri="{FF2B5EF4-FFF2-40B4-BE49-F238E27FC236}">
                <a16:creationId xmlns:a16="http://schemas.microsoft.com/office/drawing/2014/main" id="{20CA191F-73AE-1D2F-BD5E-3FA5E8BC4DB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B7BD171D-4756-4807-9617-6D552335A558}"/>
              </a:ext>
            </a:extLst>
          </p:cNvPr>
          <p:cNvSpPr>
            <a:spLocks noGrp="1"/>
          </p:cNvSpPr>
          <p:nvPr>
            <p:ph type="body" idx="1"/>
          </p:nvPr>
        </p:nvSpPr>
        <p:spPr/>
        <p:txBody>
          <a:bodyPr/>
          <a:lstStyle/>
          <a:p>
            <a:pPr eaLnBrk="1" fontAlgn="auto" hangingPunct="1">
              <a:spcBef>
                <a:spcPts val="0"/>
              </a:spcBef>
              <a:spcAft>
                <a:spcPts val="0"/>
              </a:spcAft>
              <a:defRPr/>
            </a:pPr>
            <a:r>
              <a:rPr lang="sv-SE" dirty="0"/>
              <a:t>Formulering av frågan påverkar den kommande analysen av resultaten och användning av dem i verksamhetsutveckling. Återkopplingen underlättas och kommer att upplevas mer relevant om medarbetarna varit delaktiga i formuleringen av frågan. Medarbetarnas delaktighet underlättar också insamlingen av informationen samt att mena och mäta samma sak. Fundera över vilken kunskap som är mest angelägen eller mest relevant för verksamhetsutveckling av arbetet med just er målgrupp. </a:t>
            </a:r>
          </a:p>
          <a:p>
            <a:pPr eaLnBrk="1" fontAlgn="auto" hangingPunct="1">
              <a:spcBef>
                <a:spcPts val="0"/>
              </a:spcBef>
              <a:spcAft>
                <a:spcPts val="0"/>
              </a:spcAft>
              <a:defRPr/>
            </a:pPr>
            <a:r>
              <a:rPr lang="sv-SE" dirty="0"/>
              <a:t> </a:t>
            </a:r>
          </a:p>
          <a:p>
            <a:pPr marL="171450" indent="-171450" eaLnBrk="1" fontAlgn="auto" hangingPunct="1">
              <a:spcBef>
                <a:spcPts val="0"/>
              </a:spcBef>
              <a:spcAft>
                <a:spcPts val="0"/>
              </a:spcAft>
              <a:buFont typeface="Arial" panose="020B0604020202020204" pitchFamily="34" charset="0"/>
              <a:buChar char="•"/>
              <a:defRPr/>
            </a:pPr>
            <a:r>
              <a:rPr lang="sv-SE" dirty="0"/>
              <a:t>Inom vilket område är vi osäkra på om vi arbetar på ett sätt som är bäst för brukarna? </a:t>
            </a:r>
          </a:p>
          <a:p>
            <a:pPr marL="171450" indent="-171450" eaLnBrk="1" fontAlgn="auto" hangingPunct="1">
              <a:spcBef>
                <a:spcPts val="0"/>
              </a:spcBef>
              <a:spcAft>
                <a:spcPts val="0"/>
              </a:spcAft>
              <a:buFont typeface="Arial" panose="020B0604020202020204" pitchFamily="34" charset="0"/>
              <a:buChar char="•"/>
              <a:defRPr/>
            </a:pPr>
            <a:endParaRPr lang="sv-SE" dirty="0"/>
          </a:p>
          <a:p>
            <a:pPr marL="171450" indent="-171450" eaLnBrk="1" fontAlgn="auto" hangingPunct="1">
              <a:spcBef>
                <a:spcPts val="0"/>
              </a:spcBef>
              <a:spcAft>
                <a:spcPts val="0"/>
              </a:spcAft>
              <a:buFont typeface="Arial" panose="020B0604020202020204" pitchFamily="34" charset="0"/>
              <a:buChar char="•"/>
              <a:defRPr/>
            </a:pPr>
            <a:r>
              <a:rPr lang="sv-SE" dirty="0"/>
              <a:t>Vilka slags frågor är angelägna just nu – vad skaver i arbetet med barnen?  </a:t>
            </a:r>
          </a:p>
          <a:p>
            <a:pPr marL="171450" indent="-171450" eaLnBrk="1" fontAlgn="auto" hangingPunct="1">
              <a:spcBef>
                <a:spcPts val="0"/>
              </a:spcBef>
              <a:spcAft>
                <a:spcPts val="0"/>
              </a:spcAft>
              <a:buFont typeface="Arial" panose="020B0604020202020204" pitchFamily="34" charset="0"/>
              <a:buChar char="•"/>
              <a:defRPr/>
            </a:pPr>
            <a:endParaRPr lang="sv-SE" dirty="0"/>
          </a:p>
          <a:p>
            <a:pPr marL="171450" indent="-171450" eaLnBrk="1" fontAlgn="auto" hangingPunct="1">
              <a:spcBef>
                <a:spcPts val="0"/>
              </a:spcBef>
              <a:spcAft>
                <a:spcPts val="0"/>
              </a:spcAft>
              <a:buFont typeface="Arial" panose="020B0604020202020204" pitchFamily="34" charset="0"/>
              <a:buChar char="•"/>
              <a:defRPr/>
            </a:pPr>
            <a:r>
              <a:rPr lang="sv-SE" dirty="0"/>
              <a:t>Vad vill vi använda resultaten till? </a:t>
            </a:r>
          </a:p>
          <a:p>
            <a:pPr marL="171450" indent="-171450" eaLnBrk="1" fontAlgn="auto" hangingPunct="1">
              <a:spcBef>
                <a:spcPts val="0"/>
              </a:spcBef>
              <a:spcAft>
                <a:spcPts val="0"/>
              </a:spcAft>
              <a:buFont typeface="Arial" panose="020B0604020202020204" pitchFamily="34" charset="0"/>
              <a:buChar char="•"/>
              <a:defRPr/>
            </a:pPr>
            <a:endParaRPr lang="sv-SE" dirty="0"/>
          </a:p>
          <a:p>
            <a:pPr marL="171450" indent="-171450" eaLnBrk="1" fontAlgn="auto" hangingPunct="1">
              <a:spcBef>
                <a:spcPts val="0"/>
              </a:spcBef>
              <a:spcAft>
                <a:spcPts val="0"/>
              </a:spcAft>
              <a:buFont typeface="Arial" panose="020B0604020202020204" pitchFamily="34" charset="0"/>
              <a:buChar char="•"/>
              <a:defRPr/>
            </a:pPr>
            <a:r>
              <a:rPr lang="sv-SE" dirty="0"/>
              <a:t>Rör frågan arbetet med brukarna eller drivs den mer av forskningsmässig nyfikenhet?  </a:t>
            </a:r>
          </a:p>
          <a:p>
            <a:pPr marL="171450" indent="-171450" eaLnBrk="1" fontAlgn="auto" hangingPunct="1">
              <a:spcBef>
                <a:spcPts val="0"/>
              </a:spcBef>
              <a:spcAft>
                <a:spcPts val="0"/>
              </a:spcAft>
              <a:buFont typeface="Arial" panose="020B0604020202020204" pitchFamily="34" charset="0"/>
              <a:buChar char="•"/>
              <a:defRPr/>
            </a:pPr>
            <a:endParaRPr lang="sv-SE" dirty="0"/>
          </a:p>
          <a:p>
            <a:pPr marL="171450" indent="-171450" eaLnBrk="1" fontAlgn="auto" hangingPunct="1">
              <a:spcBef>
                <a:spcPts val="0"/>
              </a:spcBef>
              <a:spcAft>
                <a:spcPts val="0"/>
              </a:spcAft>
              <a:buFont typeface="Arial" panose="020B0604020202020204" pitchFamily="34" charset="0"/>
              <a:buChar char="•"/>
              <a:defRPr/>
            </a:pPr>
            <a:r>
              <a:rPr lang="sv-SE" dirty="0"/>
              <a:t>Vem ska styra och bestämma valet av fråga - chefer eller medarbetare? </a:t>
            </a:r>
          </a:p>
          <a:p>
            <a:pPr marL="171450" indent="-171450" eaLnBrk="1" fontAlgn="auto" hangingPunct="1">
              <a:spcBef>
                <a:spcPts val="0"/>
              </a:spcBef>
              <a:spcAft>
                <a:spcPts val="0"/>
              </a:spcAft>
              <a:buFont typeface="Arial" panose="020B0604020202020204" pitchFamily="34" charset="0"/>
              <a:buChar char="•"/>
              <a:defRPr/>
            </a:pPr>
            <a:endParaRPr lang="sv-SE" dirty="0"/>
          </a:p>
          <a:p>
            <a:pPr marL="171450" indent="-171450" eaLnBrk="1" fontAlgn="auto" hangingPunct="1">
              <a:spcBef>
                <a:spcPts val="0"/>
              </a:spcBef>
              <a:spcAft>
                <a:spcPts val="0"/>
              </a:spcAft>
              <a:buFont typeface="Arial" panose="020B0604020202020204" pitchFamily="34" charset="0"/>
              <a:buChar char="•"/>
              <a:defRPr/>
            </a:pPr>
            <a:r>
              <a:rPr lang="sv-SE" dirty="0"/>
              <a:t>Finns någon riktning eller tidigare värde att relatera resultatet till – från en annan kommun eller i en aktuell studie?  </a:t>
            </a:r>
          </a:p>
          <a:p>
            <a:pPr eaLnBrk="1" fontAlgn="auto" hangingPunct="1">
              <a:spcBef>
                <a:spcPts val="0"/>
              </a:spcBef>
              <a:spcAft>
                <a:spcPts val="0"/>
              </a:spcAft>
              <a:defRPr/>
            </a:pPr>
            <a:endParaRPr lang="sv-SE" dirty="0"/>
          </a:p>
        </p:txBody>
      </p:sp>
      <p:sp>
        <p:nvSpPr>
          <p:cNvPr id="107524" name="Platshållare för bildnummer 3">
            <a:extLst>
              <a:ext uri="{FF2B5EF4-FFF2-40B4-BE49-F238E27FC236}">
                <a16:creationId xmlns:a16="http://schemas.microsoft.com/office/drawing/2014/main" id="{8E9B6E2C-EFC5-C26E-FF34-25AB97EBE5C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D544860-13FB-4E80-9579-346EEA7EADF4}" type="slidenum">
              <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Platshållare för bildobjekt 1">
            <a:extLst>
              <a:ext uri="{FF2B5EF4-FFF2-40B4-BE49-F238E27FC236}">
                <a16:creationId xmlns:a16="http://schemas.microsoft.com/office/drawing/2014/main" id="{DEE7EB48-578D-CA03-545A-8D68D07BDC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39EB2E9F-9956-4471-9A4B-3808299485C8}"/>
              </a:ext>
            </a:extLst>
          </p:cNvPr>
          <p:cNvSpPr>
            <a:spLocks noGrp="1"/>
          </p:cNvSpPr>
          <p:nvPr>
            <p:ph type="body" idx="1"/>
          </p:nvPr>
        </p:nvSpPr>
        <p:spPr/>
        <p:txBody>
          <a:bodyPr/>
          <a:lstStyle/>
          <a:p>
            <a:pPr marL="171450" indent="-171450" eaLnBrk="1" fontAlgn="auto" hangingPunct="1">
              <a:spcBef>
                <a:spcPts val="0"/>
              </a:spcBef>
              <a:spcAft>
                <a:spcPts val="0"/>
              </a:spcAft>
              <a:buFontTx/>
              <a:buChar char="•"/>
              <a:defRPr/>
            </a:pPr>
            <a:r>
              <a:rPr lang="sv-SE" altLang="sv-SE" dirty="0">
                <a:latin typeface="Arial" pitchFamily="34" charset="0"/>
              </a:rPr>
              <a:t>Vilka förändringar vill man åstadkomma? Blir synligt utifrån verksamhetsidén</a:t>
            </a:r>
          </a:p>
          <a:p>
            <a:pPr marL="171450" indent="-171450" eaLnBrk="1" fontAlgn="auto" hangingPunct="1">
              <a:spcBef>
                <a:spcPts val="0"/>
              </a:spcBef>
              <a:spcAft>
                <a:spcPts val="0"/>
              </a:spcAft>
              <a:buFontTx/>
              <a:buChar char="•"/>
              <a:defRPr/>
            </a:pPr>
            <a:endParaRPr lang="sv-SE" altLang="sv-SE" dirty="0">
              <a:latin typeface="Arial" pitchFamily="34" charset="0"/>
            </a:endParaRPr>
          </a:p>
          <a:p>
            <a:pPr marL="171450" indent="-171450" eaLnBrk="1" fontAlgn="auto" hangingPunct="1">
              <a:spcBef>
                <a:spcPts val="0"/>
              </a:spcBef>
              <a:spcAft>
                <a:spcPts val="0"/>
              </a:spcAft>
              <a:buFontTx/>
              <a:buChar char="•"/>
              <a:defRPr/>
            </a:pPr>
            <a:r>
              <a:rPr lang="sv-SE" altLang="sv-SE" dirty="0">
                <a:latin typeface="Arial" pitchFamily="34" charset="0"/>
              </a:rPr>
              <a:t>Överlappar verksamheternas målgrupper varandra? Här kan både verksamhetsidén och dokumentationen utgöra relevant underlag för ledning och styrning. </a:t>
            </a:r>
          </a:p>
          <a:p>
            <a:pPr marL="171450" indent="-171450" eaLnBrk="1" fontAlgn="auto" hangingPunct="1">
              <a:spcBef>
                <a:spcPts val="0"/>
              </a:spcBef>
              <a:spcAft>
                <a:spcPts val="0"/>
              </a:spcAft>
              <a:buFontTx/>
              <a:buChar char="•"/>
              <a:defRPr/>
            </a:pPr>
            <a:endParaRPr lang="sv-SE" altLang="sv-SE" dirty="0">
              <a:latin typeface="Arial" pitchFamily="34" charset="0"/>
            </a:endParaRPr>
          </a:p>
          <a:p>
            <a:pPr marL="171450" indent="-171450" eaLnBrk="1" fontAlgn="auto" hangingPunct="1">
              <a:spcBef>
                <a:spcPts val="0"/>
              </a:spcBef>
              <a:spcAft>
                <a:spcPts val="0"/>
              </a:spcAft>
              <a:buFontTx/>
              <a:buChar char="•"/>
              <a:defRPr/>
            </a:pPr>
            <a:r>
              <a:rPr lang="sv-SE" altLang="sv-SE" dirty="0">
                <a:latin typeface="Arial" pitchFamily="34" charset="0"/>
              </a:rPr>
              <a:t>För vem/vilka tycks olika verksamheter fungera? Avser den klassiska frågan ”</a:t>
            </a:r>
            <a:r>
              <a:rPr lang="sv-SE" altLang="sv-SE" dirty="0" err="1">
                <a:latin typeface="Arial" pitchFamily="34" charset="0"/>
              </a:rPr>
              <a:t>What</a:t>
            </a:r>
            <a:r>
              <a:rPr lang="sv-SE" altLang="sv-SE" dirty="0">
                <a:latin typeface="Arial" pitchFamily="34" charset="0"/>
              </a:rPr>
              <a:t> Works for </a:t>
            </a:r>
            <a:r>
              <a:rPr lang="sv-SE" altLang="sv-SE" dirty="0" err="1">
                <a:latin typeface="Arial" pitchFamily="34" charset="0"/>
              </a:rPr>
              <a:t>Whom</a:t>
            </a:r>
            <a:r>
              <a:rPr lang="sv-SE" altLang="sv-SE" dirty="0">
                <a:latin typeface="Arial" pitchFamily="34" charset="0"/>
              </a:rPr>
              <a:t>”.  </a:t>
            </a:r>
          </a:p>
          <a:p>
            <a:pPr marL="171450" indent="-171450" eaLnBrk="1" fontAlgn="auto" hangingPunct="1">
              <a:spcBef>
                <a:spcPts val="0"/>
              </a:spcBef>
              <a:spcAft>
                <a:spcPts val="0"/>
              </a:spcAft>
              <a:buFontTx/>
              <a:buChar char="•"/>
              <a:defRPr/>
            </a:pPr>
            <a:endParaRPr lang="sv-SE" altLang="sv-SE" dirty="0">
              <a:latin typeface="Arial" pitchFamily="34" charset="0"/>
            </a:endParaRPr>
          </a:p>
          <a:p>
            <a:pPr marL="171450" indent="-171450" eaLnBrk="1" fontAlgn="auto" hangingPunct="1">
              <a:spcBef>
                <a:spcPts val="0"/>
              </a:spcBef>
              <a:spcAft>
                <a:spcPts val="0"/>
              </a:spcAft>
              <a:buFontTx/>
              <a:buChar char="•"/>
              <a:defRPr/>
            </a:pPr>
            <a:r>
              <a:rPr lang="sv-SE" altLang="sv-SE" dirty="0">
                <a:latin typeface="Arial" pitchFamily="34" charset="0"/>
              </a:rPr>
              <a:t>Avser hur man som ledare vill styra var brukarna förmedlas. Detta kan vara relevant både för ledning inom öppen- och heldygnsvården, men också för ledningen på utredningssidan. </a:t>
            </a:r>
          </a:p>
          <a:p>
            <a:pPr marL="171450" indent="-171450" eaLnBrk="1" fontAlgn="auto" hangingPunct="1">
              <a:spcBef>
                <a:spcPts val="0"/>
              </a:spcBef>
              <a:spcAft>
                <a:spcPts val="0"/>
              </a:spcAft>
              <a:buFontTx/>
              <a:buChar char="•"/>
              <a:defRPr/>
            </a:pPr>
            <a:endParaRPr lang="sv-SE" altLang="sv-SE" dirty="0">
              <a:latin typeface="Arial" pitchFamily="34" charset="0"/>
            </a:endParaRPr>
          </a:p>
          <a:p>
            <a:pPr marL="171450" indent="-171450" eaLnBrk="1" fontAlgn="auto" hangingPunct="1">
              <a:spcBef>
                <a:spcPts val="0"/>
              </a:spcBef>
              <a:spcAft>
                <a:spcPts val="0"/>
              </a:spcAft>
              <a:buFontTx/>
              <a:buChar char="•"/>
              <a:defRPr/>
            </a:pPr>
            <a:r>
              <a:rPr lang="sv-SE" altLang="sv-SE" dirty="0">
                <a:latin typeface="Arial" pitchFamily="34" charset="0"/>
              </a:rPr>
              <a:t>Fördelning av resurser. Detta kan avse analys av vilken kompetens som olika verksamheter – givet målgruppen – behöver, men också om man t.ex. utifrån beläggningen behöver ytterligare resurser eller om det bör ske en omfördelning av resurser mellan verksamheter. </a:t>
            </a:r>
          </a:p>
          <a:p>
            <a:pPr marL="171450" indent="-171450" eaLnBrk="1" fontAlgn="auto" hangingPunct="1">
              <a:spcBef>
                <a:spcPts val="0"/>
              </a:spcBef>
              <a:spcAft>
                <a:spcPts val="0"/>
              </a:spcAft>
              <a:buFontTx/>
              <a:buChar char="•"/>
              <a:defRPr/>
            </a:pPr>
            <a:endParaRPr lang="sv-SE" altLang="sv-SE" dirty="0">
              <a:latin typeface="Arial" pitchFamily="34" charset="0"/>
            </a:endParaRPr>
          </a:p>
          <a:p>
            <a:pPr eaLnBrk="1" fontAlgn="auto" hangingPunct="1">
              <a:spcBef>
                <a:spcPts val="0"/>
              </a:spcBef>
              <a:spcAft>
                <a:spcPts val="0"/>
              </a:spcAft>
              <a:defRPr/>
            </a:pPr>
            <a:r>
              <a:rPr lang="sv-SE" altLang="sv-SE" dirty="0">
                <a:latin typeface="Arial" pitchFamily="34" charset="0"/>
              </a:rPr>
              <a:t>Hämtat från utkast BBIC-användarstöd </a:t>
            </a:r>
          </a:p>
          <a:p>
            <a:pPr eaLnBrk="1" fontAlgn="auto" hangingPunct="1">
              <a:spcBef>
                <a:spcPts val="0"/>
              </a:spcBef>
              <a:spcAft>
                <a:spcPts val="0"/>
              </a:spcAft>
              <a:defRPr/>
            </a:pPr>
            <a:r>
              <a:rPr lang="sv-SE" dirty="0"/>
              <a:t> </a:t>
            </a:r>
          </a:p>
          <a:p>
            <a:pPr eaLnBrk="1" fontAlgn="auto" hangingPunct="1">
              <a:spcBef>
                <a:spcPts val="0"/>
              </a:spcBef>
              <a:spcAft>
                <a:spcPts val="0"/>
              </a:spcAft>
              <a:defRPr/>
            </a:pPr>
            <a:r>
              <a:rPr lang="sv-SE" dirty="0"/>
              <a:t>Vad är det vi undrar och varför? Berörs brukarna av frågan eller drivs den mer av forskningsmässig nyfikenhet? </a:t>
            </a:r>
          </a:p>
          <a:p>
            <a:pPr eaLnBrk="1" fontAlgn="auto" hangingPunct="1">
              <a:spcBef>
                <a:spcPts val="0"/>
              </a:spcBef>
              <a:spcAft>
                <a:spcPts val="0"/>
              </a:spcAft>
              <a:defRPr/>
            </a:pPr>
            <a:r>
              <a:rPr lang="sv-SE" dirty="0"/>
              <a:t>Vem ska styra och slutligen bestämma valet av fråga? Chefer eller medarbetare? </a:t>
            </a:r>
          </a:p>
          <a:p>
            <a:pPr eaLnBrk="1" fontAlgn="auto" hangingPunct="1">
              <a:spcBef>
                <a:spcPts val="0"/>
              </a:spcBef>
              <a:spcAft>
                <a:spcPts val="0"/>
              </a:spcAft>
              <a:defRPr/>
            </a:pPr>
            <a:r>
              <a:rPr lang="sv-SE" dirty="0"/>
              <a:t>Vilken slags fråga gör att sammanställningar av data är angelägna för oss och för vårt arbete? </a:t>
            </a:r>
          </a:p>
          <a:p>
            <a:pPr eaLnBrk="1" fontAlgn="auto" hangingPunct="1">
              <a:spcBef>
                <a:spcPts val="0"/>
              </a:spcBef>
              <a:spcAft>
                <a:spcPts val="0"/>
              </a:spcAft>
              <a:defRPr/>
            </a:pPr>
            <a:r>
              <a:rPr lang="sv-SE" dirty="0"/>
              <a:t>Inom vilket område är vi osäkra på om vi arbetar på ett sätt som är bäst för brukarna?</a:t>
            </a:r>
          </a:p>
          <a:p>
            <a:pPr eaLnBrk="1" fontAlgn="auto" hangingPunct="1">
              <a:spcBef>
                <a:spcPts val="0"/>
              </a:spcBef>
              <a:spcAft>
                <a:spcPts val="0"/>
              </a:spcAft>
              <a:defRPr/>
            </a:pPr>
            <a:endParaRPr lang="sv-SE" altLang="sv-SE" dirty="0">
              <a:latin typeface="Arial" pitchFamily="34" charset="0"/>
            </a:endParaRPr>
          </a:p>
        </p:txBody>
      </p:sp>
      <p:sp>
        <p:nvSpPr>
          <p:cNvPr id="109572" name="Platshållare för bildnummer 3">
            <a:extLst>
              <a:ext uri="{FF2B5EF4-FFF2-40B4-BE49-F238E27FC236}">
                <a16:creationId xmlns:a16="http://schemas.microsoft.com/office/drawing/2014/main" id="{951E9F66-8A73-B174-0944-06791EF5AC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7004D2C-E339-409D-A496-E486C33E2284}" type="slidenum">
              <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Platshållare för bildobjekt 1">
            <a:extLst>
              <a:ext uri="{FF2B5EF4-FFF2-40B4-BE49-F238E27FC236}">
                <a16:creationId xmlns:a16="http://schemas.microsoft.com/office/drawing/2014/main" id="{6ADB239A-8D19-269C-1440-6C0FF9E74F8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Platshållare för anteckningar 2">
            <a:extLst>
              <a:ext uri="{FF2B5EF4-FFF2-40B4-BE49-F238E27FC236}">
                <a16:creationId xmlns:a16="http://schemas.microsoft.com/office/drawing/2014/main" id="{608B1078-85AA-93AD-1786-E8EDEB609FA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sv-SE" altLang="sv-SE">
                <a:latin typeface="Arial" panose="020B0604020202020204" pitchFamily="34" charset="0"/>
              </a:rPr>
              <a:t>Vilka förändringar vill man åstadkomma? Blir synligt utifrån verksamhetsidén</a:t>
            </a:r>
          </a:p>
          <a:p>
            <a:pPr marL="171450" indent="-171450" eaLnBrk="1" hangingPunct="1">
              <a:spcBef>
                <a:spcPct val="0"/>
              </a:spcBef>
              <a:buFontTx/>
              <a:buChar char="•"/>
            </a:pPr>
            <a:endParaRPr lang="sv-SE" altLang="sv-SE">
              <a:latin typeface="Arial" panose="020B0604020202020204" pitchFamily="34" charset="0"/>
            </a:endParaRPr>
          </a:p>
          <a:p>
            <a:pPr marL="171450" indent="-171450" eaLnBrk="1" hangingPunct="1">
              <a:spcBef>
                <a:spcPct val="0"/>
              </a:spcBef>
              <a:buFontTx/>
              <a:buChar char="•"/>
            </a:pPr>
            <a:r>
              <a:rPr lang="sv-SE" altLang="sv-SE">
                <a:latin typeface="Arial" panose="020B0604020202020204" pitchFamily="34" charset="0"/>
              </a:rPr>
              <a:t>Överlappar verksamheternas målgrupper varandra? Här kan både verksamhetsidén och dokumentationen utgöra relevant underlag för ledning och styrning. </a:t>
            </a:r>
          </a:p>
          <a:p>
            <a:pPr marL="171450" indent="-171450" eaLnBrk="1" hangingPunct="1">
              <a:spcBef>
                <a:spcPct val="0"/>
              </a:spcBef>
              <a:buFontTx/>
              <a:buChar char="•"/>
            </a:pPr>
            <a:endParaRPr lang="sv-SE" altLang="sv-SE">
              <a:latin typeface="Arial" panose="020B0604020202020204" pitchFamily="34" charset="0"/>
            </a:endParaRPr>
          </a:p>
          <a:p>
            <a:pPr marL="171450" indent="-171450" eaLnBrk="1" hangingPunct="1">
              <a:spcBef>
                <a:spcPct val="0"/>
              </a:spcBef>
              <a:buFontTx/>
              <a:buChar char="•"/>
            </a:pPr>
            <a:r>
              <a:rPr lang="sv-SE" altLang="sv-SE">
                <a:latin typeface="Arial" panose="020B0604020202020204" pitchFamily="34" charset="0"/>
              </a:rPr>
              <a:t>För vem/vilka tycks olika verksamheter fungera? Avser den klassiska frågan ”What Works for Whom”.  </a:t>
            </a:r>
          </a:p>
          <a:p>
            <a:pPr marL="171450" indent="-171450" eaLnBrk="1" hangingPunct="1">
              <a:spcBef>
                <a:spcPct val="0"/>
              </a:spcBef>
              <a:buFontTx/>
              <a:buChar char="•"/>
            </a:pPr>
            <a:endParaRPr lang="sv-SE" altLang="sv-SE">
              <a:latin typeface="Arial" panose="020B0604020202020204" pitchFamily="34" charset="0"/>
            </a:endParaRPr>
          </a:p>
          <a:p>
            <a:pPr marL="171450" indent="-171450" eaLnBrk="1" hangingPunct="1">
              <a:spcBef>
                <a:spcPct val="0"/>
              </a:spcBef>
              <a:buFontTx/>
              <a:buChar char="•"/>
            </a:pPr>
            <a:r>
              <a:rPr lang="sv-SE" altLang="sv-SE">
                <a:latin typeface="Arial" panose="020B0604020202020204" pitchFamily="34" charset="0"/>
              </a:rPr>
              <a:t>Avser hur man som ledare vill styra var brukarna förmedlas. Detta kan vara relevant både för ledning inom öppen- och heldygnsvården, men också för ledningen på utredningssidan. </a:t>
            </a:r>
          </a:p>
          <a:p>
            <a:pPr marL="171450" indent="-171450" eaLnBrk="1" hangingPunct="1">
              <a:spcBef>
                <a:spcPct val="0"/>
              </a:spcBef>
              <a:buFontTx/>
              <a:buChar char="•"/>
            </a:pPr>
            <a:endParaRPr lang="sv-SE" altLang="sv-SE">
              <a:latin typeface="Arial" panose="020B0604020202020204" pitchFamily="34" charset="0"/>
            </a:endParaRPr>
          </a:p>
          <a:p>
            <a:pPr marL="171450" indent="-171450" eaLnBrk="1" hangingPunct="1">
              <a:spcBef>
                <a:spcPct val="0"/>
              </a:spcBef>
              <a:buFontTx/>
              <a:buChar char="•"/>
            </a:pPr>
            <a:r>
              <a:rPr lang="sv-SE" altLang="sv-SE">
                <a:latin typeface="Arial" panose="020B0604020202020204" pitchFamily="34" charset="0"/>
              </a:rPr>
              <a:t>Fördelning av resurser. Detta kan avse analys av vilken kompetens som olika verksamheter – givet målgruppen – behöver, men också om man t.ex. utifrån beläggningen behöver ytterligare resurser eller om det bör ske en omfördelning av resurser mellan verksamheter. </a:t>
            </a:r>
          </a:p>
        </p:txBody>
      </p:sp>
      <p:sp>
        <p:nvSpPr>
          <p:cNvPr id="111620" name="Platshållare för bildnummer 3">
            <a:extLst>
              <a:ext uri="{FF2B5EF4-FFF2-40B4-BE49-F238E27FC236}">
                <a16:creationId xmlns:a16="http://schemas.microsoft.com/office/drawing/2014/main" id="{8562DC61-202C-3116-4B8B-97BC495808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BB4AB4C-05C4-4628-BBE6-67485706225F}" type="slidenum">
              <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Platshållare för bildobjekt 1">
            <a:extLst>
              <a:ext uri="{FF2B5EF4-FFF2-40B4-BE49-F238E27FC236}">
                <a16:creationId xmlns:a16="http://schemas.microsoft.com/office/drawing/2014/main" id="{A28D164D-3481-5D15-4152-1048C4DCE2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Platshållare för anteckningar 2">
            <a:extLst>
              <a:ext uri="{FF2B5EF4-FFF2-40B4-BE49-F238E27FC236}">
                <a16:creationId xmlns:a16="http://schemas.microsoft.com/office/drawing/2014/main" id="{CB07FD21-1B2B-105B-24BA-0973B1AC52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v-SE" altLang="sv-SE"/>
          </a:p>
        </p:txBody>
      </p:sp>
      <p:sp>
        <p:nvSpPr>
          <p:cNvPr id="113668" name="Platshållare för bildnummer 3">
            <a:extLst>
              <a:ext uri="{FF2B5EF4-FFF2-40B4-BE49-F238E27FC236}">
                <a16:creationId xmlns:a16="http://schemas.microsoft.com/office/drawing/2014/main" id="{1B8CCE29-B216-CA34-5403-F1E037D57A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5D3463B-3FDD-42D9-9458-4DCA4B5340B3}" type="slidenum">
              <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latshållare för bildobjekt 1">
            <a:extLst>
              <a:ext uri="{FF2B5EF4-FFF2-40B4-BE49-F238E27FC236}">
                <a16:creationId xmlns:a16="http://schemas.microsoft.com/office/drawing/2014/main" id="{6C235DD3-88C2-7356-EFC5-E8EE95548FE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Platshållare för anteckningar 2">
            <a:extLst>
              <a:ext uri="{FF2B5EF4-FFF2-40B4-BE49-F238E27FC236}">
                <a16:creationId xmlns:a16="http://schemas.microsoft.com/office/drawing/2014/main" id="{6844662D-FBF5-F4D3-156D-A9C9A7D9B8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a:t>La till förkortningen SU i rubriken för avsnitt 1</a:t>
            </a:r>
          </a:p>
        </p:txBody>
      </p:sp>
      <p:sp>
        <p:nvSpPr>
          <p:cNvPr id="57348" name="Platshållare för bildnummer 3">
            <a:extLst>
              <a:ext uri="{FF2B5EF4-FFF2-40B4-BE49-F238E27FC236}">
                <a16:creationId xmlns:a16="http://schemas.microsoft.com/office/drawing/2014/main" id="{DD97B63B-7B16-4A9C-C73B-AC73109564F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A137F80-3230-4714-B90B-E2D40B18D711}" type="slidenum">
              <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Platshållare för bildobjekt 1">
            <a:extLst>
              <a:ext uri="{FF2B5EF4-FFF2-40B4-BE49-F238E27FC236}">
                <a16:creationId xmlns:a16="http://schemas.microsoft.com/office/drawing/2014/main" id="{90D697D6-113B-9911-C303-BFEAED5AEE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CFFE6EC-327B-4ED7-A0E1-5793D9A38744}"/>
              </a:ext>
            </a:extLst>
          </p:cNvPr>
          <p:cNvSpPr>
            <a:spLocks noGrp="1"/>
          </p:cNvSpPr>
          <p:nvPr>
            <p:ph type="body" idx="1"/>
          </p:nvPr>
        </p:nvSpPr>
        <p:spPr/>
        <p:txBody>
          <a:bodyPr/>
          <a:lstStyle/>
          <a:p>
            <a:pPr eaLnBrk="1" fontAlgn="auto" hangingPunct="1">
              <a:spcBef>
                <a:spcPts val="0"/>
              </a:spcBef>
              <a:spcAft>
                <a:spcPts val="0"/>
              </a:spcAft>
              <a:defRPr/>
            </a:pPr>
            <a:r>
              <a:rPr lang="sv-SE" dirty="0"/>
              <a:t> I varje läge i ett uppföljningsprojekt när en sammanställning ska användas är det relevant att uppmärksamma kvaliteten på uppgifterna genom att fundera </a:t>
            </a:r>
          </a:p>
          <a:p>
            <a:pPr marL="171450" indent="-171450" eaLnBrk="1" fontAlgn="auto" hangingPunct="1">
              <a:spcBef>
                <a:spcPts val="0"/>
              </a:spcBef>
              <a:spcAft>
                <a:spcPts val="0"/>
              </a:spcAft>
              <a:buFont typeface="Arial" panose="020B0604020202020204" pitchFamily="34" charset="0"/>
              <a:buChar char="•"/>
              <a:defRPr/>
            </a:pPr>
            <a:r>
              <a:rPr lang="sv-SE" dirty="0"/>
              <a:t>om handläggares skilda uppfattningar har påverkat registreringen av uppgifter</a:t>
            </a:r>
          </a:p>
          <a:p>
            <a:pPr marL="171450" indent="-171450" eaLnBrk="1" fontAlgn="auto" hangingPunct="1">
              <a:spcBef>
                <a:spcPts val="0"/>
              </a:spcBef>
              <a:spcAft>
                <a:spcPts val="0"/>
              </a:spcAft>
              <a:buFont typeface="Arial" panose="020B0604020202020204" pitchFamily="34" charset="0"/>
              <a:buChar char="•"/>
              <a:defRPr/>
            </a:pPr>
            <a:r>
              <a:rPr lang="sv-SE" dirty="0"/>
              <a:t>om urvalet i sammanställningen är det tänkta urvalet eller målgruppen för uppföljning </a:t>
            </a:r>
          </a:p>
          <a:p>
            <a:pPr marL="171450" indent="-171450" eaLnBrk="1" fontAlgn="auto" hangingPunct="1">
              <a:spcBef>
                <a:spcPts val="0"/>
              </a:spcBef>
              <a:spcAft>
                <a:spcPts val="0"/>
              </a:spcAft>
              <a:buFont typeface="Arial" panose="020B0604020202020204" pitchFamily="34" charset="0"/>
              <a:buChar char="•"/>
              <a:defRPr/>
            </a:pPr>
            <a:r>
              <a:rPr lang="sv-SE" dirty="0"/>
              <a:t>om det finns bortfall i uppföljningen (ärenden som skulle ingå där ingen registrering skett) och på enskilda frågor  </a:t>
            </a:r>
          </a:p>
          <a:p>
            <a:pPr eaLnBrk="1" fontAlgn="auto" hangingPunct="1">
              <a:spcBef>
                <a:spcPts val="0"/>
              </a:spcBef>
              <a:spcAft>
                <a:spcPts val="0"/>
              </a:spcAft>
              <a:defRPr/>
            </a:pPr>
            <a:endParaRPr lang="sv-SE" dirty="0"/>
          </a:p>
          <a:p>
            <a:pPr eaLnBrk="1" fontAlgn="auto" hangingPunct="1">
              <a:spcBef>
                <a:spcPts val="0"/>
              </a:spcBef>
              <a:spcAft>
                <a:spcPts val="0"/>
              </a:spcAft>
              <a:defRPr/>
            </a:pPr>
            <a:r>
              <a:rPr lang="sv-SE" b="1" dirty="0"/>
              <a:t>Lite om bortfall och tillförlitlighet </a:t>
            </a:r>
          </a:p>
          <a:p>
            <a:pPr eaLnBrk="1" fontAlgn="auto" hangingPunct="1">
              <a:spcBef>
                <a:spcPts val="0"/>
              </a:spcBef>
              <a:spcAft>
                <a:spcPts val="0"/>
              </a:spcAft>
              <a:defRPr/>
            </a:pPr>
            <a:r>
              <a:rPr lang="sv-SE" dirty="0"/>
              <a:t>Det kommer sannolikt alltid att finnas ett bortfall som påverkar analyserna av de sammanställningar som görs av uppgifter från sys­tematisk uppföljning. Tillförlitligheten till resultatet påverkas av storlek och typ av bortfall. </a:t>
            </a:r>
          </a:p>
          <a:p>
            <a:pPr eaLnBrk="1" fontAlgn="auto" hangingPunct="1">
              <a:spcBef>
                <a:spcPts val="0"/>
              </a:spcBef>
              <a:spcAft>
                <a:spcPts val="0"/>
              </a:spcAft>
              <a:defRPr/>
            </a:pPr>
            <a:endParaRPr lang="sv-SE" dirty="0"/>
          </a:p>
          <a:p>
            <a:pPr eaLnBrk="1" fontAlgn="auto" hangingPunct="1">
              <a:spcBef>
                <a:spcPts val="0"/>
              </a:spcBef>
              <a:spcAft>
                <a:spcPts val="0"/>
              </a:spcAft>
              <a:defRPr/>
            </a:pPr>
            <a:r>
              <a:rPr lang="sv-SE" dirty="0"/>
              <a:t>Externt bortfall handlar om att personer, som skulle ingå i uppföljningen, ändå inte ingick. Det kan exempelvis bero på att några handläggare inte hunnit registrera sina brukares uppgifter. Internt bortfall innebär att viss information saknas eller inte går att använda, till exempel på grund av att en brukare inte svarat på vissa frågor eller att en handläggare inte registrerat vissa uppgifter i ett ärende. </a:t>
            </a:r>
          </a:p>
          <a:p>
            <a:pPr eaLnBrk="1" fontAlgn="auto" hangingPunct="1">
              <a:spcBef>
                <a:spcPts val="0"/>
              </a:spcBef>
              <a:spcAft>
                <a:spcPts val="0"/>
              </a:spcAft>
              <a:defRPr/>
            </a:pPr>
            <a:endParaRPr lang="sv-SE" dirty="0"/>
          </a:p>
          <a:p>
            <a:pPr eaLnBrk="1" fontAlgn="auto" hangingPunct="1">
              <a:spcBef>
                <a:spcPts val="0"/>
              </a:spcBef>
              <a:spcAft>
                <a:spcPts val="0"/>
              </a:spcAft>
              <a:defRPr/>
            </a:pPr>
            <a:r>
              <a:rPr lang="sv-SE" dirty="0"/>
              <a:t>Tillförlitligheten i resultaten beror också på hur många ärenden som registrerats; ju fler ärenden desto högre tillförlitlighet. Vilka ärenden som registrerats har också stor betydelse. För att kunna dra så säkra slutsatser som möjligt bör bortfallets storlek beaktas. Man behöver fundera över frågor som: Tror vi att information, som är central för de slutsatser vi vill dra, saknas? Gäller de uppgifter vi har även för dem som inte registrerats? Hur ser bortfallet ut? </a:t>
            </a:r>
          </a:p>
          <a:p>
            <a:pPr eaLnBrk="1" fontAlgn="auto" hangingPunct="1">
              <a:spcBef>
                <a:spcPts val="0"/>
              </a:spcBef>
              <a:spcAft>
                <a:spcPts val="0"/>
              </a:spcAft>
              <a:defRPr/>
            </a:pPr>
            <a:endParaRPr lang="sv-SE" dirty="0"/>
          </a:p>
          <a:p>
            <a:pPr eaLnBrk="1" fontAlgn="auto" hangingPunct="1">
              <a:spcBef>
                <a:spcPts val="0"/>
              </a:spcBef>
              <a:spcAft>
                <a:spcPts val="0"/>
              </a:spcAft>
              <a:defRPr/>
            </a:pPr>
            <a:r>
              <a:rPr lang="sv-SE" dirty="0"/>
              <a:t>Beroende på vilken fråga vi vill belysa kommer vi troligtvis att vara olika försiktiga i relation till urval och bortfall.. En generell utgångspunkt kan vara att: </a:t>
            </a:r>
          </a:p>
          <a:p>
            <a:pPr eaLnBrk="1" fontAlgn="auto" hangingPunct="1">
              <a:spcBef>
                <a:spcPts val="0"/>
              </a:spcBef>
              <a:spcAft>
                <a:spcPts val="0"/>
              </a:spcAft>
              <a:defRPr/>
            </a:pPr>
            <a:r>
              <a:rPr lang="sv-SE" dirty="0"/>
              <a:t> </a:t>
            </a:r>
          </a:p>
          <a:p>
            <a:pPr marL="171450" indent="-171450" eaLnBrk="1" fontAlgn="auto" hangingPunct="1">
              <a:spcBef>
                <a:spcPts val="0"/>
              </a:spcBef>
              <a:spcAft>
                <a:spcPts val="0"/>
              </a:spcAft>
              <a:buFont typeface="Arial" panose="020B0604020202020204" pitchFamily="34" charset="0"/>
              <a:buChar char="•"/>
              <a:defRPr/>
            </a:pPr>
            <a:r>
              <a:rPr lang="sv-SE" dirty="0"/>
              <a:t>Om verksamhetsutvecklingen gäller ett önskvärt, kanske till och med lagstadgat inslag i arbetet som exempelvis barns delaktighet, och de första sammanställningarna </a:t>
            </a:r>
            <a:r>
              <a:rPr lang="sv-SE" i="1" dirty="0"/>
              <a:t>tyder</a:t>
            </a:r>
            <a:r>
              <a:rPr lang="sv-SE" dirty="0"/>
              <a:t> på att samtal sällan förs med barn, så kan man börja utveckla verksamheten omgående. Visar uppföljningen i ett senare skede (när fler ärenden är med) att flera trots allt talade med barnen är ingen skada skedd. </a:t>
            </a:r>
          </a:p>
          <a:p>
            <a:pPr eaLnBrk="1" fontAlgn="auto" hangingPunct="1">
              <a:spcBef>
                <a:spcPts val="0"/>
              </a:spcBef>
              <a:spcAft>
                <a:spcPts val="0"/>
              </a:spcAft>
              <a:defRPr/>
            </a:pPr>
            <a:r>
              <a:rPr lang="sv-SE" dirty="0"/>
              <a:t> </a:t>
            </a:r>
          </a:p>
          <a:p>
            <a:pPr marL="171450" indent="-171450" eaLnBrk="1" fontAlgn="auto" hangingPunct="1">
              <a:spcBef>
                <a:spcPts val="0"/>
              </a:spcBef>
              <a:spcAft>
                <a:spcPts val="0"/>
              </a:spcAft>
              <a:buFont typeface="Arial" panose="020B0604020202020204" pitchFamily="34" charset="0"/>
              <a:buChar char="•"/>
              <a:defRPr/>
            </a:pPr>
            <a:r>
              <a:rPr lang="sv-SE" dirty="0"/>
              <a:t>Om verksamhetsutvecklingen gäller huruvida en befintlig insats i verksamheten ska finnas kvar, till exempel en insats för barn som bevittnat våld, då behöver kan ställa högre krav på omfattning och tillförlitlighet i uppföljningsdata innan beslut tas.  Om de första sammanställningarna skulle visa att få barn har bevittnat våld är det vanskligt att dra slutsatsen att insatsen är onödig innan man har många ärenden i uppföljning och innan man har tagit ställning till hur man arbetet för att frågar om och upptäcka bevittande av våld.  </a:t>
            </a:r>
          </a:p>
          <a:p>
            <a:pPr eaLnBrk="1" fontAlgn="auto" hangingPunct="1">
              <a:spcBef>
                <a:spcPts val="0"/>
              </a:spcBef>
              <a:spcAft>
                <a:spcPts val="0"/>
              </a:spcAft>
              <a:buFont typeface="Arial" panose="020B0604020202020204" pitchFamily="34" charset="0"/>
              <a:buNone/>
              <a:defRPr/>
            </a:pPr>
            <a:endParaRPr lang="sv-SE" dirty="0"/>
          </a:p>
        </p:txBody>
      </p:sp>
      <p:sp>
        <p:nvSpPr>
          <p:cNvPr id="115716" name="Platshållare för bildnummer 3">
            <a:extLst>
              <a:ext uri="{FF2B5EF4-FFF2-40B4-BE49-F238E27FC236}">
                <a16:creationId xmlns:a16="http://schemas.microsoft.com/office/drawing/2014/main" id="{74F3561B-88EE-EBF9-699C-1FD55FC8D99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C87F416-B36C-4CD2-B9BC-11AC2C2B6317}" type="slidenum">
              <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Platshållare för bildobjekt 1">
            <a:extLst>
              <a:ext uri="{FF2B5EF4-FFF2-40B4-BE49-F238E27FC236}">
                <a16:creationId xmlns:a16="http://schemas.microsoft.com/office/drawing/2014/main" id="{D742C3BD-EDA0-87D3-1497-0D3D385E5E1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Platshållare för anteckningar 2">
            <a:extLst>
              <a:ext uri="{FF2B5EF4-FFF2-40B4-BE49-F238E27FC236}">
                <a16:creationId xmlns:a16="http://schemas.microsoft.com/office/drawing/2014/main" id="{A398D885-37B6-1FDE-A864-0E31230E612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v-SE" altLang="sv-SE"/>
          </a:p>
        </p:txBody>
      </p:sp>
      <p:sp>
        <p:nvSpPr>
          <p:cNvPr id="117764" name="Platshållare för bildnummer 3">
            <a:extLst>
              <a:ext uri="{FF2B5EF4-FFF2-40B4-BE49-F238E27FC236}">
                <a16:creationId xmlns:a16="http://schemas.microsoft.com/office/drawing/2014/main" id="{A1B4662D-46B0-968D-B205-4E9706AA292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B05DA55-0BEB-4BD9-B6A5-640642FF874A}" type="slidenum">
              <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Platshållare för bildobjekt 1">
            <a:extLst>
              <a:ext uri="{FF2B5EF4-FFF2-40B4-BE49-F238E27FC236}">
                <a16:creationId xmlns:a16="http://schemas.microsoft.com/office/drawing/2014/main" id="{CD83FB3A-9778-0749-0041-D18280E2143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Platshållare för anteckningar 2">
            <a:extLst>
              <a:ext uri="{FF2B5EF4-FFF2-40B4-BE49-F238E27FC236}">
                <a16:creationId xmlns:a16="http://schemas.microsoft.com/office/drawing/2014/main" id="{3BF60131-E1E5-91DE-14D6-1995E10BC9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v-SE" altLang="sv-SE"/>
          </a:p>
          <a:p>
            <a:pPr eaLnBrk="1" hangingPunct="1">
              <a:spcBef>
                <a:spcPct val="0"/>
              </a:spcBef>
            </a:pPr>
            <a:r>
              <a:rPr lang="sv-SE" altLang="sv-SE"/>
              <a:t> </a:t>
            </a:r>
          </a:p>
        </p:txBody>
      </p:sp>
      <p:sp>
        <p:nvSpPr>
          <p:cNvPr id="119812" name="Platshållare för bildnummer 3">
            <a:extLst>
              <a:ext uri="{FF2B5EF4-FFF2-40B4-BE49-F238E27FC236}">
                <a16:creationId xmlns:a16="http://schemas.microsoft.com/office/drawing/2014/main" id="{E4B7DE15-7DF9-E91B-BB45-6C32363746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C475988-9FA0-4375-9245-BD26B5D845EC}" type="slidenum">
              <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Platshållare för bildobjekt 1">
            <a:extLst>
              <a:ext uri="{FF2B5EF4-FFF2-40B4-BE49-F238E27FC236}">
                <a16:creationId xmlns:a16="http://schemas.microsoft.com/office/drawing/2014/main" id="{5F77BE5A-AB49-76D7-3F9C-FDB77AF5D5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Platshållare för anteckningar 2">
            <a:extLst>
              <a:ext uri="{FF2B5EF4-FFF2-40B4-BE49-F238E27FC236}">
                <a16:creationId xmlns:a16="http://schemas.microsoft.com/office/drawing/2014/main" id="{CD329822-1929-E8F8-79A9-CC97D8EBA8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v-SE" altLang="sv-SE"/>
          </a:p>
        </p:txBody>
      </p:sp>
      <p:sp>
        <p:nvSpPr>
          <p:cNvPr id="121860" name="Platshållare för bildnummer 3">
            <a:extLst>
              <a:ext uri="{FF2B5EF4-FFF2-40B4-BE49-F238E27FC236}">
                <a16:creationId xmlns:a16="http://schemas.microsoft.com/office/drawing/2014/main" id="{0F9031FB-74D2-4629-B066-DA5701E655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B1FE99F-3963-4DDC-9B10-EC60BC6CC6CD}" type="slidenum">
              <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Platshållare för bildobjekt 1">
            <a:extLst>
              <a:ext uri="{FF2B5EF4-FFF2-40B4-BE49-F238E27FC236}">
                <a16:creationId xmlns:a16="http://schemas.microsoft.com/office/drawing/2014/main" id="{76BF3711-4675-76D1-07A6-F07D9F4D7F3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Platshållare för anteckningar 2">
            <a:extLst>
              <a:ext uri="{FF2B5EF4-FFF2-40B4-BE49-F238E27FC236}">
                <a16:creationId xmlns:a16="http://schemas.microsoft.com/office/drawing/2014/main" id="{3214A401-1D3D-2588-0CDB-10F5B480A13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a:t>Samtliga uppgifter i exemplet finns i Socialstyrelsens verktyg för systematisk uppföljning ekonomiskt bistånd – SUE </a:t>
            </a:r>
          </a:p>
        </p:txBody>
      </p:sp>
      <p:sp>
        <p:nvSpPr>
          <p:cNvPr id="123908" name="Platshållare för bildnummer 3">
            <a:extLst>
              <a:ext uri="{FF2B5EF4-FFF2-40B4-BE49-F238E27FC236}">
                <a16:creationId xmlns:a16="http://schemas.microsoft.com/office/drawing/2014/main" id="{D91A7943-2625-CF48-7778-EB741BF16C6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376917B-2B54-49EE-A180-C7BCD4F8FE02}" type="slidenum">
              <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9964" indent="-349964">
              <a:buFont typeface="Arial" panose="020B0604020202020204" pitchFamily="34" charset="0"/>
              <a:buChar char="•"/>
              <a:tabLst>
                <a:tab pos="466618" algn="l"/>
              </a:tabLst>
            </a:pPr>
            <a:r>
              <a:rPr lang="sv-SE" sz="1800"/>
              <a:t>Med </a:t>
            </a:r>
            <a:r>
              <a:rPr lang="sv-SE" sz="1800" b="1"/>
              <a:t>genusbias</a:t>
            </a:r>
            <a:r>
              <a:rPr lang="sv-SE" sz="1800"/>
              <a:t> menas att </a:t>
            </a:r>
            <a:br>
              <a:rPr lang="sv-SE" sz="1800"/>
            </a:br>
            <a:r>
              <a:rPr lang="sv-SE" sz="1800"/>
              <a:t>	- Bemötande och bedömning görs på grund av omedvetna eller medvetna föreställningar om kön (könsstereotypa föreställningar). </a:t>
            </a:r>
          </a:p>
          <a:p>
            <a:pPr>
              <a:tabLst>
                <a:tab pos="466618" algn="l"/>
              </a:tabLst>
            </a:pPr>
            <a:r>
              <a:rPr lang="sv-SE" sz="1800"/>
              <a:t>	- Ibland </a:t>
            </a:r>
            <a:r>
              <a:rPr lang="sv-SE" sz="1800">
                <a:ea typeface="Times New Roman" panose="02020603050405020304" pitchFamily="18" charset="0"/>
                <a:cs typeface="Times New Roman" panose="02020603050405020304" pitchFamily="18" charset="0"/>
              </a:rPr>
              <a:t>bortses från skillnader mellan kön där de finns, men också att det ibland görs 	skillnader mellan könen där de inte finns.</a:t>
            </a:r>
            <a:br>
              <a:rPr lang="sv-SE" sz="1800">
                <a:ea typeface="Times New Roman" panose="02020603050405020304" pitchFamily="18" charset="0"/>
                <a:cs typeface="Times New Roman" panose="02020603050405020304" pitchFamily="18" charset="0"/>
              </a:rPr>
            </a:br>
            <a:endParaRPr lang="sv-SE" sz="1800"/>
          </a:p>
          <a:p>
            <a:pPr marL="349964" indent="-349964">
              <a:buFont typeface="Arial" panose="020B0604020202020204" pitchFamily="34" charset="0"/>
              <a:buChar char="•"/>
              <a:tabLst>
                <a:tab pos="466618" algn="l"/>
              </a:tabLst>
            </a:pPr>
            <a:r>
              <a:rPr lang="sv-SE" sz="1800">
                <a:ea typeface="Calibri" panose="020F0502020204030204" pitchFamily="34" charset="0"/>
              </a:rPr>
              <a:t>En </a:t>
            </a:r>
            <a:r>
              <a:rPr lang="sv-SE" sz="1800" b="1">
                <a:ea typeface="Calibri" panose="020F0502020204030204" pitchFamily="34" charset="0"/>
              </a:rPr>
              <a:t>omotiverad skillnad </a:t>
            </a:r>
            <a:r>
              <a:rPr lang="sv-SE" sz="1800">
                <a:ea typeface="Calibri" panose="020F0502020204030204" pitchFamily="34" charset="0"/>
              </a:rPr>
              <a:t>definieras som en skillnad som inte går att förklara av någon eller några av de följande punkterna: </a:t>
            </a:r>
          </a:p>
          <a:p>
            <a:pPr marL="785798" lvl="1" indent="-349964">
              <a:buFont typeface="Calibri" panose="020F0502020204030204" pitchFamily="34" charset="0"/>
              <a:buChar char="-"/>
              <a:tabLst>
                <a:tab pos="466618" algn="l"/>
              </a:tabLst>
            </a:pPr>
            <a:r>
              <a:rPr lang="sv-SE" sz="1800">
                <a:ea typeface="Times New Roman" panose="02020603050405020304" pitchFamily="18" charset="0"/>
                <a:cs typeface="Times New Roman" panose="02020603050405020304" pitchFamily="18" charset="0"/>
              </a:rPr>
              <a:t>Skillnader i behov </a:t>
            </a:r>
            <a:endParaRPr lang="sv-SE" sz="1800">
              <a:ea typeface="Calibri" panose="020F0502020204030204" pitchFamily="34" charset="0"/>
              <a:cs typeface="Times New Roman" panose="02020603050405020304" pitchFamily="18" charset="0"/>
            </a:endParaRPr>
          </a:p>
          <a:p>
            <a:pPr marL="785798" lvl="1" indent="-349964">
              <a:buFont typeface="Calibri" panose="020F0502020204030204" pitchFamily="34" charset="0"/>
              <a:buChar char="-"/>
              <a:tabLst>
                <a:tab pos="466618" algn="l"/>
              </a:tabLst>
            </a:pPr>
            <a:r>
              <a:rPr lang="sv-SE" sz="1800">
                <a:ea typeface="Times New Roman" panose="02020603050405020304" pitchFamily="18" charset="0"/>
                <a:cs typeface="Times New Roman" panose="02020603050405020304" pitchFamily="18" charset="0"/>
              </a:rPr>
              <a:t>Behov kan tillgodoses bättre eller ska tillgodoses av annan huvudman, alternativt att </a:t>
            </a:r>
            <a:r>
              <a:rPr lang="sv-SE" sz="1800"/>
              <a:t>den enskilde kan tillgodose behovet själv eller få det tillgodosett på annat sätt</a:t>
            </a:r>
            <a:endParaRPr lang="sv-SE" sz="1800">
              <a:ea typeface="Calibri" panose="020F0502020204030204" pitchFamily="34" charset="0"/>
              <a:cs typeface="Times New Roman" panose="02020603050405020304" pitchFamily="18" charset="0"/>
            </a:endParaRPr>
          </a:p>
          <a:p>
            <a:pPr marL="785798" lvl="1" indent="-349964">
              <a:buFont typeface="Calibri" panose="020F0502020204030204" pitchFamily="34" charset="0"/>
              <a:buChar char="-"/>
              <a:tabLst>
                <a:tab pos="466618" algn="l"/>
              </a:tabLst>
            </a:pPr>
            <a:r>
              <a:rPr lang="sv-SE" sz="1800">
                <a:ea typeface="Times New Roman" panose="02020603050405020304" pitchFamily="18" charset="0"/>
                <a:cs typeface="Times New Roman" panose="02020603050405020304" pitchFamily="18" charset="0"/>
              </a:rPr>
              <a:t>Skillnaden i samtycke eller åsikter och inställning</a:t>
            </a:r>
          </a:p>
          <a:p>
            <a:endParaRPr lang="sv-SE"/>
          </a:p>
        </p:txBody>
      </p:sp>
      <p:sp>
        <p:nvSpPr>
          <p:cNvPr id="4" name="Platshållare för bildnummer 3"/>
          <p:cNvSpPr>
            <a:spLocks noGrp="1"/>
          </p:cNvSpPr>
          <p:nvPr>
            <p:ph type="sldNum" sz="quarter" idx="5"/>
          </p:nvPr>
        </p:nvSpPr>
        <p:spPr/>
        <p:txBody>
          <a:bodyPr/>
          <a:lstStyle/>
          <a:p>
            <a:fld id="{14239F7C-36AB-4A53-B01C-B8056A03D1EA}" type="slidenum">
              <a:rPr lang="sv-SE" smtClean="0"/>
              <a:t>39</a:t>
            </a:fld>
            <a:endParaRPr lang="sv-SE"/>
          </a:p>
        </p:txBody>
      </p:sp>
    </p:spTree>
    <p:extLst>
      <p:ext uri="{BB962C8B-B14F-4D97-AF65-F5344CB8AC3E}">
        <p14:creationId xmlns:p14="http://schemas.microsoft.com/office/powerpoint/2010/main" val="26840253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Platshållare för bildobjekt 1">
            <a:extLst>
              <a:ext uri="{FF2B5EF4-FFF2-40B4-BE49-F238E27FC236}">
                <a16:creationId xmlns:a16="http://schemas.microsoft.com/office/drawing/2014/main" id="{583B7009-44B1-2917-6635-E13F8290C8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2B5EE77B-0FCE-4483-A3F9-BE5550E8AD7B}"/>
              </a:ext>
            </a:extLst>
          </p:cNvPr>
          <p:cNvSpPr>
            <a:spLocks noGrp="1"/>
          </p:cNvSpPr>
          <p:nvPr>
            <p:ph type="body" idx="1"/>
          </p:nvPr>
        </p:nvSpPr>
        <p:spPr/>
        <p:txBody>
          <a:bodyPr/>
          <a:lstStyle/>
          <a:p>
            <a:pPr eaLnBrk="1" fontAlgn="auto" hangingPunct="1">
              <a:spcBef>
                <a:spcPts val="0"/>
              </a:spcBef>
              <a:spcAft>
                <a:spcPts val="0"/>
              </a:spcAft>
              <a:buFont typeface="+mj-lt"/>
              <a:buNone/>
              <a:defRPr/>
            </a:pPr>
            <a:r>
              <a:rPr lang="sv-SE" dirty="0"/>
              <a:t>Skrift om systematisk uppföljning i sex steg:</a:t>
            </a:r>
          </a:p>
          <a:p>
            <a:pPr marL="514350" indent="-514350" eaLnBrk="1" fontAlgn="auto" hangingPunct="1">
              <a:spcBef>
                <a:spcPts val="0"/>
              </a:spcBef>
              <a:spcAft>
                <a:spcPts val="0"/>
              </a:spcAft>
              <a:buFont typeface="+mj-lt"/>
              <a:buAutoNum type="arabicPeriod"/>
              <a:defRPr/>
            </a:pPr>
            <a:r>
              <a:rPr lang="sv-SE" dirty="0"/>
              <a:t>Planera systematisk uppföljning</a:t>
            </a:r>
          </a:p>
          <a:p>
            <a:pPr marL="514350" indent="-514350" eaLnBrk="1" fontAlgn="auto" hangingPunct="1">
              <a:spcBef>
                <a:spcPts val="0"/>
              </a:spcBef>
              <a:spcAft>
                <a:spcPts val="0"/>
              </a:spcAft>
              <a:buFont typeface="+mj-lt"/>
              <a:buAutoNum type="arabicPeriod"/>
              <a:defRPr/>
            </a:pPr>
            <a:r>
              <a:rPr lang="sv-SE" dirty="0"/>
              <a:t>Beskriv situationen före insats</a:t>
            </a:r>
          </a:p>
          <a:p>
            <a:pPr marL="514350" indent="-514350" eaLnBrk="1" fontAlgn="auto" hangingPunct="1">
              <a:spcBef>
                <a:spcPts val="0"/>
              </a:spcBef>
              <a:spcAft>
                <a:spcPts val="0"/>
              </a:spcAft>
              <a:buFont typeface="+mj-lt"/>
              <a:buAutoNum type="arabicPeriod"/>
              <a:defRPr/>
            </a:pPr>
            <a:r>
              <a:rPr lang="sv-SE" dirty="0"/>
              <a:t>Mät situationen under insats</a:t>
            </a:r>
          </a:p>
          <a:p>
            <a:pPr marL="514350" indent="-514350" eaLnBrk="1" fontAlgn="auto" hangingPunct="1">
              <a:spcBef>
                <a:spcPts val="0"/>
              </a:spcBef>
              <a:spcAft>
                <a:spcPts val="0"/>
              </a:spcAft>
              <a:buFont typeface="+mj-lt"/>
              <a:buAutoNum type="arabicPeriod"/>
              <a:defRPr/>
            </a:pPr>
            <a:r>
              <a:rPr lang="sv-SE" dirty="0"/>
              <a:t>Följ upp situationen efter insats</a:t>
            </a:r>
          </a:p>
          <a:p>
            <a:pPr marL="514350" indent="-514350" eaLnBrk="1" fontAlgn="auto" hangingPunct="1">
              <a:spcBef>
                <a:spcPts val="0"/>
              </a:spcBef>
              <a:spcAft>
                <a:spcPts val="0"/>
              </a:spcAft>
              <a:buFont typeface="+mj-lt"/>
              <a:buAutoNum type="arabicPeriod"/>
              <a:defRPr/>
            </a:pPr>
            <a:r>
              <a:rPr lang="sv-SE" dirty="0"/>
              <a:t>Sammanställ uppgifterna</a:t>
            </a:r>
          </a:p>
          <a:p>
            <a:pPr marL="514350" indent="-514350" eaLnBrk="1" fontAlgn="auto" hangingPunct="1">
              <a:spcBef>
                <a:spcPts val="0"/>
              </a:spcBef>
              <a:spcAft>
                <a:spcPts val="0"/>
              </a:spcAft>
              <a:buFont typeface="+mj-lt"/>
              <a:buAutoNum type="arabicPeriod"/>
              <a:defRPr/>
            </a:pPr>
            <a:r>
              <a:rPr lang="sv-SE" dirty="0"/>
              <a:t>Analysera resultaten</a:t>
            </a:r>
          </a:p>
          <a:p>
            <a:pPr eaLnBrk="1" fontAlgn="auto" hangingPunct="1">
              <a:spcBef>
                <a:spcPts val="0"/>
              </a:spcBef>
              <a:spcAft>
                <a:spcPts val="0"/>
              </a:spcAft>
              <a:defRPr/>
            </a:pPr>
            <a:endParaRPr lang="sv-SE" dirty="0"/>
          </a:p>
        </p:txBody>
      </p:sp>
      <p:sp>
        <p:nvSpPr>
          <p:cNvPr id="126980" name="Platshållare för bildnummer 3">
            <a:extLst>
              <a:ext uri="{FF2B5EF4-FFF2-40B4-BE49-F238E27FC236}">
                <a16:creationId xmlns:a16="http://schemas.microsoft.com/office/drawing/2014/main" id="{395999F8-6870-87F0-5E32-E45B12A079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ADC9374-2229-45EB-86F4-163B6FBC9BB0}" type="slidenum">
              <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Platshållare för bildobjekt 1">
            <a:extLst>
              <a:ext uri="{FF2B5EF4-FFF2-40B4-BE49-F238E27FC236}">
                <a16:creationId xmlns:a16="http://schemas.microsoft.com/office/drawing/2014/main" id="{E2BA0090-2D7F-012F-2516-A9688BF0C0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Platshållare för anteckningar 2">
            <a:extLst>
              <a:ext uri="{FF2B5EF4-FFF2-40B4-BE49-F238E27FC236}">
                <a16:creationId xmlns:a16="http://schemas.microsoft.com/office/drawing/2014/main" id="{195A2B3C-7013-9EA1-A3DB-48D7B72D41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v-SE" altLang="sv-SE"/>
          </a:p>
          <a:p>
            <a:pPr eaLnBrk="1" hangingPunct="1">
              <a:spcBef>
                <a:spcPct val="0"/>
              </a:spcBef>
            </a:pPr>
            <a:endParaRPr lang="sv-SE" altLang="sv-SE" sz="2400"/>
          </a:p>
          <a:p>
            <a:pPr eaLnBrk="1" hangingPunct="1">
              <a:spcBef>
                <a:spcPct val="0"/>
              </a:spcBef>
            </a:pPr>
            <a:r>
              <a:rPr lang="sv-SE" altLang="sv-SE" sz="2400"/>
              <a:t>OM: Varför träna på SU?</a:t>
            </a:r>
          </a:p>
          <a:p>
            <a:pPr eaLnBrk="1" hangingPunct="1">
              <a:spcBef>
                <a:spcPct val="0"/>
              </a:spcBef>
            </a:pPr>
            <a:r>
              <a:rPr lang="sv-SE" altLang="sv-SE" sz="2400"/>
              <a:t>Bedöma tillförlitlighet i sammanställningar</a:t>
            </a:r>
          </a:p>
          <a:p>
            <a:pPr lvl="1" eaLnBrk="1" hangingPunct="1">
              <a:spcBef>
                <a:spcPct val="0"/>
              </a:spcBef>
            </a:pPr>
            <a:r>
              <a:rPr lang="sv-SE" altLang="sv-SE" sz="2000"/>
              <a:t>Viktigt då felaktiga siffror kan ge sken av ”sanning”</a:t>
            </a:r>
          </a:p>
          <a:p>
            <a:pPr eaLnBrk="1" hangingPunct="1">
              <a:spcBef>
                <a:spcPct val="0"/>
              </a:spcBef>
            </a:pPr>
            <a:r>
              <a:rPr lang="sv-SE" altLang="sv-SE" sz="2400"/>
              <a:t>Tolka sammanställningar utifrån</a:t>
            </a:r>
          </a:p>
          <a:p>
            <a:pPr lvl="1" eaLnBrk="1" hangingPunct="1">
              <a:spcBef>
                <a:spcPct val="0"/>
              </a:spcBef>
            </a:pPr>
            <a:r>
              <a:rPr lang="sv-SE" altLang="sv-SE" sz="2000"/>
              <a:t>Hur handläggares skilda uppfattningar påverkar registreringen </a:t>
            </a:r>
          </a:p>
          <a:p>
            <a:pPr lvl="1" eaLnBrk="1" hangingPunct="1">
              <a:spcBef>
                <a:spcPct val="0"/>
              </a:spcBef>
            </a:pPr>
            <a:r>
              <a:rPr lang="sv-SE" altLang="sv-SE" sz="2000"/>
              <a:t>Hur urvalet  av klienter i uppföljningen påverkar resultatet</a:t>
            </a:r>
          </a:p>
          <a:p>
            <a:pPr lvl="1" eaLnBrk="1" hangingPunct="1">
              <a:spcBef>
                <a:spcPct val="0"/>
              </a:spcBef>
            </a:pPr>
            <a:r>
              <a:rPr lang="sv-SE" altLang="sv-SE" sz="2000"/>
              <a:t>Hur bortfall för vissa uppgifter påverkar resultatet</a:t>
            </a:r>
          </a:p>
          <a:p>
            <a:pPr lvl="1" eaLnBrk="1" hangingPunct="1">
              <a:spcBef>
                <a:spcPct val="0"/>
              </a:spcBef>
            </a:pPr>
            <a:endParaRPr lang="sv-SE" altLang="sv-SE" sz="2000"/>
          </a:p>
          <a:p>
            <a:pPr lvl="1" eaLnBrk="1" hangingPunct="1">
              <a:spcBef>
                <a:spcPct val="0"/>
              </a:spcBef>
            </a:pPr>
            <a:r>
              <a:rPr lang="sv-SE" altLang="sv-SE" sz="2000"/>
              <a:t>Om: Varför tillfälliga uppföljningar. </a:t>
            </a:r>
          </a:p>
          <a:p>
            <a:pPr lvl="1" eaLnBrk="1" hangingPunct="1">
              <a:spcBef>
                <a:spcPct val="0"/>
              </a:spcBef>
            </a:pPr>
            <a:r>
              <a:rPr lang="sv-SE" altLang="sv-SE" sz="2000"/>
              <a:t>En viss fråga har kanske varit aktuell i verksamheten och man vill undersöka saken just nu men inte ”upphandla” en kontinuerlig uppföljning av den aktuella frågan t ex hur vanligt är det att våra brukare bara får stödsamtal? Eller hur många av våra brukare har varit iblandade i vårdnadstvister? </a:t>
            </a:r>
          </a:p>
          <a:p>
            <a:pPr lvl="1" eaLnBrk="1" hangingPunct="1">
              <a:spcBef>
                <a:spcPct val="0"/>
              </a:spcBef>
            </a:pPr>
            <a:endParaRPr lang="sv-SE" altLang="sv-SE" sz="2000"/>
          </a:p>
          <a:p>
            <a:pPr lvl="1" eaLnBrk="1" hangingPunct="1">
              <a:spcBef>
                <a:spcPct val="0"/>
              </a:spcBef>
            </a:pPr>
            <a:r>
              <a:rPr lang="sv-SE" altLang="sv-SE" sz="2000"/>
              <a:t>Rätten att följa upp mer på individnivå är kopplad till verksamhetsutveckling för kvalitet, så en uppföljning bör drivas av en fråga med nära koppling till om verksamheten gör rätt saker ur ett klient- och kvalitetsperspektiv. </a:t>
            </a:r>
          </a:p>
          <a:p>
            <a:pPr lvl="1" eaLnBrk="1" hangingPunct="1">
              <a:spcBef>
                <a:spcPct val="0"/>
              </a:spcBef>
            </a:pPr>
            <a:endParaRPr lang="sv-SE" altLang="sv-SE" sz="2000"/>
          </a:p>
          <a:p>
            <a:pPr lvl="1" eaLnBrk="1" hangingPunct="1">
              <a:spcBef>
                <a:spcPct val="0"/>
              </a:spcBef>
            </a:pPr>
            <a:endParaRPr lang="sv-SE" altLang="sv-SE" sz="2000"/>
          </a:p>
          <a:p>
            <a:pPr eaLnBrk="1" hangingPunct="1">
              <a:spcBef>
                <a:spcPct val="0"/>
              </a:spcBef>
            </a:pPr>
            <a:endParaRPr lang="sv-SE" altLang="sv-SE"/>
          </a:p>
        </p:txBody>
      </p:sp>
      <p:sp>
        <p:nvSpPr>
          <p:cNvPr id="129028" name="Platshållare för bildnummer 3">
            <a:extLst>
              <a:ext uri="{FF2B5EF4-FFF2-40B4-BE49-F238E27FC236}">
                <a16:creationId xmlns:a16="http://schemas.microsoft.com/office/drawing/2014/main" id="{E0C225D6-9AAB-591E-B0E5-955D8DAC2B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FCC06C4-E0F9-430F-8FD3-E4D42130C3F7}" type="slidenum">
              <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Platshållare för bildobjekt 1">
            <a:extLst>
              <a:ext uri="{FF2B5EF4-FFF2-40B4-BE49-F238E27FC236}">
                <a16:creationId xmlns:a16="http://schemas.microsoft.com/office/drawing/2014/main" id="{9E01766D-6E6D-BBB9-5EB3-5A725A4CCD2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Platshållare för anteckningar 2">
            <a:extLst>
              <a:ext uri="{FF2B5EF4-FFF2-40B4-BE49-F238E27FC236}">
                <a16:creationId xmlns:a16="http://schemas.microsoft.com/office/drawing/2014/main" id="{CDAD556A-72F7-F9A0-C5CD-FC9C0848EC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v-SE" altLang="sv-SE" sz="1100"/>
          </a:p>
          <a:p>
            <a:pPr eaLnBrk="1" hangingPunct="1">
              <a:spcBef>
                <a:spcPct val="0"/>
              </a:spcBef>
            </a:pPr>
            <a:r>
              <a:rPr lang="sv-SE" altLang="sv-SE"/>
              <a:t>SU-Pilot – för alla som vill testa</a:t>
            </a:r>
          </a:p>
          <a:p>
            <a:pPr lvl="1" eaLnBrk="1" hangingPunct="1">
              <a:spcBef>
                <a:spcPct val="0"/>
              </a:spcBef>
            </a:pPr>
            <a:r>
              <a:rPr lang="sv-SE" altLang="sv-SE"/>
              <a:t>Generisk version för småskaligt pilotförsök om systematisk uppföljning. Hämtas på utbildningsportalen under förta halvan av sept -17. .</a:t>
            </a:r>
          </a:p>
          <a:p>
            <a:pPr eaLnBrk="1" hangingPunct="1">
              <a:spcBef>
                <a:spcPct val="0"/>
              </a:spcBef>
            </a:pPr>
            <a:r>
              <a:rPr lang="sv-SE" altLang="sv-SE"/>
              <a:t>SUV – för våldsverksamheter</a:t>
            </a:r>
          </a:p>
          <a:p>
            <a:pPr eaLnBrk="1" hangingPunct="1">
              <a:spcBef>
                <a:spcPct val="0"/>
              </a:spcBef>
              <a:spcAft>
                <a:spcPts val="800"/>
              </a:spcAft>
            </a:pPr>
            <a:r>
              <a:rPr lang="sv-SE" altLang="sv-SE" sz="2000"/>
              <a:t>Två versioner för verksamheter som arbetar med personer som blivit utsatta respektive utövar våld. Anmälan till: </a:t>
            </a:r>
            <a:br>
              <a:rPr lang="sv-SE" altLang="sv-SE" sz="2000"/>
            </a:br>
            <a:r>
              <a:rPr lang="sv-SE" altLang="sv-SE" sz="2000"/>
              <a:t>SUV-valdsutovande@socialstyrelsen.se </a:t>
            </a:r>
            <a:br>
              <a:rPr lang="sv-SE" altLang="sv-SE" sz="2000" u="sng"/>
            </a:br>
            <a:r>
              <a:rPr lang="sv-SE" altLang="sv-SE" sz="2000"/>
              <a:t>SUV-valdsutsatthet@socialstyrelsen.se</a:t>
            </a:r>
          </a:p>
          <a:p>
            <a:pPr lvl="1" eaLnBrk="1" hangingPunct="1">
              <a:spcBef>
                <a:spcPts val="800"/>
              </a:spcBef>
            </a:pPr>
            <a:r>
              <a:rPr lang="sv-SE" altLang="sv-SE" sz="2600" b="1"/>
              <a:t>SUE – för ekonomiskt bistånd</a:t>
            </a:r>
          </a:p>
          <a:p>
            <a:pPr lvl="1" eaLnBrk="1" hangingPunct="1">
              <a:spcBef>
                <a:spcPct val="0"/>
              </a:spcBef>
            </a:pPr>
            <a:r>
              <a:rPr lang="sv-SE" altLang="sv-SE"/>
              <a:t>Anpassad version för verksamheter som arbetar med ekonomiskt bistånd. Anmälan till: </a:t>
            </a:r>
          </a:p>
          <a:p>
            <a:pPr lvl="1" eaLnBrk="1" hangingPunct="1">
              <a:spcBef>
                <a:spcPct val="0"/>
              </a:spcBef>
            </a:pPr>
            <a:r>
              <a:rPr lang="sv-SE" altLang="sv-SE"/>
              <a:t>SUE@socialstyrelsen.se.</a:t>
            </a:r>
          </a:p>
          <a:p>
            <a:pPr eaLnBrk="1" hangingPunct="1">
              <a:spcBef>
                <a:spcPct val="0"/>
              </a:spcBef>
            </a:pPr>
            <a:endParaRPr lang="sv-SE" altLang="sv-SE" sz="1100"/>
          </a:p>
        </p:txBody>
      </p:sp>
      <p:sp>
        <p:nvSpPr>
          <p:cNvPr id="131076" name="Platshållare för bildnummer 3">
            <a:extLst>
              <a:ext uri="{FF2B5EF4-FFF2-40B4-BE49-F238E27FC236}">
                <a16:creationId xmlns:a16="http://schemas.microsoft.com/office/drawing/2014/main" id="{7B59AB15-9784-219A-BC71-75118F4AC9B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720917C-733C-4CA5-9047-1BAF01FA3251}" type="slidenum">
              <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Platshållare för bildobjekt 1">
            <a:extLst>
              <a:ext uri="{FF2B5EF4-FFF2-40B4-BE49-F238E27FC236}">
                <a16:creationId xmlns:a16="http://schemas.microsoft.com/office/drawing/2014/main" id="{5A38C68C-A8A3-434B-CF03-852650C26A9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Platshållare för anteckningar 2">
            <a:extLst>
              <a:ext uri="{FF2B5EF4-FFF2-40B4-BE49-F238E27FC236}">
                <a16:creationId xmlns:a16="http://schemas.microsoft.com/office/drawing/2014/main" id="{D9E32219-99E5-D2CA-1FD2-846CB909FFA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50000"/>
              </a:spcBef>
            </a:pPr>
            <a:r>
              <a:rPr lang="sv-SE" altLang="sv-SE">
                <a:solidFill>
                  <a:srgbClr val="000000"/>
                </a:solidFill>
              </a:rPr>
              <a:t>En modell (ursprungligen från Umeå) för kontinuerlig och systematiskt dokumentation, bearbetning och användning av data från verksamheter som arbetar med insatser för brukare. Med hjälp av Loke-modellen kan verksamheterna följa upp sina målgrupper, insatser och utfallet av insatserna, både på grupp- och individnivå.</a:t>
            </a:r>
          </a:p>
          <a:p>
            <a:pPr eaLnBrk="1" hangingPunct="1">
              <a:spcBef>
                <a:spcPct val="50000"/>
              </a:spcBef>
            </a:pPr>
            <a:endParaRPr lang="sv-SE" altLang="sv-SE">
              <a:solidFill>
                <a:srgbClr val="000000"/>
              </a:solidFill>
              <a:latin typeface="Times New Roman" panose="02020603050405020304" pitchFamily="18" charset="0"/>
            </a:endParaRPr>
          </a:p>
          <a:p>
            <a:pPr eaLnBrk="1" hangingPunct="1">
              <a:spcBef>
                <a:spcPct val="50000"/>
              </a:spcBef>
            </a:pPr>
            <a:r>
              <a:rPr lang="sv-SE" altLang="sv-SE">
                <a:solidFill>
                  <a:srgbClr val="000000"/>
                </a:solidFill>
              </a:rPr>
              <a:t>Med lokal evidens menas lokalt genererad kunskap om förutsättningar, processer och utfall av insatser i den egna organisationen (Hjelte et al, 2010). Tanken med LOKE är att alla insatser följs upp, oberoende av om de är evidensbaserade eller inte</a:t>
            </a:r>
            <a:endParaRPr lang="sv-SE" altLang="sv-SE"/>
          </a:p>
          <a:p>
            <a:pPr eaLnBrk="1" hangingPunct="1">
              <a:spcBef>
                <a:spcPct val="0"/>
              </a:spcBef>
            </a:pPr>
            <a:endParaRPr lang="sv-SE" altLang="sv-SE"/>
          </a:p>
        </p:txBody>
      </p:sp>
      <p:sp>
        <p:nvSpPr>
          <p:cNvPr id="135172" name="Platshållare för bildnummer 3">
            <a:extLst>
              <a:ext uri="{FF2B5EF4-FFF2-40B4-BE49-F238E27FC236}">
                <a16:creationId xmlns:a16="http://schemas.microsoft.com/office/drawing/2014/main" id="{FCE88C61-A47F-7673-F322-69EB39E2531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FC31260-9B96-42B1-B3E9-5AE84C6BEB34}" type="slidenum">
              <a:rPr kumimoji="0" lang="sv-SE" altLang="sv-SE"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sv-SE" altLang="sv-SE"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Platshållare för bildobjekt 1">
            <a:extLst>
              <a:ext uri="{FF2B5EF4-FFF2-40B4-BE49-F238E27FC236}">
                <a16:creationId xmlns:a16="http://schemas.microsoft.com/office/drawing/2014/main" id="{17D949C6-861A-0A7A-4EBF-A2C60BEBB5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Platshållare för anteckningar 2">
            <a:extLst>
              <a:ext uri="{FF2B5EF4-FFF2-40B4-BE49-F238E27FC236}">
                <a16:creationId xmlns:a16="http://schemas.microsoft.com/office/drawing/2014/main" id="{BC735E04-6653-B2F7-DC22-FF39EDB131B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v-SE" altLang="sv-SE"/>
          </a:p>
          <a:p>
            <a:pPr eaLnBrk="1" hangingPunct="1">
              <a:spcBef>
                <a:spcPct val="0"/>
              </a:spcBef>
            </a:pPr>
            <a:r>
              <a:rPr lang="sv-SE" altLang="sv-SE"/>
              <a:t>Syftet med bilden: att presentera två av tre grundläggande begrepp</a:t>
            </a:r>
          </a:p>
          <a:p>
            <a:pPr eaLnBrk="1" hangingPunct="1">
              <a:spcBef>
                <a:spcPct val="0"/>
              </a:spcBef>
            </a:pPr>
            <a:endParaRPr lang="sv-SE" altLang="sv-SE"/>
          </a:p>
          <a:p>
            <a:pPr eaLnBrk="1" hangingPunct="1">
              <a:spcBef>
                <a:spcPct val="0"/>
              </a:spcBef>
            </a:pPr>
            <a:r>
              <a:rPr lang="sv-SE" altLang="sv-SE"/>
              <a:t>I bilden är definitionerna tagna från synonymer.se</a:t>
            </a:r>
          </a:p>
          <a:p>
            <a:pPr eaLnBrk="1" hangingPunct="1">
              <a:spcBef>
                <a:spcPct val="0"/>
              </a:spcBef>
            </a:pPr>
            <a:endParaRPr lang="sv-SE" altLang="sv-SE"/>
          </a:p>
          <a:p>
            <a:pPr eaLnBrk="1" hangingPunct="1">
              <a:spcBef>
                <a:spcPct val="0"/>
              </a:spcBef>
            </a:pPr>
            <a:r>
              <a:rPr lang="sv-SE" altLang="sv-SE"/>
              <a:t>I Nationalencyklopedin definieras systematisk som att något sker enligt ett visst system, att det sker planmässigt</a:t>
            </a:r>
          </a:p>
          <a:p>
            <a:pPr eaLnBrk="1" hangingPunct="1">
              <a:spcBef>
                <a:spcPct val="0"/>
              </a:spcBef>
            </a:pPr>
            <a:endParaRPr lang="sv-SE" altLang="sv-SE"/>
          </a:p>
          <a:p>
            <a:pPr eaLnBrk="1" hangingPunct="1">
              <a:spcBef>
                <a:spcPct val="0"/>
              </a:spcBef>
            </a:pPr>
            <a:r>
              <a:rPr lang="sv-SE" altLang="sv-SE"/>
              <a:t>I Nationalencyklopedin definieras uppföljning som att fortsätta eller vidareutveckla i den naturliga riktningen eller till ett följdriktigt slut. </a:t>
            </a:r>
          </a:p>
          <a:p>
            <a:pPr eaLnBrk="1" hangingPunct="1">
              <a:spcBef>
                <a:spcPct val="0"/>
              </a:spcBef>
            </a:pPr>
            <a:endParaRPr lang="sv-SE" altLang="sv-SE"/>
          </a:p>
          <a:p>
            <a:pPr eaLnBrk="1" hangingPunct="1">
              <a:spcBef>
                <a:spcPct val="0"/>
              </a:spcBef>
            </a:pPr>
            <a:r>
              <a:rPr lang="sv-SE" altLang="sv-SE"/>
              <a:t>Kommentar till exemplen om systematisk uppföljning:</a:t>
            </a:r>
          </a:p>
          <a:p>
            <a:pPr eaLnBrk="1" hangingPunct="1">
              <a:spcBef>
                <a:spcPct val="0"/>
              </a:spcBef>
            </a:pPr>
            <a:endParaRPr lang="sv-SE" altLang="sv-SE"/>
          </a:p>
          <a:p>
            <a:pPr eaLnBrk="1" hangingPunct="1">
              <a:spcBef>
                <a:spcPct val="0"/>
              </a:spcBef>
            </a:pPr>
            <a:r>
              <a:rPr lang="sv-SE" altLang="sv-SE" b="1"/>
              <a:t>Öppna jämförelser</a:t>
            </a:r>
          </a:p>
          <a:p>
            <a:pPr eaLnBrk="1" hangingPunct="1">
              <a:spcBef>
                <a:spcPct val="0"/>
              </a:spcBef>
            </a:pPr>
            <a:r>
              <a:rPr lang="sv-SE" altLang="sv-SE"/>
              <a:t>Öppna jämförelser är exempel på en systematisk uppföljning på så sätt att det är en regelbundet återkommande undersökning (mätning) som har för avsikt att utgöra underlag för förändringar och samtidigt göra jämförelser.</a:t>
            </a:r>
          </a:p>
          <a:p>
            <a:pPr eaLnBrk="1" hangingPunct="1">
              <a:spcBef>
                <a:spcPct val="0"/>
              </a:spcBef>
            </a:pPr>
            <a:endParaRPr lang="sv-SE" altLang="sv-SE"/>
          </a:p>
          <a:p>
            <a:pPr eaLnBrk="1" hangingPunct="1">
              <a:spcBef>
                <a:spcPct val="0"/>
              </a:spcBef>
            </a:pPr>
            <a:r>
              <a:rPr lang="sv-SE" altLang="sv-SE" b="1"/>
              <a:t>Följa händelseutvecklingen i projekt</a:t>
            </a:r>
          </a:p>
          <a:p>
            <a:pPr eaLnBrk="1" hangingPunct="1">
              <a:spcBef>
                <a:spcPct val="0"/>
              </a:spcBef>
            </a:pPr>
            <a:r>
              <a:rPr lang="sv-SE" altLang="sv-SE"/>
              <a:t>För att följa händelseutvecklingen i ett projekt kan man redan från början lägga in regelbundna planerade uppföljningar (avstämningar) för att se om projektet leder i den riktning som avsetts.</a:t>
            </a:r>
          </a:p>
          <a:p>
            <a:pPr eaLnBrk="1" hangingPunct="1">
              <a:spcBef>
                <a:spcPct val="0"/>
              </a:spcBef>
            </a:pPr>
            <a:endParaRPr lang="sv-SE" altLang="sv-SE"/>
          </a:p>
          <a:p>
            <a:pPr eaLnBrk="1" hangingPunct="1">
              <a:spcBef>
                <a:spcPct val="0"/>
              </a:spcBef>
            </a:pPr>
            <a:r>
              <a:rPr lang="sv-SE" altLang="sv-SE" b="1"/>
              <a:t>Uppföljning av verksamhetsmål</a:t>
            </a:r>
          </a:p>
          <a:p>
            <a:pPr eaLnBrk="1" hangingPunct="1">
              <a:spcBef>
                <a:spcPct val="0"/>
              </a:spcBef>
            </a:pPr>
            <a:r>
              <a:rPr lang="sv-SE" altLang="sv-SE"/>
              <a:t>En verksamhet kan sätta upp mål för verksamheten, beskriva på vilket sätt verksamheten tänker arbeta för att nå målen och ta fram indikatorer för att följa upp om målen uppfylls. Det systematiska ligger i att målen följs upp med viss regelbundenhet.</a:t>
            </a:r>
          </a:p>
          <a:p>
            <a:pPr eaLnBrk="1" hangingPunct="1">
              <a:spcBef>
                <a:spcPct val="0"/>
              </a:spcBef>
            </a:pPr>
            <a:endParaRPr lang="sv-SE" altLang="sv-SE"/>
          </a:p>
          <a:p>
            <a:pPr eaLnBrk="1" hangingPunct="1">
              <a:spcBef>
                <a:spcPct val="0"/>
              </a:spcBef>
            </a:pPr>
            <a:r>
              <a:rPr lang="sv-SE" altLang="sv-SE" b="1"/>
              <a:t>Uppföljning av kostnader och budget </a:t>
            </a:r>
          </a:p>
          <a:p>
            <a:pPr eaLnBrk="1" hangingPunct="1">
              <a:spcBef>
                <a:spcPct val="0"/>
              </a:spcBef>
            </a:pPr>
            <a:r>
              <a:rPr lang="sv-SE" altLang="sv-SE"/>
              <a:t>På liknande sätt som vid uppföljning av verksamhetsmål, följs ekonomiska mål och budget upp systematiskt där det sker regelbundna och systematiska uppföljningar, t.ex. månadsvis, kvartalsvis etc.</a:t>
            </a:r>
          </a:p>
          <a:p>
            <a:pPr eaLnBrk="1" hangingPunct="1">
              <a:spcBef>
                <a:spcPct val="0"/>
              </a:spcBef>
            </a:pPr>
            <a:endParaRPr lang="sv-SE" altLang="sv-SE"/>
          </a:p>
          <a:p>
            <a:pPr eaLnBrk="1" hangingPunct="1">
              <a:spcBef>
                <a:spcPct val="0"/>
              </a:spcBef>
            </a:pPr>
            <a:r>
              <a:rPr lang="sv-SE" altLang="sv-SE"/>
              <a:t>Det som saknas i samtliga dessa exempel på systematisk uppföljning, är det som benämns individbaserad systematisk uppföljning. I de exempel som getts ligger inte fokus på enskilda individers uppfattningar och upplevelser. </a:t>
            </a:r>
          </a:p>
        </p:txBody>
      </p:sp>
      <p:sp>
        <p:nvSpPr>
          <p:cNvPr id="60420" name="Platshållare för bildnummer 3">
            <a:extLst>
              <a:ext uri="{FF2B5EF4-FFF2-40B4-BE49-F238E27FC236}">
                <a16:creationId xmlns:a16="http://schemas.microsoft.com/office/drawing/2014/main" id="{458D0C0A-93A2-0A9A-BC23-0EAEA04686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D26D3BD-3396-4E4C-ACCC-1AC3BC77F1FC}" type="slidenum">
              <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Platshållare för bildobjekt 1">
            <a:extLst>
              <a:ext uri="{FF2B5EF4-FFF2-40B4-BE49-F238E27FC236}">
                <a16:creationId xmlns:a16="http://schemas.microsoft.com/office/drawing/2014/main" id="{BFE4AF2B-6F90-633F-597D-8DFF58B8BB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Platshållare för anteckningar 2">
            <a:extLst>
              <a:ext uri="{FF2B5EF4-FFF2-40B4-BE49-F238E27FC236}">
                <a16:creationId xmlns:a16="http://schemas.microsoft.com/office/drawing/2014/main" id="{031FDAA2-6D59-9555-CB23-8FC453AD64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a:t>Socialstyrelsen har tagit fram ett </a:t>
            </a:r>
            <a:r>
              <a:rPr lang="sv-SE" altLang="sv-SE" i="1"/>
              <a:t>Informationsblad om vissa juridiska aspekter på systematisk uppföljning i socialtjänsten och EU:s dataskyddsförordning. </a:t>
            </a:r>
            <a:endParaRPr lang="sv-SE" altLang="sv-SE"/>
          </a:p>
          <a:p>
            <a:pPr eaLnBrk="1" hangingPunct="1">
              <a:spcBef>
                <a:spcPct val="0"/>
              </a:spcBef>
            </a:pPr>
            <a:r>
              <a:rPr lang="sv-SE" altLang="sv-SE"/>
              <a:t>I informationsbladet redogör Socialstyrelsen övergripande för hur EU:s nya dataskyddsförordning, även kallad GDPR, förhåller sig till lagen (2001:454) om behandling av personuppgifter inom socialtjänsten (SoLPuL) och förordningen (2001:637) om behandling av personuppgifter inom socialtjänsten (SoLPuLF). </a:t>
            </a:r>
          </a:p>
          <a:p>
            <a:pPr eaLnBrk="1" hangingPunct="1">
              <a:spcBef>
                <a:spcPct val="0"/>
              </a:spcBef>
            </a:pPr>
            <a:r>
              <a:rPr lang="sv-SE" altLang="sv-SE"/>
              <a:t>Informationsbladet finns här: http://www.socialstyrelsen.se/publikationer2019/2019-2-18 </a:t>
            </a:r>
          </a:p>
        </p:txBody>
      </p:sp>
      <p:sp>
        <p:nvSpPr>
          <p:cNvPr id="140292" name="Platshållare för bildnummer 3">
            <a:extLst>
              <a:ext uri="{FF2B5EF4-FFF2-40B4-BE49-F238E27FC236}">
                <a16:creationId xmlns:a16="http://schemas.microsoft.com/office/drawing/2014/main" id="{E8D18A44-7FE5-9E92-357B-40998D30BA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A11B24A-8747-4E92-A6AE-2992CBDAB74A}" type="slidenum">
              <a:rPr kumimoji="0" lang="sv-SE" altLang="sv-SE"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sv-SE" altLang="sv-SE"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Platshållare för bildobjekt 1">
            <a:extLst>
              <a:ext uri="{FF2B5EF4-FFF2-40B4-BE49-F238E27FC236}">
                <a16:creationId xmlns:a16="http://schemas.microsoft.com/office/drawing/2014/main" id="{B5386D46-C4A9-94D9-D66A-D7085DF896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Platshållare för anteckningar 2">
            <a:extLst>
              <a:ext uri="{FF2B5EF4-FFF2-40B4-BE49-F238E27FC236}">
                <a16:creationId xmlns:a16="http://schemas.microsoft.com/office/drawing/2014/main" id="{A5DC0502-1485-F6FB-3DC2-222BFCEF11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a:t>Det finns några olika sätt att se på individbaserad systematisk uppföljning. Här är två exempel  som innehåller delar av definitionen, men inte utgör individbaserad systematisk uppföljning i den mening som den här presentationen avser.</a:t>
            </a:r>
          </a:p>
          <a:p>
            <a:pPr eaLnBrk="1" hangingPunct="1">
              <a:spcBef>
                <a:spcPct val="0"/>
              </a:spcBef>
            </a:pPr>
            <a:endParaRPr lang="sv-SE" altLang="sv-SE"/>
          </a:p>
          <a:p>
            <a:pPr eaLnBrk="1" hangingPunct="1">
              <a:spcBef>
                <a:spcPct val="0"/>
              </a:spcBef>
            </a:pPr>
            <a:r>
              <a:rPr lang="sv-SE" altLang="sv-SE"/>
              <a:t>Exempel 1. </a:t>
            </a:r>
          </a:p>
          <a:p>
            <a:pPr eaLnBrk="1" hangingPunct="1">
              <a:spcBef>
                <a:spcPct val="0"/>
              </a:spcBef>
            </a:pPr>
            <a:r>
              <a:rPr lang="sv-SE" altLang="sv-SE"/>
              <a:t>Inom socialtjänstens individ- och familjeomsorg är det enligt lagstiftningen så att individärenden vid t.ex. placeringar regelbundet ska följas upp. Men bara för att man följer upp enskilda individer systematisk blir det inte individbaserad systematisk uppföljning förrän man lägger samman uppgifter från flera individer för att på gruppnivå kunna analysera uppgifterna. Så långe uppgifterna från dessa uppföljningar enbart finns kvar i respektive akt, kan man inte prata om individbaserad systematisk uppföljning.</a:t>
            </a:r>
          </a:p>
          <a:p>
            <a:pPr eaLnBrk="1" hangingPunct="1">
              <a:spcBef>
                <a:spcPct val="0"/>
              </a:spcBef>
            </a:pPr>
            <a:endParaRPr lang="sv-SE" altLang="sv-SE"/>
          </a:p>
          <a:p>
            <a:pPr eaLnBrk="1" hangingPunct="1">
              <a:spcBef>
                <a:spcPct val="0"/>
              </a:spcBef>
            </a:pPr>
            <a:r>
              <a:rPr lang="sv-SE" altLang="sv-SE"/>
              <a:t>Exempel 2.</a:t>
            </a:r>
          </a:p>
          <a:p>
            <a:pPr eaLnBrk="1" hangingPunct="1">
              <a:spcBef>
                <a:spcPct val="0"/>
              </a:spcBef>
            </a:pPr>
            <a:r>
              <a:rPr lang="sv-SE" altLang="sv-SE"/>
              <a:t>Inom vård och omsorg följer man systematisk upp kön till särskilda boendeformer. Varje månad redovisas i faktiska antal hur många som står i kö. Dessa sammanställningar innehåller uppgifter från enskilda personer som sammanställts på gruppnivå. Men uppgifterna är inte sammanställda utifrån att det finns fler individbaserade uppgifter registrerade för varje enskild individ som sammanställs på gruppnivå. Individbaserad systematisk uppföljning skulle det kunna vara om vi dessutom kan redovisa uppgifter om män eller kvinnor står längre eller kortare tid i kö, om det är vissa funktionsnedsättningar som påskyndar tiden i kön etc. Med stöd av sådan kunskap skulle man kunna analysera och förstå kösystemet på ett annat sätt än enbart antal i kö per månad.</a:t>
            </a:r>
          </a:p>
          <a:p>
            <a:pPr eaLnBrk="1" hangingPunct="1">
              <a:spcBef>
                <a:spcPct val="0"/>
              </a:spcBef>
            </a:pPr>
            <a:endParaRPr lang="sv-SE" altLang="sv-SE"/>
          </a:p>
        </p:txBody>
      </p:sp>
      <p:sp>
        <p:nvSpPr>
          <p:cNvPr id="62468" name="Platshållare för bildnummer 3">
            <a:extLst>
              <a:ext uri="{FF2B5EF4-FFF2-40B4-BE49-F238E27FC236}">
                <a16:creationId xmlns:a16="http://schemas.microsoft.com/office/drawing/2014/main" id="{AFF537C4-F3D3-5687-2455-8AC4E780E6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D67C6B0-A3FB-4EFD-B932-DD26008B792A}" type="slidenum">
              <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Platshållare för bildobjekt 1">
            <a:extLst>
              <a:ext uri="{FF2B5EF4-FFF2-40B4-BE49-F238E27FC236}">
                <a16:creationId xmlns:a16="http://schemas.microsoft.com/office/drawing/2014/main" id="{688711AE-EAA2-85AC-19DF-CD7B146927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Platshållare för anteckningar 2">
            <a:extLst>
              <a:ext uri="{FF2B5EF4-FFF2-40B4-BE49-F238E27FC236}">
                <a16:creationId xmlns:a16="http://schemas.microsoft.com/office/drawing/2014/main" id="{7D484E15-8452-0494-034C-931EDF909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v-SE" altLang="sv-SE"/>
          </a:p>
        </p:txBody>
      </p:sp>
      <p:sp>
        <p:nvSpPr>
          <p:cNvPr id="64516" name="Platshållare för bildnummer 3">
            <a:extLst>
              <a:ext uri="{FF2B5EF4-FFF2-40B4-BE49-F238E27FC236}">
                <a16:creationId xmlns:a16="http://schemas.microsoft.com/office/drawing/2014/main" id="{F6A2D9EA-5F3E-24D7-C5C9-A1E78CC529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B7CC46A-2543-496A-9F98-72F56AC13171}" type="slidenum">
              <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Platshållare för bildobjekt 1">
            <a:extLst>
              <a:ext uri="{FF2B5EF4-FFF2-40B4-BE49-F238E27FC236}">
                <a16:creationId xmlns:a16="http://schemas.microsoft.com/office/drawing/2014/main" id="{1751F577-ABAF-E820-6213-02D18A3C2B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Platshållare för anteckningar 2">
            <a:extLst>
              <a:ext uri="{FF2B5EF4-FFF2-40B4-BE49-F238E27FC236}">
                <a16:creationId xmlns:a16="http://schemas.microsoft.com/office/drawing/2014/main" id="{29E3A7D0-3104-9568-55C6-890C21F32B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a:t>Karaktäriseras av </a:t>
            </a:r>
            <a:r>
              <a:rPr lang="sv-SE" altLang="sv-SE" i="1"/>
              <a:t>en rad – en klient</a:t>
            </a:r>
          </a:p>
        </p:txBody>
      </p:sp>
      <p:sp>
        <p:nvSpPr>
          <p:cNvPr id="67588" name="Platshållare för bildnummer 3">
            <a:extLst>
              <a:ext uri="{FF2B5EF4-FFF2-40B4-BE49-F238E27FC236}">
                <a16:creationId xmlns:a16="http://schemas.microsoft.com/office/drawing/2014/main" id="{5BE878C6-3447-4E84-AA1B-48305DC3CD0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BB405B3-1CD1-4C42-A363-BCC4EB295051}" type="slidenum">
              <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Platshållare för bildobjekt 1">
            <a:extLst>
              <a:ext uri="{FF2B5EF4-FFF2-40B4-BE49-F238E27FC236}">
                <a16:creationId xmlns:a16="http://schemas.microsoft.com/office/drawing/2014/main" id="{8CE28117-EE2B-B593-8DE9-2EE1F25BDC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Platshållare för anteckningar 2">
            <a:extLst>
              <a:ext uri="{FF2B5EF4-FFF2-40B4-BE49-F238E27FC236}">
                <a16:creationId xmlns:a16="http://schemas.microsoft.com/office/drawing/2014/main" id="{96603866-5F9A-1812-E467-EE5A5CA5521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a:t>Syftet med del 2:</a:t>
            </a:r>
          </a:p>
          <a:p>
            <a:pPr eaLnBrk="1" hangingPunct="1">
              <a:spcBef>
                <a:spcPct val="0"/>
              </a:spcBef>
            </a:pPr>
            <a:endParaRPr lang="sv-SE" altLang="sv-SE"/>
          </a:p>
        </p:txBody>
      </p:sp>
      <p:sp>
        <p:nvSpPr>
          <p:cNvPr id="69636" name="Platshållare för bildnummer 3">
            <a:extLst>
              <a:ext uri="{FF2B5EF4-FFF2-40B4-BE49-F238E27FC236}">
                <a16:creationId xmlns:a16="http://schemas.microsoft.com/office/drawing/2014/main" id="{71AFA7F0-F33F-19C2-37F7-1109F7DD97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7D168BA-5592-4B82-8C36-75D653E0E129}" type="slidenum">
              <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Platshållare för bildobjekt 1">
            <a:extLst>
              <a:ext uri="{FF2B5EF4-FFF2-40B4-BE49-F238E27FC236}">
                <a16:creationId xmlns:a16="http://schemas.microsoft.com/office/drawing/2014/main" id="{79B938AF-8336-ABB7-7E8F-09FD06B479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Platshållare för anteckningar 2">
            <a:extLst>
              <a:ext uri="{FF2B5EF4-FFF2-40B4-BE49-F238E27FC236}">
                <a16:creationId xmlns:a16="http://schemas.microsoft.com/office/drawing/2014/main" id="{284979A8-FF92-4DF8-56A0-825E2782CD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a:t>Bilden visar några nedslag - inte en fullständig lista över viktiga händelser fram till idag</a:t>
            </a:r>
          </a:p>
        </p:txBody>
      </p:sp>
      <p:sp>
        <p:nvSpPr>
          <p:cNvPr id="71684" name="Platshållare för bildnummer 3">
            <a:extLst>
              <a:ext uri="{FF2B5EF4-FFF2-40B4-BE49-F238E27FC236}">
                <a16:creationId xmlns:a16="http://schemas.microsoft.com/office/drawing/2014/main" id="{EEA876F0-3B88-94C3-284A-F620904167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1208863-5B44-4480-8F24-1429674F2270}" type="slidenum">
              <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5.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5.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6.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6.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dirty="0"/>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dirty="0"/>
              <a:t>Klicka om du vill redigera mall för underrubrikformat</a:t>
            </a:r>
            <a:endParaRPr lang="en-US" dirty="0"/>
          </a:p>
        </p:txBody>
      </p:sp>
      <p:pic>
        <p:nvPicPr>
          <p:cNvPr id="10" name="Bildobjekt 9"/>
          <p:cNvPicPr>
            <a:picLocks noChangeAspect="1"/>
          </p:cNvPicPr>
          <p:nvPr userDrawn="1"/>
        </p:nvPicPr>
        <p:blipFill>
          <a:blip r:embed="rId2"/>
          <a:stretch>
            <a:fillRect/>
          </a:stretch>
        </p:blipFill>
        <p:spPr>
          <a:xfrm>
            <a:off x="9328454" y="3509316"/>
            <a:ext cx="2611976" cy="2746825"/>
          </a:xfrm>
          <a:prstGeom prst="rect">
            <a:avLst/>
          </a:prstGeom>
        </p:spPr>
      </p:pic>
      <p:pic>
        <p:nvPicPr>
          <p:cNvPr id="9" name="Bildobjekt 8" descr="En bild som visar text&#10;&#10;Automatiskt genererad beskrivning">
            <a:extLst>
              <a:ext uri="{FF2B5EF4-FFF2-40B4-BE49-F238E27FC236}">
                <a16:creationId xmlns:a16="http://schemas.microsoft.com/office/drawing/2014/main" id="{7A168067-3946-4E3B-A82A-584EE0729A73}"/>
              </a:ext>
            </a:extLst>
          </p:cNvPr>
          <p:cNvPicPr>
            <a:picLocks noChangeAspect="1"/>
          </p:cNvPicPr>
          <p:nvPr userDrawn="1"/>
        </p:nvPicPr>
        <p:blipFill>
          <a:blip r:embed="rId3"/>
          <a:stretch>
            <a:fillRect/>
          </a:stretch>
        </p:blipFill>
        <p:spPr>
          <a:xfrm>
            <a:off x="9678473" y="1552195"/>
            <a:ext cx="1940400" cy="815078"/>
          </a:xfrm>
          <a:prstGeom prst="rect">
            <a:avLst/>
          </a:prstGeom>
        </p:spPr>
      </p:pic>
      <p:pic>
        <p:nvPicPr>
          <p:cNvPr id="14" name="Bildobjekt 13" descr="En bild som visar text, clipart&#10;&#10;Automatiskt genererad beskrivning">
            <a:extLst>
              <a:ext uri="{FF2B5EF4-FFF2-40B4-BE49-F238E27FC236}">
                <a16:creationId xmlns:a16="http://schemas.microsoft.com/office/drawing/2014/main" id="{EB4A7A19-8F1E-4964-B2C6-850535E54270}"/>
              </a:ext>
            </a:extLst>
          </p:cNvPr>
          <p:cNvPicPr>
            <a:picLocks noChangeAspect="1"/>
          </p:cNvPicPr>
          <p:nvPr userDrawn="1"/>
        </p:nvPicPr>
        <p:blipFill>
          <a:blip r:embed="rId4"/>
          <a:stretch>
            <a:fillRect/>
          </a:stretch>
        </p:blipFill>
        <p:spPr>
          <a:xfrm>
            <a:off x="9678473" y="866448"/>
            <a:ext cx="1940955" cy="432000"/>
          </a:xfrm>
          <a:prstGeom prst="rect">
            <a:avLst/>
          </a:prstGeom>
        </p:spPr>
      </p:pic>
      <p:pic>
        <p:nvPicPr>
          <p:cNvPr id="15" name="Bildobjekt 14">
            <a:extLst>
              <a:ext uri="{FF2B5EF4-FFF2-40B4-BE49-F238E27FC236}">
                <a16:creationId xmlns:a16="http://schemas.microsoft.com/office/drawing/2014/main" id="{D2ED19F9-BF84-421F-BAB2-5A2CEFDFE4CC}"/>
              </a:ext>
            </a:extLst>
          </p:cNvPr>
          <p:cNvPicPr>
            <a:picLocks noChangeAspect="1"/>
          </p:cNvPicPr>
          <p:nvPr userDrawn="1"/>
        </p:nvPicPr>
        <p:blipFill>
          <a:blip r:embed="rId5"/>
          <a:stretch>
            <a:fillRect/>
          </a:stretch>
        </p:blipFill>
        <p:spPr>
          <a:xfrm>
            <a:off x="9678473" y="2621020"/>
            <a:ext cx="1940400" cy="689584"/>
          </a:xfrm>
          <a:prstGeom prst="rect">
            <a:avLst/>
          </a:prstGeom>
        </p:spPr>
      </p:pic>
    </p:spTree>
    <p:extLst>
      <p:ext uri="{BB962C8B-B14F-4D97-AF65-F5344CB8AC3E}">
        <p14:creationId xmlns:p14="http://schemas.microsoft.com/office/powerpoint/2010/main" val="3933071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724081" y="754070"/>
            <a:ext cx="9921745"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Tree>
    <p:extLst>
      <p:ext uri="{BB962C8B-B14F-4D97-AF65-F5344CB8AC3E}">
        <p14:creationId xmlns:p14="http://schemas.microsoft.com/office/powerpoint/2010/main" val="1838738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a:xfrm>
            <a:off x="1748705" y="785851"/>
            <a:ext cx="9435762" cy="1012003"/>
          </a:xfrm>
        </p:spPr>
        <p:txBody>
          <a:bodyPr/>
          <a:lstStyle/>
          <a:p>
            <a:r>
              <a:rPr lang="sv-SE" dirty="0"/>
              <a:t>Klicka här för att ändra format</a:t>
            </a:r>
            <a:endParaRPr lang="en-US" dirty="0"/>
          </a:p>
        </p:txBody>
      </p:sp>
      <p:sp>
        <p:nvSpPr>
          <p:cNvPr id="3" name="Vertical Text Placeholder 2"/>
          <p:cNvSpPr>
            <a:spLocks noGrp="1"/>
          </p:cNvSpPr>
          <p:nvPr>
            <p:ph type="body" orient="vert" idx="1"/>
          </p:nvPr>
        </p:nvSpPr>
        <p:spPr>
          <a:xfrm>
            <a:off x="1748707" y="1951864"/>
            <a:ext cx="9435760" cy="3914546"/>
          </a:xfrm>
        </p:spPr>
        <p:txBody>
          <a:bodyPr vert="eaVert" anchor="t"/>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3641756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a:t>Klicka om du vill redigera mall för underrubrikformat</a:t>
            </a:r>
            <a:endParaRPr lang="en-US" dirty="0"/>
          </a:p>
        </p:txBody>
      </p:sp>
      <p:pic>
        <p:nvPicPr>
          <p:cNvPr id="11" name="Bildobjekt 10"/>
          <p:cNvPicPr>
            <a:picLocks noChangeAspect="1"/>
          </p:cNvPicPr>
          <p:nvPr userDrawn="1"/>
        </p:nvPicPr>
        <p:blipFill>
          <a:blip r:embed="rId2"/>
          <a:stretch>
            <a:fillRect/>
          </a:stretch>
        </p:blipFill>
        <p:spPr>
          <a:xfrm>
            <a:off x="9328454" y="3509316"/>
            <a:ext cx="2611976" cy="2746825"/>
          </a:xfrm>
          <a:prstGeom prst="rect">
            <a:avLst/>
          </a:prstGeom>
        </p:spPr>
      </p:pic>
      <p:pic>
        <p:nvPicPr>
          <p:cNvPr id="9" name="Bildobjekt 8" descr="En bild som visar text&#10;&#10;Automatiskt genererad beskrivning">
            <a:extLst>
              <a:ext uri="{FF2B5EF4-FFF2-40B4-BE49-F238E27FC236}">
                <a16:creationId xmlns:a16="http://schemas.microsoft.com/office/drawing/2014/main" id="{1173639F-3554-44C2-A685-BA4C9CE89524}"/>
              </a:ext>
            </a:extLst>
          </p:cNvPr>
          <p:cNvPicPr>
            <a:picLocks noChangeAspect="1"/>
          </p:cNvPicPr>
          <p:nvPr userDrawn="1"/>
        </p:nvPicPr>
        <p:blipFill>
          <a:blip r:embed="rId3"/>
          <a:stretch>
            <a:fillRect/>
          </a:stretch>
        </p:blipFill>
        <p:spPr>
          <a:xfrm>
            <a:off x="9678473" y="1552195"/>
            <a:ext cx="1940400" cy="815078"/>
          </a:xfrm>
          <a:prstGeom prst="rect">
            <a:avLst/>
          </a:prstGeom>
        </p:spPr>
      </p:pic>
      <p:pic>
        <p:nvPicPr>
          <p:cNvPr id="14" name="Bildobjekt 13" descr="En bild som visar text, clipart&#10;&#10;Automatiskt genererad beskrivning">
            <a:extLst>
              <a:ext uri="{FF2B5EF4-FFF2-40B4-BE49-F238E27FC236}">
                <a16:creationId xmlns:a16="http://schemas.microsoft.com/office/drawing/2014/main" id="{763669DB-26D2-4B2A-8641-3179E7BB7831}"/>
              </a:ext>
            </a:extLst>
          </p:cNvPr>
          <p:cNvPicPr>
            <a:picLocks noChangeAspect="1"/>
          </p:cNvPicPr>
          <p:nvPr userDrawn="1"/>
        </p:nvPicPr>
        <p:blipFill>
          <a:blip r:embed="rId4"/>
          <a:stretch>
            <a:fillRect/>
          </a:stretch>
        </p:blipFill>
        <p:spPr>
          <a:xfrm>
            <a:off x="9678473" y="866448"/>
            <a:ext cx="1940955" cy="432000"/>
          </a:xfrm>
          <a:prstGeom prst="rect">
            <a:avLst/>
          </a:prstGeom>
        </p:spPr>
      </p:pic>
      <p:pic>
        <p:nvPicPr>
          <p:cNvPr id="15" name="Bildobjekt 14">
            <a:extLst>
              <a:ext uri="{FF2B5EF4-FFF2-40B4-BE49-F238E27FC236}">
                <a16:creationId xmlns:a16="http://schemas.microsoft.com/office/drawing/2014/main" id="{92B132BD-135E-4172-B2A3-52836B35DC0E}"/>
              </a:ext>
            </a:extLst>
          </p:cNvPr>
          <p:cNvPicPr>
            <a:picLocks noChangeAspect="1"/>
          </p:cNvPicPr>
          <p:nvPr userDrawn="1"/>
        </p:nvPicPr>
        <p:blipFill>
          <a:blip r:embed="rId5"/>
          <a:stretch>
            <a:fillRect/>
          </a:stretch>
        </p:blipFill>
        <p:spPr>
          <a:xfrm>
            <a:off x="9678473" y="2621020"/>
            <a:ext cx="1940400" cy="689584"/>
          </a:xfrm>
          <a:prstGeom prst="rect">
            <a:avLst/>
          </a:prstGeom>
        </p:spPr>
      </p:pic>
    </p:spTree>
    <p:extLst>
      <p:ext uri="{BB962C8B-B14F-4D97-AF65-F5344CB8AC3E}">
        <p14:creationId xmlns:p14="http://schemas.microsoft.com/office/powerpoint/2010/main" val="3707337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1_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a:t>Klicka om du vill redigera mall för underrubrikformat</a:t>
            </a:r>
            <a:endParaRPr lang="en-US" dirty="0"/>
          </a:p>
        </p:txBody>
      </p:sp>
      <p:pic>
        <p:nvPicPr>
          <p:cNvPr id="10" name="Bildobjekt 9"/>
          <p:cNvPicPr>
            <a:picLocks noChangeAspect="1"/>
          </p:cNvPicPr>
          <p:nvPr userDrawn="1"/>
        </p:nvPicPr>
        <p:blipFill>
          <a:blip r:embed="rId2"/>
          <a:stretch>
            <a:fillRect/>
          </a:stretch>
        </p:blipFill>
        <p:spPr>
          <a:xfrm>
            <a:off x="9328454" y="3509316"/>
            <a:ext cx="2611976" cy="2746825"/>
          </a:xfrm>
          <a:prstGeom prst="rect">
            <a:avLst/>
          </a:prstGeom>
        </p:spPr>
      </p:pic>
      <p:pic>
        <p:nvPicPr>
          <p:cNvPr id="11" name="Bildobjekt 10" descr="En bild som visar text&#10;&#10;Automatiskt genererad beskrivning">
            <a:extLst>
              <a:ext uri="{FF2B5EF4-FFF2-40B4-BE49-F238E27FC236}">
                <a16:creationId xmlns:a16="http://schemas.microsoft.com/office/drawing/2014/main" id="{8ACA2F20-4145-73DC-FABE-0EFE636F0630}"/>
              </a:ext>
            </a:extLst>
          </p:cNvPr>
          <p:cNvPicPr>
            <a:picLocks noChangeAspect="1"/>
          </p:cNvPicPr>
          <p:nvPr userDrawn="1"/>
        </p:nvPicPr>
        <p:blipFill>
          <a:blip r:embed="rId3"/>
          <a:stretch>
            <a:fillRect/>
          </a:stretch>
        </p:blipFill>
        <p:spPr>
          <a:xfrm>
            <a:off x="1467828" y="6251687"/>
            <a:ext cx="906455" cy="380762"/>
          </a:xfrm>
          <a:prstGeom prst="rect">
            <a:avLst/>
          </a:prstGeom>
        </p:spPr>
      </p:pic>
      <p:pic>
        <p:nvPicPr>
          <p:cNvPr id="12" name="Bildobjekt 11" descr="En bild som visar text, clipart&#10;&#10;Automatiskt genererad beskrivning">
            <a:extLst>
              <a:ext uri="{FF2B5EF4-FFF2-40B4-BE49-F238E27FC236}">
                <a16:creationId xmlns:a16="http://schemas.microsoft.com/office/drawing/2014/main" id="{2DAD7EFF-DF8C-6DE7-A6C8-2B1A4DB5FC2D}"/>
              </a:ext>
            </a:extLst>
          </p:cNvPr>
          <p:cNvPicPr>
            <a:picLocks noChangeAspect="1"/>
          </p:cNvPicPr>
          <p:nvPr userDrawn="1"/>
        </p:nvPicPr>
        <p:blipFill>
          <a:blip r:embed="rId4"/>
          <a:stretch>
            <a:fillRect/>
          </a:stretch>
        </p:blipFill>
        <p:spPr>
          <a:xfrm>
            <a:off x="2585746" y="6251687"/>
            <a:ext cx="1710744" cy="380762"/>
          </a:xfrm>
          <a:prstGeom prst="rect">
            <a:avLst/>
          </a:prstGeom>
        </p:spPr>
      </p:pic>
      <p:pic>
        <p:nvPicPr>
          <p:cNvPr id="13" name="Bildobjekt 12">
            <a:extLst>
              <a:ext uri="{FF2B5EF4-FFF2-40B4-BE49-F238E27FC236}">
                <a16:creationId xmlns:a16="http://schemas.microsoft.com/office/drawing/2014/main" id="{3E6DBBAC-06E2-62FD-F93F-ECAF6999DFF0}"/>
              </a:ext>
            </a:extLst>
          </p:cNvPr>
          <p:cNvPicPr>
            <a:picLocks noChangeAspect="1"/>
          </p:cNvPicPr>
          <p:nvPr userDrawn="1"/>
        </p:nvPicPr>
        <p:blipFill>
          <a:blip r:embed="rId5"/>
          <a:stretch>
            <a:fillRect/>
          </a:stretch>
        </p:blipFill>
        <p:spPr>
          <a:xfrm>
            <a:off x="232322" y="6251687"/>
            <a:ext cx="1071415" cy="380762"/>
          </a:xfrm>
          <a:prstGeom prst="rect">
            <a:avLst/>
          </a:prstGeom>
        </p:spPr>
      </p:pic>
    </p:spTree>
    <p:extLst>
      <p:ext uri="{BB962C8B-B14F-4D97-AF65-F5344CB8AC3E}">
        <p14:creationId xmlns:p14="http://schemas.microsoft.com/office/powerpoint/2010/main" val="2652068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solidFill>
              </a:defRPr>
            </a:lvl1pPr>
          </a:lstStyle>
          <a:p>
            <a:r>
              <a:rPr lang="sv-SE"/>
              <a:t>Klicka här för att ändra format</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7" name="Rectangle 6"/>
          <p:cNvSpPr/>
          <p:nvPr userDrawn="1"/>
        </p:nvSpPr>
        <p:spPr>
          <a:xfrm>
            <a:off x="1" y="755468"/>
            <a:ext cx="3430668" cy="533400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sp>
    </p:spTree>
    <p:extLst>
      <p:ext uri="{BB962C8B-B14F-4D97-AF65-F5344CB8AC3E}">
        <p14:creationId xmlns:p14="http://schemas.microsoft.com/office/powerpoint/2010/main" val="586066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1751106" y="787384"/>
            <a:ext cx="9433362" cy="1010471"/>
          </a:xfrm>
        </p:spPr>
        <p:txBody>
          <a:bodyPr/>
          <a:lstStyle>
            <a:lvl1pPr>
              <a:defRPr b="0">
                <a:solidFill>
                  <a:schemeClr val="tx1"/>
                </a:solidFill>
              </a:defRPr>
            </a:lvl1pPr>
          </a:lstStyle>
          <a:p>
            <a:r>
              <a:rPr lang="sv-SE"/>
              <a:t>Klicka här för att ändra format</a:t>
            </a:r>
            <a:endParaRPr lang="en-US" dirty="0"/>
          </a:p>
        </p:txBody>
      </p:sp>
      <p:sp>
        <p:nvSpPr>
          <p:cNvPr id="3" name="Content Placeholder 2"/>
          <p:cNvSpPr>
            <a:spLocks noGrp="1"/>
          </p:cNvSpPr>
          <p:nvPr>
            <p:ph idx="1"/>
          </p:nvPr>
        </p:nvSpPr>
        <p:spPr>
          <a:xfrm>
            <a:off x="1748707" y="1951865"/>
            <a:ext cx="9435761" cy="391454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728508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8707" y="785852"/>
            <a:ext cx="9434405" cy="508055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2581135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748707" y="785851"/>
            <a:ext cx="9435759" cy="1012003"/>
          </a:xfrm>
        </p:spPr>
        <p:txBody>
          <a:bodyPr/>
          <a:lstStyle/>
          <a:p>
            <a:r>
              <a:rPr lang="sv-SE"/>
              <a:t>Klicka här för att ändra format</a:t>
            </a:r>
            <a:endParaRPr lang="en-US" dirty="0"/>
          </a:p>
        </p:txBody>
      </p:sp>
      <p:sp>
        <p:nvSpPr>
          <p:cNvPr id="3" name="Content Placeholder 2"/>
          <p:cNvSpPr>
            <a:spLocks noGrp="1"/>
          </p:cNvSpPr>
          <p:nvPr>
            <p:ph sz="half" idx="1"/>
          </p:nvPr>
        </p:nvSpPr>
        <p:spPr>
          <a:xfrm>
            <a:off x="1748707" y="1951864"/>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648466" y="1951864"/>
            <a:ext cx="4536000" cy="391454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3273712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8705" y="785851"/>
            <a:ext cx="4551424"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1748707" y="1951863"/>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648466" y="785851"/>
            <a:ext cx="4536000"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648466" y="1951863"/>
            <a:ext cx="4536000" cy="391454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3980375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6" name="Title 5"/>
          <p:cNvSpPr>
            <a:spLocks noGrp="1"/>
          </p:cNvSpPr>
          <p:nvPr>
            <p:ph type="title"/>
          </p:nvPr>
        </p:nvSpPr>
        <p:spPr>
          <a:xfrm>
            <a:off x="1748705" y="785851"/>
            <a:ext cx="9435763" cy="1012003"/>
          </a:xfrm>
        </p:spPr>
        <p:txBody>
          <a:bodyPr/>
          <a:lstStyle>
            <a:lvl1pPr>
              <a:defRPr>
                <a:solidFill>
                  <a:schemeClr val="tx1"/>
                </a:solidFill>
              </a:defRPr>
            </a:lvl1pPr>
          </a:lstStyle>
          <a:p>
            <a:r>
              <a:rPr lang="sv-SE"/>
              <a:t>Klicka här för att ändra format</a:t>
            </a:r>
            <a:endParaRPr lang="en-US" dirty="0"/>
          </a:p>
        </p:txBody>
      </p:sp>
    </p:spTree>
    <p:extLst>
      <p:ext uri="{BB962C8B-B14F-4D97-AF65-F5344CB8AC3E}">
        <p14:creationId xmlns:p14="http://schemas.microsoft.com/office/powerpoint/2010/main" val="1344118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dirty="0"/>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dirty="0"/>
              <a:t>Klicka om du vill redigera mall för underrubrikformat</a:t>
            </a:r>
            <a:endParaRPr lang="en-US"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pic>
        <p:nvPicPr>
          <p:cNvPr id="13" name="Bildobjekt 12"/>
          <p:cNvPicPr>
            <a:picLocks noChangeAspect="1"/>
          </p:cNvPicPr>
          <p:nvPr userDrawn="1"/>
        </p:nvPicPr>
        <p:blipFill>
          <a:blip r:embed="rId2"/>
          <a:stretch>
            <a:fillRect/>
          </a:stretch>
        </p:blipFill>
        <p:spPr>
          <a:xfrm>
            <a:off x="9328454" y="3509316"/>
            <a:ext cx="2611976" cy="2746825"/>
          </a:xfrm>
          <a:prstGeom prst="rect">
            <a:avLst/>
          </a:prstGeom>
        </p:spPr>
      </p:pic>
      <p:pic>
        <p:nvPicPr>
          <p:cNvPr id="12" name="Bildobjekt 11" descr="En bild som visar text&#10;&#10;Automatiskt genererad beskrivning">
            <a:extLst>
              <a:ext uri="{FF2B5EF4-FFF2-40B4-BE49-F238E27FC236}">
                <a16:creationId xmlns:a16="http://schemas.microsoft.com/office/drawing/2014/main" id="{1848EC8A-3F98-74B3-1E67-765F91664C53}"/>
              </a:ext>
            </a:extLst>
          </p:cNvPr>
          <p:cNvPicPr>
            <a:picLocks noChangeAspect="1"/>
          </p:cNvPicPr>
          <p:nvPr userDrawn="1"/>
        </p:nvPicPr>
        <p:blipFill>
          <a:blip r:embed="rId3"/>
          <a:stretch>
            <a:fillRect/>
          </a:stretch>
        </p:blipFill>
        <p:spPr>
          <a:xfrm>
            <a:off x="1467828" y="6251687"/>
            <a:ext cx="906455" cy="380762"/>
          </a:xfrm>
          <a:prstGeom prst="rect">
            <a:avLst/>
          </a:prstGeom>
        </p:spPr>
      </p:pic>
      <p:pic>
        <p:nvPicPr>
          <p:cNvPr id="14" name="Bildobjekt 13" descr="En bild som visar text, clipart&#10;&#10;Automatiskt genererad beskrivning">
            <a:extLst>
              <a:ext uri="{FF2B5EF4-FFF2-40B4-BE49-F238E27FC236}">
                <a16:creationId xmlns:a16="http://schemas.microsoft.com/office/drawing/2014/main" id="{466C395F-8CCD-DB8E-976A-93F10DB36116}"/>
              </a:ext>
            </a:extLst>
          </p:cNvPr>
          <p:cNvPicPr>
            <a:picLocks noChangeAspect="1"/>
          </p:cNvPicPr>
          <p:nvPr userDrawn="1"/>
        </p:nvPicPr>
        <p:blipFill>
          <a:blip r:embed="rId4"/>
          <a:stretch>
            <a:fillRect/>
          </a:stretch>
        </p:blipFill>
        <p:spPr>
          <a:xfrm>
            <a:off x="2585746" y="6251687"/>
            <a:ext cx="1710744" cy="380762"/>
          </a:xfrm>
          <a:prstGeom prst="rect">
            <a:avLst/>
          </a:prstGeom>
        </p:spPr>
      </p:pic>
      <p:pic>
        <p:nvPicPr>
          <p:cNvPr id="15" name="Bildobjekt 14">
            <a:extLst>
              <a:ext uri="{FF2B5EF4-FFF2-40B4-BE49-F238E27FC236}">
                <a16:creationId xmlns:a16="http://schemas.microsoft.com/office/drawing/2014/main" id="{D33DD4BF-664D-369D-0B08-E0960D87D589}"/>
              </a:ext>
            </a:extLst>
          </p:cNvPr>
          <p:cNvPicPr>
            <a:picLocks noChangeAspect="1"/>
          </p:cNvPicPr>
          <p:nvPr userDrawn="1"/>
        </p:nvPicPr>
        <p:blipFill>
          <a:blip r:embed="rId5"/>
          <a:stretch>
            <a:fillRect/>
          </a:stretch>
        </p:blipFill>
        <p:spPr>
          <a:xfrm>
            <a:off x="232322" y="6251687"/>
            <a:ext cx="1071415" cy="380762"/>
          </a:xfrm>
          <a:prstGeom prst="rect">
            <a:avLst/>
          </a:prstGeom>
        </p:spPr>
      </p:pic>
    </p:spTree>
    <p:extLst>
      <p:ext uri="{BB962C8B-B14F-4D97-AF65-F5344CB8AC3E}">
        <p14:creationId xmlns:p14="http://schemas.microsoft.com/office/powerpoint/2010/main" val="3094375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6273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724081" y="754070"/>
            <a:ext cx="9921745"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Tree>
    <p:extLst>
      <p:ext uri="{BB962C8B-B14F-4D97-AF65-F5344CB8AC3E}">
        <p14:creationId xmlns:p14="http://schemas.microsoft.com/office/powerpoint/2010/main" val="919811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a:xfrm>
            <a:off x="1748705" y="785851"/>
            <a:ext cx="9435762" cy="1012003"/>
          </a:xfrm>
        </p:spPr>
        <p:txBody>
          <a:bodyPr/>
          <a:lstStyle>
            <a:lvl1pPr>
              <a:defRPr>
                <a:solidFill>
                  <a:schemeClr val="tx1"/>
                </a:solidFill>
              </a:defRPr>
            </a:lvl1pPr>
          </a:lstStyle>
          <a:p>
            <a:r>
              <a:rPr lang="sv-SE"/>
              <a:t>Klicka här för att ändra format</a:t>
            </a:r>
            <a:endParaRPr lang="en-US" dirty="0"/>
          </a:p>
        </p:txBody>
      </p:sp>
      <p:sp>
        <p:nvSpPr>
          <p:cNvPr id="3" name="Vertical Text Placeholder 2"/>
          <p:cNvSpPr>
            <a:spLocks noGrp="1"/>
          </p:cNvSpPr>
          <p:nvPr>
            <p:ph type="body" orient="vert" idx="1"/>
          </p:nvPr>
        </p:nvSpPr>
        <p:spPr>
          <a:xfrm>
            <a:off x="1748707" y="1951864"/>
            <a:ext cx="9435760" cy="3914546"/>
          </a:xfrm>
        </p:spPr>
        <p:txBody>
          <a:bodyPr vert="eaVert" ancho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6242964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8705" y="785851"/>
            <a:ext cx="4551424"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5" name="Text Placeholder 4"/>
          <p:cNvSpPr>
            <a:spLocks noGrp="1"/>
          </p:cNvSpPr>
          <p:nvPr>
            <p:ph type="body" sz="quarter" idx="3"/>
          </p:nvPr>
        </p:nvSpPr>
        <p:spPr>
          <a:xfrm>
            <a:off x="6648466" y="785851"/>
            <a:ext cx="4536000"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2" name="Date Placeholder 1"/>
          <p:cNvSpPr>
            <a:spLocks noGrp="1"/>
          </p:cNvSpPr>
          <p:nvPr>
            <p:ph type="dt" sz="half" idx="10"/>
          </p:nvPr>
        </p:nvSpPr>
        <p:spPr>
          <a:xfrm>
            <a:off x="252919" y="211384"/>
            <a:ext cx="2743200" cy="365125"/>
          </a:xfrm>
          <a:prstGeom prst="rect">
            <a:avLst/>
          </a:prstGeom>
        </p:spPr>
        <p:txBody>
          <a:bodyPr/>
          <a:lstStyle/>
          <a:p>
            <a:fld id="{5586B75A-687E-405C-8A0B-8D00578BA2C3}" type="datetimeFigureOut">
              <a:rPr lang="en-US" dirty="0"/>
              <a:pPr/>
              <a:t>5/8/2023</a:t>
            </a:fld>
            <a:endParaRPr lang="en-US" dirty="0"/>
          </a:p>
        </p:txBody>
      </p:sp>
      <p:sp>
        <p:nvSpPr>
          <p:cNvPr id="11" name="Footer Placeholder 10"/>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12" name="Slide Number Placeholder 11"/>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
        <p:nvSpPr>
          <p:cNvPr id="9" name="Content Placeholder 3">
            <a:extLst>
              <a:ext uri="{FF2B5EF4-FFF2-40B4-BE49-F238E27FC236}">
                <a16:creationId xmlns:a16="http://schemas.microsoft.com/office/drawing/2014/main" id="{B6868A15-9E6A-488D-91C8-470F315D2CD1}"/>
              </a:ext>
            </a:extLst>
          </p:cNvPr>
          <p:cNvSpPr>
            <a:spLocks noGrp="1"/>
          </p:cNvSpPr>
          <p:nvPr>
            <p:ph sz="half" idx="13"/>
          </p:nvPr>
        </p:nvSpPr>
        <p:spPr>
          <a:xfrm>
            <a:off x="1748707" y="1951863"/>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0" name="Content Placeholder 5">
            <a:extLst>
              <a:ext uri="{FF2B5EF4-FFF2-40B4-BE49-F238E27FC236}">
                <a16:creationId xmlns:a16="http://schemas.microsoft.com/office/drawing/2014/main" id="{E355668B-1907-4A4F-998D-DE7115DB535C}"/>
              </a:ext>
            </a:extLst>
          </p:cNvPr>
          <p:cNvSpPr>
            <a:spLocks noGrp="1"/>
          </p:cNvSpPr>
          <p:nvPr>
            <p:ph sz="quarter" idx="14"/>
          </p:nvPr>
        </p:nvSpPr>
        <p:spPr>
          <a:xfrm>
            <a:off x="6648466" y="1951863"/>
            <a:ext cx="4536000" cy="391454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15750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Klicka här för att ändra format</a:t>
            </a:r>
          </a:p>
        </p:txBody>
      </p:sp>
      <p:sp>
        <p:nvSpPr>
          <p:cNvPr id="6" name="Content Placeholder 2"/>
          <p:cNvSpPr>
            <a:spLocks noGrp="1"/>
          </p:cNvSpPr>
          <p:nvPr>
            <p:ph idx="1"/>
          </p:nvPr>
        </p:nvSpPr>
        <p:spPr>
          <a:xfrm>
            <a:off x="1748707" y="1951865"/>
            <a:ext cx="9435761" cy="3914546"/>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26889052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dirty="0"/>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dirty="0"/>
              <a:t>Klicka om du vill redigera mall för underrubrikformat</a:t>
            </a:r>
            <a:endParaRPr lang="en-US" dirty="0"/>
          </a:p>
        </p:txBody>
      </p:sp>
      <p:pic>
        <p:nvPicPr>
          <p:cNvPr id="10" name="Bildobjekt 9"/>
          <p:cNvPicPr>
            <a:picLocks noChangeAspect="1"/>
          </p:cNvPicPr>
          <p:nvPr userDrawn="1"/>
        </p:nvPicPr>
        <p:blipFill>
          <a:blip r:embed="rId2"/>
          <a:stretch>
            <a:fillRect/>
          </a:stretch>
        </p:blipFill>
        <p:spPr>
          <a:xfrm>
            <a:off x="9328454" y="3509316"/>
            <a:ext cx="2611976" cy="2746825"/>
          </a:xfrm>
          <a:prstGeom prst="rect">
            <a:avLst/>
          </a:prstGeom>
        </p:spPr>
      </p:pic>
      <p:pic>
        <p:nvPicPr>
          <p:cNvPr id="9" name="Bildobjekt 8" descr="En bild som visar text&#10;&#10;Automatiskt genererad beskrivning">
            <a:extLst>
              <a:ext uri="{FF2B5EF4-FFF2-40B4-BE49-F238E27FC236}">
                <a16:creationId xmlns:a16="http://schemas.microsoft.com/office/drawing/2014/main" id="{DD88A744-2368-4A3C-8A35-A2B855A9245D}"/>
              </a:ext>
            </a:extLst>
          </p:cNvPr>
          <p:cNvPicPr>
            <a:picLocks noChangeAspect="1"/>
          </p:cNvPicPr>
          <p:nvPr userDrawn="1"/>
        </p:nvPicPr>
        <p:blipFill>
          <a:blip r:embed="rId3"/>
          <a:stretch>
            <a:fillRect/>
          </a:stretch>
        </p:blipFill>
        <p:spPr>
          <a:xfrm>
            <a:off x="9678473" y="1552195"/>
            <a:ext cx="1940400" cy="815078"/>
          </a:xfrm>
          <a:prstGeom prst="rect">
            <a:avLst/>
          </a:prstGeom>
        </p:spPr>
      </p:pic>
      <p:pic>
        <p:nvPicPr>
          <p:cNvPr id="14" name="Bildobjekt 13" descr="En bild som visar text, clipart&#10;&#10;Automatiskt genererad beskrivning">
            <a:extLst>
              <a:ext uri="{FF2B5EF4-FFF2-40B4-BE49-F238E27FC236}">
                <a16:creationId xmlns:a16="http://schemas.microsoft.com/office/drawing/2014/main" id="{4BD67211-6BB6-49FC-9810-460E48E6726B}"/>
              </a:ext>
            </a:extLst>
          </p:cNvPr>
          <p:cNvPicPr>
            <a:picLocks noChangeAspect="1"/>
          </p:cNvPicPr>
          <p:nvPr userDrawn="1"/>
        </p:nvPicPr>
        <p:blipFill>
          <a:blip r:embed="rId4"/>
          <a:stretch>
            <a:fillRect/>
          </a:stretch>
        </p:blipFill>
        <p:spPr>
          <a:xfrm>
            <a:off x="9678473" y="866448"/>
            <a:ext cx="1940955" cy="432000"/>
          </a:xfrm>
          <a:prstGeom prst="rect">
            <a:avLst/>
          </a:prstGeom>
        </p:spPr>
      </p:pic>
      <p:pic>
        <p:nvPicPr>
          <p:cNvPr id="15" name="Bildobjekt 14">
            <a:extLst>
              <a:ext uri="{FF2B5EF4-FFF2-40B4-BE49-F238E27FC236}">
                <a16:creationId xmlns:a16="http://schemas.microsoft.com/office/drawing/2014/main" id="{17A281B5-2C21-4275-B3C2-F6F297BE6B71}"/>
              </a:ext>
            </a:extLst>
          </p:cNvPr>
          <p:cNvPicPr>
            <a:picLocks noChangeAspect="1"/>
          </p:cNvPicPr>
          <p:nvPr userDrawn="1"/>
        </p:nvPicPr>
        <p:blipFill>
          <a:blip r:embed="rId5"/>
          <a:stretch>
            <a:fillRect/>
          </a:stretch>
        </p:blipFill>
        <p:spPr>
          <a:xfrm>
            <a:off x="9678473" y="2621020"/>
            <a:ext cx="1940400" cy="689584"/>
          </a:xfrm>
          <a:prstGeom prst="rect">
            <a:avLst/>
          </a:prstGeom>
        </p:spPr>
      </p:pic>
    </p:spTree>
    <p:extLst>
      <p:ext uri="{BB962C8B-B14F-4D97-AF65-F5344CB8AC3E}">
        <p14:creationId xmlns:p14="http://schemas.microsoft.com/office/powerpoint/2010/main" val="3019644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1_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dirty="0"/>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dirty="0"/>
              <a:t>Klicka om du vill redigera mall för underrubrikformat</a:t>
            </a:r>
            <a:endParaRPr lang="en-US" dirty="0"/>
          </a:p>
        </p:txBody>
      </p:sp>
      <p:pic>
        <p:nvPicPr>
          <p:cNvPr id="10" name="Bildobjekt 9"/>
          <p:cNvPicPr>
            <a:picLocks noChangeAspect="1"/>
          </p:cNvPicPr>
          <p:nvPr userDrawn="1"/>
        </p:nvPicPr>
        <p:blipFill>
          <a:blip r:embed="rId2"/>
          <a:stretch>
            <a:fillRect/>
          </a:stretch>
        </p:blipFill>
        <p:spPr>
          <a:xfrm>
            <a:off x="9328454" y="3509316"/>
            <a:ext cx="2611976" cy="2746825"/>
          </a:xfrm>
          <a:prstGeom prst="rect">
            <a:avLst/>
          </a:prstGeom>
        </p:spPr>
      </p:pic>
      <p:pic>
        <p:nvPicPr>
          <p:cNvPr id="11" name="Bildobjekt 10" descr="En bild som visar text&#10;&#10;Automatiskt genererad beskrivning">
            <a:extLst>
              <a:ext uri="{FF2B5EF4-FFF2-40B4-BE49-F238E27FC236}">
                <a16:creationId xmlns:a16="http://schemas.microsoft.com/office/drawing/2014/main" id="{CF0FF9A2-4019-6139-BBCA-08E13834B0D8}"/>
              </a:ext>
            </a:extLst>
          </p:cNvPr>
          <p:cNvPicPr>
            <a:picLocks noChangeAspect="1"/>
          </p:cNvPicPr>
          <p:nvPr userDrawn="1"/>
        </p:nvPicPr>
        <p:blipFill>
          <a:blip r:embed="rId3"/>
          <a:stretch>
            <a:fillRect/>
          </a:stretch>
        </p:blipFill>
        <p:spPr>
          <a:xfrm>
            <a:off x="1467828" y="6251687"/>
            <a:ext cx="906455" cy="380762"/>
          </a:xfrm>
          <a:prstGeom prst="rect">
            <a:avLst/>
          </a:prstGeom>
        </p:spPr>
      </p:pic>
      <p:pic>
        <p:nvPicPr>
          <p:cNvPr id="12" name="Bildobjekt 11" descr="En bild som visar text, clipart&#10;&#10;Automatiskt genererad beskrivning">
            <a:extLst>
              <a:ext uri="{FF2B5EF4-FFF2-40B4-BE49-F238E27FC236}">
                <a16:creationId xmlns:a16="http://schemas.microsoft.com/office/drawing/2014/main" id="{E7C61844-EA86-B484-F3C7-061901539200}"/>
              </a:ext>
            </a:extLst>
          </p:cNvPr>
          <p:cNvPicPr>
            <a:picLocks noChangeAspect="1"/>
          </p:cNvPicPr>
          <p:nvPr userDrawn="1"/>
        </p:nvPicPr>
        <p:blipFill>
          <a:blip r:embed="rId4"/>
          <a:stretch>
            <a:fillRect/>
          </a:stretch>
        </p:blipFill>
        <p:spPr>
          <a:xfrm>
            <a:off x="2585746" y="6251687"/>
            <a:ext cx="1710744" cy="380762"/>
          </a:xfrm>
          <a:prstGeom prst="rect">
            <a:avLst/>
          </a:prstGeom>
        </p:spPr>
      </p:pic>
      <p:pic>
        <p:nvPicPr>
          <p:cNvPr id="13" name="Bildobjekt 12">
            <a:extLst>
              <a:ext uri="{FF2B5EF4-FFF2-40B4-BE49-F238E27FC236}">
                <a16:creationId xmlns:a16="http://schemas.microsoft.com/office/drawing/2014/main" id="{976B92EC-1855-B363-AF41-C1A834D0A7BF}"/>
              </a:ext>
            </a:extLst>
          </p:cNvPr>
          <p:cNvPicPr>
            <a:picLocks noChangeAspect="1"/>
          </p:cNvPicPr>
          <p:nvPr userDrawn="1"/>
        </p:nvPicPr>
        <p:blipFill>
          <a:blip r:embed="rId5"/>
          <a:stretch>
            <a:fillRect/>
          </a:stretch>
        </p:blipFill>
        <p:spPr>
          <a:xfrm>
            <a:off x="232322" y="6251687"/>
            <a:ext cx="1071415" cy="380762"/>
          </a:xfrm>
          <a:prstGeom prst="rect">
            <a:avLst/>
          </a:prstGeom>
        </p:spPr>
      </p:pic>
    </p:spTree>
    <p:extLst>
      <p:ext uri="{BB962C8B-B14F-4D97-AF65-F5344CB8AC3E}">
        <p14:creationId xmlns:p14="http://schemas.microsoft.com/office/powerpoint/2010/main" val="16813976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solidFill>
              </a:defRPr>
            </a:lvl1pPr>
          </a:lstStyle>
          <a:p>
            <a:r>
              <a:rPr lang="sv-SE" dirty="0"/>
              <a:t>Klicka här för att ändra format</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Redigera format för bakgrundstext</a:t>
            </a:r>
          </a:p>
        </p:txBody>
      </p:sp>
      <p:sp>
        <p:nvSpPr>
          <p:cNvPr id="7" name="Rectangle 6"/>
          <p:cNvSpPr/>
          <p:nvPr userDrawn="1"/>
        </p:nvSpPr>
        <p:spPr>
          <a:xfrm>
            <a:off x="1" y="755468"/>
            <a:ext cx="3430668" cy="5334001"/>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sp>
    </p:spTree>
    <p:extLst>
      <p:ext uri="{BB962C8B-B14F-4D97-AF65-F5344CB8AC3E}">
        <p14:creationId xmlns:p14="http://schemas.microsoft.com/office/powerpoint/2010/main" val="14048094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1751106" y="787384"/>
            <a:ext cx="9433362" cy="1010471"/>
          </a:xfrm>
        </p:spPr>
        <p:txBody>
          <a:bodyPr/>
          <a:lstStyle>
            <a:lvl1pPr>
              <a:defRPr b="0">
                <a:solidFill>
                  <a:schemeClr val="tx1"/>
                </a:solidFill>
              </a:defRPr>
            </a:lvl1pPr>
          </a:lstStyle>
          <a:p>
            <a:r>
              <a:rPr lang="sv-SE" dirty="0"/>
              <a:t>Klicka här för att ändra format</a:t>
            </a:r>
            <a:endParaRPr lang="en-US" dirty="0"/>
          </a:p>
        </p:txBody>
      </p:sp>
      <p:sp>
        <p:nvSpPr>
          <p:cNvPr id="3" name="Content Placeholder 2"/>
          <p:cNvSpPr>
            <a:spLocks noGrp="1"/>
          </p:cNvSpPr>
          <p:nvPr>
            <p:ph idx="1"/>
          </p:nvPr>
        </p:nvSpPr>
        <p:spPr>
          <a:xfrm>
            <a:off x="1748707" y="1951865"/>
            <a:ext cx="9435761" cy="3914546"/>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345300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8707" y="785852"/>
            <a:ext cx="9434405" cy="508055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2560917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solidFill>
              </a:defRPr>
            </a:lvl1pPr>
          </a:lstStyle>
          <a:p>
            <a:r>
              <a:rPr lang="sv-SE" dirty="0"/>
              <a:t>Klicka här för att ändra format</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Redigera format för bakgrundstext</a:t>
            </a:r>
          </a:p>
        </p:txBody>
      </p:sp>
      <p:sp>
        <p:nvSpPr>
          <p:cNvPr id="7" name="Rectangle 6"/>
          <p:cNvSpPr/>
          <p:nvPr userDrawn="1"/>
        </p:nvSpPr>
        <p:spPr>
          <a:xfrm>
            <a:off x="1" y="755468"/>
            <a:ext cx="3430668" cy="533400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sp>
    </p:spTree>
    <p:extLst>
      <p:ext uri="{BB962C8B-B14F-4D97-AF65-F5344CB8AC3E}">
        <p14:creationId xmlns:p14="http://schemas.microsoft.com/office/powerpoint/2010/main" val="21978068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748707" y="785851"/>
            <a:ext cx="9435759" cy="1012003"/>
          </a:xfrm>
        </p:spPr>
        <p:txBody>
          <a:bodyPr/>
          <a:lstStyle/>
          <a:p>
            <a:r>
              <a:rPr lang="sv-SE" dirty="0"/>
              <a:t>Klicka här för att ändra format</a:t>
            </a:r>
            <a:endParaRPr lang="en-US" dirty="0"/>
          </a:p>
        </p:txBody>
      </p:sp>
      <p:sp>
        <p:nvSpPr>
          <p:cNvPr id="3" name="Content Placeholder 2"/>
          <p:cNvSpPr>
            <a:spLocks noGrp="1"/>
          </p:cNvSpPr>
          <p:nvPr>
            <p:ph sz="half" idx="1"/>
          </p:nvPr>
        </p:nvSpPr>
        <p:spPr>
          <a:xfrm>
            <a:off x="1748707" y="1951864"/>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648466" y="1951864"/>
            <a:ext cx="4536000" cy="391454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26363054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8705" y="785851"/>
            <a:ext cx="4551424"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Content Placeholder 3"/>
          <p:cNvSpPr>
            <a:spLocks noGrp="1"/>
          </p:cNvSpPr>
          <p:nvPr>
            <p:ph sz="half" idx="2"/>
          </p:nvPr>
        </p:nvSpPr>
        <p:spPr>
          <a:xfrm>
            <a:off x="1748707" y="1951863"/>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648466" y="785851"/>
            <a:ext cx="4536000"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6" name="Content Placeholder 5"/>
          <p:cNvSpPr>
            <a:spLocks noGrp="1"/>
          </p:cNvSpPr>
          <p:nvPr>
            <p:ph sz="quarter" idx="4"/>
          </p:nvPr>
        </p:nvSpPr>
        <p:spPr>
          <a:xfrm>
            <a:off x="6648466" y="1951863"/>
            <a:ext cx="4536000" cy="391454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4578342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6" name="Title 5"/>
          <p:cNvSpPr>
            <a:spLocks noGrp="1"/>
          </p:cNvSpPr>
          <p:nvPr>
            <p:ph type="title"/>
          </p:nvPr>
        </p:nvSpPr>
        <p:spPr>
          <a:xfrm>
            <a:off x="1748705" y="785851"/>
            <a:ext cx="9435763" cy="1012003"/>
          </a:xfrm>
        </p:spPr>
        <p:txBody>
          <a:bodyPr/>
          <a:lstStyle/>
          <a:p>
            <a:r>
              <a:rPr lang="sv-SE" dirty="0"/>
              <a:t>Klicka här för att ändra format</a:t>
            </a:r>
            <a:endParaRPr lang="en-US" dirty="0"/>
          </a:p>
        </p:txBody>
      </p:sp>
    </p:spTree>
    <p:extLst>
      <p:ext uri="{BB962C8B-B14F-4D97-AF65-F5344CB8AC3E}">
        <p14:creationId xmlns:p14="http://schemas.microsoft.com/office/powerpoint/2010/main" val="40024368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52919" y="211384"/>
            <a:ext cx="2743200" cy="365125"/>
          </a:xfrm>
          <a:prstGeom prst="rect">
            <a:avLst/>
          </a:prstGeom>
        </p:spPr>
        <p:txBody>
          <a:bodyPr/>
          <a:lstStyle/>
          <a:p>
            <a:fld id="{5586B75A-687E-405C-8A0B-8D00578BA2C3}" type="datetimeFigureOut">
              <a:rPr lang="en-US" dirty="0"/>
              <a:pPr/>
              <a:t>5/8/2023</a:t>
            </a:fld>
            <a:endParaRPr lang="en-US" dirty="0"/>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2755286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724081" y="754070"/>
            <a:ext cx="9921745"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Tree>
    <p:extLst>
      <p:ext uri="{BB962C8B-B14F-4D97-AF65-F5344CB8AC3E}">
        <p14:creationId xmlns:p14="http://schemas.microsoft.com/office/powerpoint/2010/main" val="3774059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a:xfrm>
            <a:off x="1748705" y="785851"/>
            <a:ext cx="9435762" cy="1012003"/>
          </a:xfrm>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a:xfrm>
            <a:off x="1748707" y="1951864"/>
            <a:ext cx="9435760" cy="3914546"/>
          </a:xfrm>
        </p:spPr>
        <p:txBody>
          <a:bodyPr vert="eaVert" anchor="t"/>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15857163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8705" y="785851"/>
            <a:ext cx="4551424"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5" name="Text Placeholder 4"/>
          <p:cNvSpPr>
            <a:spLocks noGrp="1"/>
          </p:cNvSpPr>
          <p:nvPr>
            <p:ph type="body" sz="quarter" idx="3"/>
          </p:nvPr>
        </p:nvSpPr>
        <p:spPr>
          <a:xfrm>
            <a:off x="6648466" y="785851"/>
            <a:ext cx="4536000"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2" name="Date Placeholder 1"/>
          <p:cNvSpPr>
            <a:spLocks noGrp="1"/>
          </p:cNvSpPr>
          <p:nvPr>
            <p:ph type="dt" sz="half" idx="10"/>
          </p:nvPr>
        </p:nvSpPr>
        <p:spPr>
          <a:xfrm>
            <a:off x="252919" y="211384"/>
            <a:ext cx="2743200" cy="365125"/>
          </a:xfrm>
          <a:prstGeom prst="rect">
            <a:avLst/>
          </a:prstGeom>
        </p:spPr>
        <p:txBody>
          <a:bodyPr/>
          <a:lstStyle/>
          <a:p>
            <a:fld id="{5586B75A-687E-405C-8A0B-8D00578BA2C3}" type="datetimeFigureOut">
              <a:rPr lang="en-US" dirty="0"/>
              <a:pPr/>
              <a:t>5/8/2023</a:t>
            </a:fld>
            <a:endParaRPr lang="en-US" dirty="0"/>
          </a:p>
        </p:txBody>
      </p:sp>
      <p:sp>
        <p:nvSpPr>
          <p:cNvPr id="11" name="Footer Placeholder 10"/>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12" name="Slide Number Placeholder 11"/>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
        <p:nvSpPr>
          <p:cNvPr id="9" name="Content Placeholder 3">
            <a:extLst>
              <a:ext uri="{FF2B5EF4-FFF2-40B4-BE49-F238E27FC236}">
                <a16:creationId xmlns:a16="http://schemas.microsoft.com/office/drawing/2014/main" id="{B6868A15-9E6A-488D-91C8-470F315D2CD1}"/>
              </a:ext>
            </a:extLst>
          </p:cNvPr>
          <p:cNvSpPr>
            <a:spLocks noGrp="1"/>
          </p:cNvSpPr>
          <p:nvPr>
            <p:ph sz="half" idx="13"/>
          </p:nvPr>
        </p:nvSpPr>
        <p:spPr>
          <a:xfrm>
            <a:off x="1748707" y="1951863"/>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0" name="Content Placeholder 5">
            <a:extLst>
              <a:ext uri="{FF2B5EF4-FFF2-40B4-BE49-F238E27FC236}">
                <a16:creationId xmlns:a16="http://schemas.microsoft.com/office/drawing/2014/main" id="{E355668B-1907-4A4F-998D-DE7115DB535C}"/>
              </a:ext>
            </a:extLst>
          </p:cNvPr>
          <p:cNvSpPr>
            <a:spLocks noGrp="1"/>
          </p:cNvSpPr>
          <p:nvPr>
            <p:ph sz="quarter" idx="14"/>
          </p:nvPr>
        </p:nvSpPr>
        <p:spPr>
          <a:xfrm>
            <a:off x="6648466" y="1951863"/>
            <a:ext cx="4536000" cy="391454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41822132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Klicka här för att ändra format</a:t>
            </a:r>
          </a:p>
        </p:txBody>
      </p:sp>
      <p:sp>
        <p:nvSpPr>
          <p:cNvPr id="6" name="Content Placeholder 2"/>
          <p:cNvSpPr>
            <a:spLocks noGrp="1"/>
          </p:cNvSpPr>
          <p:nvPr>
            <p:ph idx="1"/>
          </p:nvPr>
        </p:nvSpPr>
        <p:spPr>
          <a:xfrm>
            <a:off x="1748707" y="1951865"/>
            <a:ext cx="9435761" cy="3914546"/>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23197714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dirty="0"/>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dirty="0"/>
              <a:t>Klicka om du vill redigera mall för underrubrikformat</a:t>
            </a:r>
            <a:endParaRPr lang="en-US" dirty="0"/>
          </a:p>
        </p:txBody>
      </p:sp>
      <p:pic>
        <p:nvPicPr>
          <p:cNvPr id="10" name="Bildobjekt 9"/>
          <p:cNvPicPr>
            <a:picLocks noChangeAspect="1"/>
          </p:cNvPicPr>
          <p:nvPr userDrawn="1"/>
        </p:nvPicPr>
        <p:blipFill>
          <a:blip r:embed="rId2"/>
          <a:stretch>
            <a:fillRect/>
          </a:stretch>
        </p:blipFill>
        <p:spPr>
          <a:xfrm>
            <a:off x="9328454" y="3509316"/>
            <a:ext cx="2611976" cy="2746825"/>
          </a:xfrm>
          <a:prstGeom prst="rect">
            <a:avLst/>
          </a:prstGeom>
        </p:spPr>
      </p:pic>
      <p:pic>
        <p:nvPicPr>
          <p:cNvPr id="9" name="Bildobjekt 8" descr="En bild som visar text&#10;&#10;Automatiskt genererad beskrivning">
            <a:extLst>
              <a:ext uri="{FF2B5EF4-FFF2-40B4-BE49-F238E27FC236}">
                <a16:creationId xmlns:a16="http://schemas.microsoft.com/office/drawing/2014/main" id="{CE4EB4D4-77E7-49E7-ABD5-6CFE53484120}"/>
              </a:ext>
            </a:extLst>
          </p:cNvPr>
          <p:cNvPicPr>
            <a:picLocks noChangeAspect="1"/>
          </p:cNvPicPr>
          <p:nvPr userDrawn="1"/>
        </p:nvPicPr>
        <p:blipFill>
          <a:blip r:embed="rId3"/>
          <a:stretch>
            <a:fillRect/>
          </a:stretch>
        </p:blipFill>
        <p:spPr>
          <a:xfrm>
            <a:off x="9678473" y="1552195"/>
            <a:ext cx="1940400" cy="815078"/>
          </a:xfrm>
          <a:prstGeom prst="rect">
            <a:avLst/>
          </a:prstGeom>
        </p:spPr>
      </p:pic>
      <p:pic>
        <p:nvPicPr>
          <p:cNvPr id="14" name="Bildobjekt 13" descr="En bild som visar text, clipart&#10;&#10;Automatiskt genererad beskrivning">
            <a:extLst>
              <a:ext uri="{FF2B5EF4-FFF2-40B4-BE49-F238E27FC236}">
                <a16:creationId xmlns:a16="http://schemas.microsoft.com/office/drawing/2014/main" id="{21E54486-443C-4E67-AC3E-8D06D3395932}"/>
              </a:ext>
            </a:extLst>
          </p:cNvPr>
          <p:cNvPicPr>
            <a:picLocks noChangeAspect="1"/>
          </p:cNvPicPr>
          <p:nvPr userDrawn="1"/>
        </p:nvPicPr>
        <p:blipFill>
          <a:blip r:embed="rId4"/>
          <a:stretch>
            <a:fillRect/>
          </a:stretch>
        </p:blipFill>
        <p:spPr>
          <a:xfrm>
            <a:off x="9678473" y="866448"/>
            <a:ext cx="1940955" cy="432000"/>
          </a:xfrm>
          <a:prstGeom prst="rect">
            <a:avLst/>
          </a:prstGeom>
        </p:spPr>
      </p:pic>
      <p:pic>
        <p:nvPicPr>
          <p:cNvPr id="15" name="Bildobjekt 14">
            <a:extLst>
              <a:ext uri="{FF2B5EF4-FFF2-40B4-BE49-F238E27FC236}">
                <a16:creationId xmlns:a16="http://schemas.microsoft.com/office/drawing/2014/main" id="{9014D558-6205-400B-870E-BACFA58FFEFF}"/>
              </a:ext>
            </a:extLst>
          </p:cNvPr>
          <p:cNvPicPr>
            <a:picLocks noChangeAspect="1"/>
          </p:cNvPicPr>
          <p:nvPr userDrawn="1"/>
        </p:nvPicPr>
        <p:blipFill>
          <a:blip r:embed="rId5"/>
          <a:stretch>
            <a:fillRect/>
          </a:stretch>
        </p:blipFill>
        <p:spPr>
          <a:xfrm>
            <a:off x="9678473" y="2621020"/>
            <a:ext cx="1940400" cy="689584"/>
          </a:xfrm>
          <a:prstGeom prst="rect">
            <a:avLst/>
          </a:prstGeom>
        </p:spPr>
      </p:pic>
    </p:spTree>
    <p:extLst>
      <p:ext uri="{BB962C8B-B14F-4D97-AF65-F5344CB8AC3E}">
        <p14:creationId xmlns:p14="http://schemas.microsoft.com/office/powerpoint/2010/main" val="7703220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1_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dirty="0"/>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dirty="0"/>
              <a:t>Klicka om du vill redigera mall för underrubrikformat</a:t>
            </a:r>
            <a:endParaRPr lang="en-US" dirty="0"/>
          </a:p>
        </p:txBody>
      </p:sp>
      <p:pic>
        <p:nvPicPr>
          <p:cNvPr id="10" name="Bildobjekt 9"/>
          <p:cNvPicPr>
            <a:picLocks noChangeAspect="1"/>
          </p:cNvPicPr>
          <p:nvPr userDrawn="1"/>
        </p:nvPicPr>
        <p:blipFill>
          <a:blip r:embed="rId2"/>
          <a:stretch>
            <a:fillRect/>
          </a:stretch>
        </p:blipFill>
        <p:spPr>
          <a:xfrm>
            <a:off x="9328454" y="3509316"/>
            <a:ext cx="2611976" cy="2746825"/>
          </a:xfrm>
          <a:prstGeom prst="rect">
            <a:avLst/>
          </a:prstGeom>
        </p:spPr>
      </p:pic>
      <p:pic>
        <p:nvPicPr>
          <p:cNvPr id="11" name="Bildobjekt 10" descr="En bild som visar text&#10;&#10;Automatiskt genererad beskrivning">
            <a:extLst>
              <a:ext uri="{FF2B5EF4-FFF2-40B4-BE49-F238E27FC236}">
                <a16:creationId xmlns:a16="http://schemas.microsoft.com/office/drawing/2014/main" id="{8338DA39-1C3B-A898-FF76-5C5B7A61ABE9}"/>
              </a:ext>
            </a:extLst>
          </p:cNvPr>
          <p:cNvPicPr>
            <a:picLocks noChangeAspect="1"/>
          </p:cNvPicPr>
          <p:nvPr userDrawn="1"/>
        </p:nvPicPr>
        <p:blipFill>
          <a:blip r:embed="rId3"/>
          <a:stretch>
            <a:fillRect/>
          </a:stretch>
        </p:blipFill>
        <p:spPr>
          <a:xfrm>
            <a:off x="1467828" y="6251687"/>
            <a:ext cx="906455" cy="380762"/>
          </a:xfrm>
          <a:prstGeom prst="rect">
            <a:avLst/>
          </a:prstGeom>
        </p:spPr>
      </p:pic>
      <p:pic>
        <p:nvPicPr>
          <p:cNvPr id="12" name="Bildobjekt 11" descr="En bild som visar text, clipart&#10;&#10;Automatiskt genererad beskrivning">
            <a:extLst>
              <a:ext uri="{FF2B5EF4-FFF2-40B4-BE49-F238E27FC236}">
                <a16:creationId xmlns:a16="http://schemas.microsoft.com/office/drawing/2014/main" id="{480703AE-47E7-9FE1-4F36-3909FA3F23A0}"/>
              </a:ext>
            </a:extLst>
          </p:cNvPr>
          <p:cNvPicPr>
            <a:picLocks noChangeAspect="1"/>
          </p:cNvPicPr>
          <p:nvPr userDrawn="1"/>
        </p:nvPicPr>
        <p:blipFill>
          <a:blip r:embed="rId4"/>
          <a:stretch>
            <a:fillRect/>
          </a:stretch>
        </p:blipFill>
        <p:spPr>
          <a:xfrm>
            <a:off x="2585746" y="6251687"/>
            <a:ext cx="1710744" cy="380762"/>
          </a:xfrm>
          <a:prstGeom prst="rect">
            <a:avLst/>
          </a:prstGeom>
        </p:spPr>
      </p:pic>
      <p:pic>
        <p:nvPicPr>
          <p:cNvPr id="13" name="Bildobjekt 12">
            <a:extLst>
              <a:ext uri="{FF2B5EF4-FFF2-40B4-BE49-F238E27FC236}">
                <a16:creationId xmlns:a16="http://schemas.microsoft.com/office/drawing/2014/main" id="{9050F218-43F9-7E49-D863-19595DBFAEDC}"/>
              </a:ext>
            </a:extLst>
          </p:cNvPr>
          <p:cNvPicPr>
            <a:picLocks noChangeAspect="1"/>
          </p:cNvPicPr>
          <p:nvPr userDrawn="1"/>
        </p:nvPicPr>
        <p:blipFill>
          <a:blip r:embed="rId5"/>
          <a:stretch>
            <a:fillRect/>
          </a:stretch>
        </p:blipFill>
        <p:spPr>
          <a:xfrm>
            <a:off x="232322" y="6251687"/>
            <a:ext cx="1071415" cy="380762"/>
          </a:xfrm>
          <a:prstGeom prst="rect">
            <a:avLst/>
          </a:prstGeom>
        </p:spPr>
      </p:pic>
    </p:spTree>
    <p:extLst>
      <p:ext uri="{BB962C8B-B14F-4D97-AF65-F5344CB8AC3E}">
        <p14:creationId xmlns:p14="http://schemas.microsoft.com/office/powerpoint/2010/main" val="712634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1751106" y="787384"/>
            <a:ext cx="9433362" cy="1010471"/>
          </a:xfrm>
        </p:spPr>
        <p:txBody>
          <a:bodyPr/>
          <a:lstStyle>
            <a:lvl1pPr>
              <a:defRPr b="0">
                <a:solidFill>
                  <a:schemeClr val="tx1"/>
                </a:solidFill>
              </a:defRPr>
            </a:lvl1pPr>
          </a:lstStyle>
          <a:p>
            <a:r>
              <a:rPr lang="sv-SE" dirty="0"/>
              <a:t>Klicka här för att ändra format</a:t>
            </a:r>
            <a:endParaRPr lang="en-US" dirty="0"/>
          </a:p>
        </p:txBody>
      </p:sp>
      <p:sp>
        <p:nvSpPr>
          <p:cNvPr id="3" name="Content Placeholder 2"/>
          <p:cNvSpPr>
            <a:spLocks noGrp="1"/>
          </p:cNvSpPr>
          <p:nvPr>
            <p:ph idx="1"/>
          </p:nvPr>
        </p:nvSpPr>
        <p:spPr>
          <a:xfrm>
            <a:off x="1748707" y="1951865"/>
            <a:ext cx="9435761" cy="3914546"/>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41034595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solidFill>
              </a:defRPr>
            </a:lvl1pPr>
          </a:lstStyle>
          <a:p>
            <a:r>
              <a:rPr lang="sv-SE" dirty="0"/>
              <a:t>Klicka här för att ändra format</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Redigera format för bakgrundstext</a:t>
            </a:r>
          </a:p>
        </p:txBody>
      </p:sp>
      <p:sp>
        <p:nvSpPr>
          <p:cNvPr id="7" name="Rectangle 6"/>
          <p:cNvSpPr/>
          <p:nvPr userDrawn="1"/>
        </p:nvSpPr>
        <p:spPr>
          <a:xfrm>
            <a:off x="1" y="755468"/>
            <a:ext cx="3430668" cy="533400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Tree>
    <p:extLst>
      <p:ext uri="{BB962C8B-B14F-4D97-AF65-F5344CB8AC3E}">
        <p14:creationId xmlns:p14="http://schemas.microsoft.com/office/powerpoint/2010/main" val="32725101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Klicka här för att ändra format</a:t>
            </a:r>
          </a:p>
        </p:txBody>
      </p:sp>
      <p:sp>
        <p:nvSpPr>
          <p:cNvPr id="6" name="Content Placeholder 2"/>
          <p:cNvSpPr>
            <a:spLocks noGrp="1"/>
          </p:cNvSpPr>
          <p:nvPr>
            <p:ph idx="1"/>
          </p:nvPr>
        </p:nvSpPr>
        <p:spPr>
          <a:xfrm>
            <a:off x="1748707" y="1951865"/>
            <a:ext cx="9435761" cy="3914546"/>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22180783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8707" y="785852"/>
            <a:ext cx="9434405" cy="508055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32411768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748707" y="785851"/>
            <a:ext cx="9435759" cy="1012003"/>
          </a:xfrm>
        </p:spPr>
        <p:txBody>
          <a:bodyPr/>
          <a:lstStyle/>
          <a:p>
            <a:r>
              <a:rPr lang="sv-SE"/>
              <a:t>Klicka här för att ändra format</a:t>
            </a:r>
            <a:endParaRPr lang="en-US" dirty="0"/>
          </a:p>
        </p:txBody>
      </p:sp>
      <p:sp>
        <p:nvSpPr>
          <p:cNvPr id="3" name="Content Placeholder 2"/>
          <p:cNvSpPr>
            <a:spLocks noGrp="1"/>
          </p:cNvSpPr>
          <p:nvPr>
            <p:ph sz="half" idx="1"/>
          </p:nvPr>
        </p:nvSpPr>
        <p:spPr>
          <a:xfrm>
            <a:off x="1748707" y="1951864"/>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648466" y="1951864"/>
            <a:ext cx="4536000" cy="391454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34210108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8705" y="785851"/>
            <a:ext cx="4551424"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Content Placeholder 3"/>
          <p:cNvSpPr>
            <a:spLocks noGrp="1"/>
          </p:cNvSpPr>
          <p:nvPr>
            <p:ph sz="half" idx="2"/>
          </p:nvPr>
        </p:nvSpPr>
        <p:spPr>
          <a:xfrm>
            <a:off x="1748707" y="1951863"/>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648466" y="785851"/>
            <a:ext cx="4536000"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6" name="Content Placeholder 5"/>
          <p:cNvSpPr>
            <a:spLocks noGrp="1"/>
          </p:cNvSpPr>
          <p:nvPr>
            <p:ph sz="quarter" idx="4"/>
          </p:nvPr>
        </p:nvSpPr>
        <p:spPr>
          <a:xfrm>
            <a:off x="6648466" y="1951863"/>
            <a:ext cx="4536000"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19143601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6" name="Title 5"/>
          <p:cNvSpPr>
            <a:spLocks noGrp="1"/>
          </p:cNvSpPr>
          <p:nvPr>
            <p:ph type="title"/>
          </p:nvPr>
        </p:nvSpPr>
        <p:spPr>
          <a:xfrm>
            <a:off x="1748705" y="785851"/>
            <a:ext cx="9435763" cy="1012003"/>
          </a:xfrm>
        </p:spPr>
        <p:txBody>
          <a:bodyPr/>
          <a:lstStyle/>
          <a:p>
            <a:r>
              <a:rPr lang="sv-SE"/>
              <a:t>Klicka här för att ändra format</a:t>
            </a:r>
            <a:endParaRPr lang="en-US" dirty="0"/>
          </a:p>
        </p:txBody>
      </p:sp>
    </p:spTree>
    <p:extLst>
      <p:ext uri="{BB962C8B-B14F-4D97-AF65-F5344CB8AC3E}">
        <p14:creationId xmlns:p14="http://schemas.microsoft.com/office/powerpoint/2010/main" val="28217245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52919" y="211384"/>
            <a:ext cx="2743200" cy="365125"/>
          </a:xfrm>
          <a:prstGeom prst="rect">
            <a:avLst/>
          </a:prstGeom>
        </p:spPr>
        <p:txBody>
          <a:bodyPr/>
          <a:lstStyle/>
          <a:p>
            <a:fld id="{5586B75A-687E-405C-8A0B-8D00578BA2C3}" type="datetimeFigureOut">
              <a:rPr lang="en-US" dirty="0"/>
              <a:pPr/>
              <a:t>5/8/2023</a:t>
            </a:fld>
            <a:endParaRPr lang="en-US" dirty="0"/>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2567242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724081" y="754070"/>
            <a:ext cx="9921745"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Tree>
    <p:extLst>
      <p:ext uri="{BB962C8B-B14F-4D97-AF65-F5344CB8AC3E}">
        <p14:creationId xmlns:p14="http://schemas.microsoft.com/office/powerpoint/2010/main" val="35466237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a:xfrm>
            <a:off x="1748705" y="785851"/>
            <a:ext cx="9435762" cy="1012003"/>
          </a:xfrm>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a:xfrm>
            <a:off x="1748707" y="1951864"/>
            <a:ext cx="9435760" cy="3914546"/>
          </a:xfrm>
        </p:spPr>
        <p:txBody>
          <a:bodyPr vert="eaVert" anchor="t"/>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24118966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dirty="0"/>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dirty="0"/>
              <a:t>Klicka om du vill redigera mall för underrubrikformat</a:t>
            </a:r>
            <a:endParaRPr lang="en-US" dirty="0"/>
          </a:p>
        </p:txBody>
      </p:sp>
      <p:pic>
        <p:nvPicPr>
          <p:cNvPr id="10" name="Bildobjekt 9"/>
          <p:cNvPicPr>
            <a:picLocks noChangeAspect="1"/>
          </p:cNvPicPr>
          <p:nvPr userDrawn="1"/>
        </p:nvPicPr>
        <p:blipFill>
          <a:blip r:embed="rId2"/>
          <a:stretch>
            <a:fillRect/>
          </a:stretch>
        </p:blipFill>
        <p:spPr>
          <a:xfrm>
            <a:off x="9328454" y="3509316"/>
            <a:ext cx="2611976" cy="2746825"/>
          </a:xfrm>
          <a:prstGeom prst="rect">
            <a:avLst/>
          </a:prstGeom>
        </p:spPr>
      </p:pic>
      <p:pic>
        <p:nvPicPr>
          <p:cNvPr id="9" name="Bildobjekt 8" descr="En bild som visar text&#10;&#10;Automatiskt genererad beskrivning">
            <a:extLst>
              <a:ext uri="{FF2B5EF4-FFF2-40B4-BE49-F238E27FC236}">
                <a16:creationId xmlns:a16="http://schemas.microsoft.com/office/drawing/2014/main" id="{246DF3A9-6C56-451E-8100-708DFD8F7BBD}"/>
              </a:ext>
            </a:extLst>
          </p:cNvPr>
          <p:cNvPicPr>
            <a:picLocks noChangeAspect="1"/>
          </p:cNvPicPr>
          <p:nvPr userDrawn="1"/>
        </p:nvPicPr>
        <p:blipFill>
          <a:blip r:embed="rId3"/>
          <a:stretch>
            <a:fillRect/>
          </a:stretch>
        </p:blipFill>
        <p:spPr>
          <a:xfrm>
            <a:off x="9678473" y="1552195"/>
            <a:ext cx="1940400" cy="815078"/>
          </a:xfrm>
          <a:prstGeom prst="rect">
            <a:avLst/>
          </a:prstGeom>
        </p:spPr>
      </p:pic>
      <p:pic>
        <p:nvPicPr>
          <p:cNvPr id="14" name="Bildobjekt 13" descr="En bild som visar text, clipart&#10;&#10;Automatiskt genererad beskrivning">
            <a:extLst>
              <a:ext uri="{FF2B5EF4-FFF2-40B4-BE49-F238E27FC236}">
                <a16:creationId xmlns:a16="http://schemas.microsoft.com/office/drawing/2014/main" id="{E92D85A4-F0C1-42AA-B58C-FDA02194E73C}"/>
              </a:ext>
            </a:extLst>
          </p:cNvPr>
          <p:cNvPicPr>
            <a:picLocks noChangeAspect="1"/>
          </p:cNvPicPr>
          <p:nvPr userDrawn="1"/>
        </p:nvPicPr>
        <p:blipFill>
          <a:blip r:embed="rId4"/>
          <a:stretch>
            <a:fillRect/>
          </a:stretch>
        </p:blipFill>
        <p:spPr>
          <a:xfrm>
            <a:off x="9678473" y="866448"/>
            <a:ext cx="1940955" cy="432000"/>
          </a:xfrm>
          <a:prstGeom prst="rect">
            <a:avLst/>
          </a:prstGeom>
        </p:spPr>
      </p:pic>
      <p:pic>
        <p:nvPicPr>
          <p:cNvPr id="15" name="Bildobjekt 14">
            <a:extLst>
              <a:ext uri="{FF2B5EF4-FFF2-40B4-BE49-F238E27FC236}">
                <a16:creationId xmlns:a16="http://schemas.microsoft.com/office/drawing/2014/main" id="{190B7562-7A45-485F-9912-BEAC7D892FDE}"/>
              </a:ext>
            </a:extLst>
          </p:cNvPr>
          <p:cNvPicPr>
            <a:picLocks noChangeAspect="1"/>
          </p:cNvPicPr>
          <p:nvPr userDrawn="1"/>
        </p:nvPicPr>
        <p:blipFill>
          <a:blip r:embed="rId5"/>
          <a:stretch>
            <a:fillRect/>
          </a:stretch>
        </p:blipFill>
        <p:spPr>
          <a:xfrm>
            <a:off x="9678473" y="2621020"/>
            <a:ext cx="1940400" cy="689584"/>
          </a:xfrm>
          <a:prstGeom prst="rect">
            <a:avLst/>
          </a:prstGeom>
        </p:spPr>
      </p:pic>
    </p:spTree>
    <p:extLst>
      <p:ext uri="{BB962C8B-B14F-4D97-AF65-F5344CB8AC3E}">
        <p14:creationId xmlns:p14="http://schemas.microsoft.com/office/powerpoint/2010/main" val="538799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8707" y="785852"/>
            <a:ext cx="9434405" cy="508055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8" name="Date Placeholder 7"/>
          <p:cNvSpPr>
            <a:spLocks noGrp="1"/>
          </p:cNvSpPr>
          <p:nvPr>
            <p:ph type="dt" sz="half" idx="10"/>
          </p:nvPr>
        </p:nvSpPr>
        <p:spPr>
          <a:xfrm>
            <a:off x="252919" y="211384"/>
            <a:ext cx="2743200" cy="365125"/>
          </a:xfrm>
          <a:prstGeom prst="rect">
            <a:avLst/>
          </a:prstGeom>
        </p:spPr>
        <p:txBody>
          <a:bodyPr/>
          <a:lstStyle/>
          <a:p>
            <a:fld id="{5586B75A-687E-405C-8A0B-8D00578BA2C3}" type="datetimeFigureOut">
              <a:rPr lang="en-US" dirty="0"/>
              <a:pPr/>
              <a:t>5/8/2023</a:t>
            </a:fld>
            <a:endParaRPr lang="en-US"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4828285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1_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dirty="0"/>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dirty="0"/>
              <a:t>Klicka om du vill redigera mall för underrubrikformat</a:t>
            </a:r>
            <a:endParaRPr lang="en-US" dirty="0"/>
          </a:p>
        </p:txBody>
      </p:sp>
      <p:pic>
        <p:nvPicPr>
          <p:cNvPr id="10" name="Bildobjekt 9"/>
          <p:cNvPicPr>
            <a:picLocks noChangeAspect="1"/>
          </p:cNvPicPr>
          <p:nvPr userDrawn="1"/>
        </p:nvPicPr>
        <p:blipFill>
          <a:blip r:embed="rId2"/>
          <a:stretch>
            <a:fillRect/>
          </a:stretch>
        </p:blipFill>
        <p:spPr>
          <a:xfrm>
            <a:off x="9328454" y="3509316"/>
            <a:ext cx="2611976" cy="2746825"/>
          </a:xfrm>
          <a:prstGeom prst="rect">
            <a:avLst/>
          </a:prstGeom>
        </p:spPr>
      </p:pic>
      <p:pic>
        <p:nvPicPr>
          <p:cNvPr id="11" name="Bildobjekt 10" descr="En bild som visar text&#10;&#10;Automatiskt genererad beskrivning">
            <a:extLst>
              <a:ext uri="{FF2B5EF4-FFF2-40B4-BE49-F238E27FC236}">
                <a16:creationId xmlns:a16="http://schemas.microsoft.com/office/drawing/2014/main" id="{1D9AC463-FAF7-17B2-227A-18A2B89927A9}"/>
              </a:ext>
            </a:extLst>
          </p:cNvPr>
          <p:cNvPicPr>
            <a:picLocks noChangeAspect="1"/>
          </p:cNvPicPr>
          <p:nvPr userDrawn="1"/>
        </p:nvPicPr>
        <p:blipFill>
          <a:blip r:embed="rId3"/>
          <a:stretch>
            <a:fillRect/>
          </a:stretch>
        </p:blipFill>
        <p:spPr>
          <a:xfrm>
            <a:off x="1467828" y="6251687"/>
            <a:ext cx="906455" cy="380762"/>
          </a:xfrm>
          <a:prstGeom prst="rect">
            <a:avLst/>
          </a:prstGeom>
        </p:spPr>
      </p:pic>
      <p:pic>
        <p:nvPicPr>
          <p:cNvPr id="12" name="Bildobjekt 11" descr="En bild som visar text, clipart&#10;&#10;Automatiskt genererad beskrivning">
            <a:extLst>
              <a:ext uri="{FF2B5EF4-FFF2-40B4-BE49-F238E27FC236}">
                <a16:creationId xmlns:a16="http://schemas.microsoft.com/office/drawing/2014/main" id="{513EE046-831D-45E9-6290-994A4BD9923C}"/>
              </a:ext>
            </a:extLst>
          </p:cNvPr>
          <p:cNvPicPr>
            <a:picLocks noChangeAspect="1"/>
          </p:cNvPicPr>
          <p:nvPr userDrawn="1"/>
        </p:nvPicPr>
        <p:blipFill>
          <a:blip r:embed="rId4"/>
          <a:stretch>
            <a:fillRect/>
          </a:stretch>
        </p:blipFill>
        <p:spPr>
          <a:xfrm>
            <a:off x="2585746" y="6251687"/>
            <a:ext cx="1710744" cy="380762"/>
          </a:xfrm>
          <a:prstGeom prst="rect">
            <a:avLst/>
          </a:prstGeom>
        </p:spPr>
      </p:pic>
      <p:pic>
        <p:nvPicPr>
          <p:cNvPr id="13" name="Bildobjekt 12">
            <a:extLst>
              <a:ext uri="{FF2B5EF4-FFF2-40B4-BE49-F238E27FC236}">
                <a16:creationId xmlns:a16="http://schemas.microsoft.com/office/drawing/2014/main" id="{305FB9C8-27BC-227D-9F05-12CFAC4B0E0F}"/>
              </a:ext>
            </a:extLst>
          </p:cNvPr>
          <p:cNvPicPr>
            <a:picLocks noChangeAspect="1"/>
          </p:cNvPicPr>
          <p:nvPr userDrawn="1"/>
        </p:nvPicPr>
        <p:blipFill>
          <a:blip r:embed="rId5"/>
          <a:stretch>
            <a:fillRect/>
          </a:stretch>
        </p:blipFill>
        <p:spPr>
          <a:xfrm>
            <a:off x="232322" y="6251687"/>
            <a:ext cx="1071415" cy="380762"/>
          </a:xfrm>
          <a:prstGeom prst="rect">
            <a:avLst/>
          </a:prstGeom>
        </p:spPr>
      </p:pic>
    </p:spTree>
    <p:extLst>
      <p:ext uri="{BB962C8B-B14F-4D97-AF65-F5344CB8AC3E}">
        <p14:creationId xmlns:p14="http://schemas.microsoft.com/office/powerpoint/2010/main" val="33940010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solidFill>
              </a:defRPr>
            </a:lvl1pPr>
          </a:lstStyle>
          <a:p>
            <a:r>
              <a:rPr lang="sv-SE" dirty="0"/>
              <a:t>Klicka här för att ändra format</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Redigera format för bakgrundstext</a:t>
            </a:r>
          </a:p>
        </p:txBody>
      </p:sp>
      <p:sp>
        <p:nvSpPr>
          <p:cNvPr id="7" name="Rectangle 6"/>
          <p:cNvSpPr/>
          <p:nvPr userDrawn="1"/>
        </p:nvSpPr>
        <p:spPr>
          <a:xfrm>
            <a:off x="1" y="755468"/>
            <a:ext cx="3430668" cy="533400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sp>
    </p:spTree>
    <p:extLst>
      <p:ext uri="{BB962C8B-B14F-4D97-AF65-F5344CB8AC3E}">
        <p14:creationId xmlns:p14="http://schemas.microsoft.com/office/powerpoint/2010/main" val="28460936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1751106" y="787384"/>
            <a:ext cx="9433362" cy="1010471"/>
          </a:xfrm>
        </p:spPr>
        <p:txBody>
          <a:bodyPr/>
          <a:lstStyle>
            <a:lvl1pPr>
              <a:defRPr b="0">
                <a:solidFill>
                  <a:schemeClr val="tx1"/>
                </a:solidFill>
              </a:defRPr>
            </a:lvl1pPr>
          </a:lstStyle>
          <a:p>
            <a:r>
              <a:rPr lang="sv-SE" dirty="0"/>
              <a:t>Klicka här för att ändra format</a:t>
            </a:r>
            <a:endParaRPr lang="en-US" dirty="0"/>
          </a:p>
        </p:txBody>
      </p:sp>
      <p:sp>
        <p:nvSpPr>
          <p:cNvPr id="3" name="Content Placeholder 2"/>
          <p:cNvSpPr>
            <a:spLocks noGrp="1"/>
          </p:cNvSpPr>
          <p:nvPr>
            <p:ph idx="1"/>
          </p:nvPr>
        </p:nvSpPr>
        <p:spPr>
          <a:xfrm>
            <a:off x="1748707" y="1951865"/>
            <a:ext cx="9435761" cy="391454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36234245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8707" y="785852"/>
            <a:ext cx="9434405" cy="508055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1511933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748707" y="785851"/>
            <a:ext cx="9435759" cy="1012003"/>
          </a:xfrm>
        </p:spPr>
        <p:txBody>
          <a:bodyPr/>
          <a:lstStyle/>
          <a:p>
            <a:r>
              <a:rPr lang="sv-SE"/>
              <a:t>Klicka här för att ändra format</a:t>
            </a:r>
            <a:endParaRPr lang="en-US" dirty="0"/>
          </a:p>
        </p:txBody>
      </p:sp>
      <p:sp>
        <p:nvSpPr>
          <p:cNvPr id="3" name="Content Placeholder 2"/>
          <p:cNvSpPr>
            <a:spLocks noGrp="1"/>
          </p:cNvSpPr>
          <p:nvPr>
            <p:ph sz="half" idx="1"/>
          </p:nvPr>
        </p:nvSpPr>
        <p:spPr>
          <a:xfrm>
            <a:off x="1748707" y="1951864"/>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648466" y="1951864"/>
            <a:ext cx="4536000" cy="391454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12739434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8705" y="785851"/>
            <a:ext cx="4551424"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Content Placeholder 3"/>
          <p:cNvSpPr>
            <a:spLocks noGrp="1"/>
          </p:cNvSpPr>
          <p:nvPr>
            <p:ph sz="half" idx="2"/>
          </p:nvPr>
        </p:nvSpPr>
        <p:spPr>
          <a:xfrm>
            <a:off x="1748707" y="1951863"/>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648466" y="785851"/>
            <a:ext cx="4536000"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6" name="Content Placeholder 5"/>
          <p:cNvSpPr>
            <a:spLocks noGrp="1"/>
          </p:cNvSpPr>
          <p:nvPr>
            <p:ph sz="quarter" idx="4"/>
          </p:nvPr>
        </p:nvSpPr>
        <p:spPr>
          <a:xfrm>
            <a:off x="6648466" y="1951863"/>
            <a:ext cx="4536000" cy="391454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4870672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6" name="Title 5"/>
          <p:cNvSpPr>
            <a:spLocks noGrp="1"/>
          </p:cNvSpPr>
          <p:nvPr>
            <p:ph type="title"/>
          </p:nvPr>
        </p:nvSpPr>
        <p:spPr>
          <a:xfrm>
            <a:off x="1748705" y="785851"/>
            <a:ext cx="9435763" cy="1012003"/>
          </a:xfrm>
        </p:spPr>
        <p:txBody>
          <a:bodyPr/>
          <a:lstStyle/>
          <a:p>
            <a:r>
              <a:rPr lang="sv-SE"/>
              <a:t>Klicka här för att ändra format</a:t>
            </a:r>
            <a:endParaRPr lang="en-US" dirty="0"/>
          </a:p>
        </p:txBody>
      </p:sp>
    </p:spTree>
    <p:extLst>
      <p:ext uri="{BB962C8B-B14F-4D97-AF65-F5344CB8AC3E}">
        <p14:creationId xmlns:p14="http://schemas.microsoft.com/office/powerpoint/2010/main" val="25594363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52919" y="211384"/>
            <a:ext cx="2743200" cy="365125"/>
          </a:xfrm>
          <a:prstGeom prst="rect">
            <a:avLst/>
          </a:prstGeom>
        </p:spPr>
        <p:txBody>
          <a:bodyPr/>
          <a:lstStyle/>
          <a:p>
            <a:fld id="{5586B75A-687E-405C-8A0B-8D00578BA2C3}" type="datetimeFigureOut">
              <a:rPr lang="en-US" dirty="0"/>
              <a:pPr/>
              <a:t>5/8/2023</a:t>
            </a:fld>
            <a:endParaRPr lang="en-US" dirty="0"/>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4541821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724081" y="754070"/>
            <a:ext cx="9921745"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Tree>
    <p:extLst>
      <p:ext uri="{BB962C8B-B14F-4D97-AF65-F5344CB8AC3E}">
        <p14:creationId xmlns:p14="http://schemas.microsoft.com/office/powerpoint/2010/main" val="703575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a:xfrm>
            <a:off x="1748705" y="785851"/>
            <a:ext cx="9435762" cy="1012003"/>
          </a:xfrm>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a:xfrm>
            <a:off x="1748707" y="1951864"/>
            <a:ext cx="9435760" cy="3914546"/>
          </a:xfrm>
        </p:spPr>
        <p:txBody>
          <a:bodyPr vert="eaVert" ancho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2320714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748707" y="785851"/>
            <a:ext cx="9435759" cy="1012003"/>
          </a:xfrm>
        </p:spPr>
        <p:txBody>
          <a:bodyPr/>
          <a:lstStyle>
            <a:lvl1pPr>
              <a:defRPr>
                <a:solidFill>
                  <a:schemeClr val="tx1"/>
                </a:solidFill>
              </a:defRPr>
            </a:lvl1pPr>
          </a:lstStyle>
          <a:p>
            <a:r>
              <a:rPr lang="sv-SE" dirty="0"/>
              <a:t>Klicka här för att ändra format</a:t>
            </a:r>
            <a:endParaRPr lang="en-US" dirty="0"/>
          </a:p>
        </p:txBody>
      </p:sp>
      <p:sp>
        <p:nvSpPr>
          <p:cNvPr id="3" name="Content Placeholder 2"/>
          <p:cNvSpPr>
            <a:spLocks noGrp="1"/>
          </p:cNvSpPr>
          <p:nvPr>
            <p:ph sz="half" idx="1"/>
          </p:nvPr>
        </p:nvSpPr>
        <p:spPr>
          <a:xfrm>
            <a:off x="1748707" y="1951864"/>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648466" y="1951864"/>
            <a:ext cx="4536000" cy="391454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8" name="Date Placeholder 7"/>
          <p:cNvSpPr>
            <a:spLocks noGrp="1"/>
          </p:cNvSpPr>
          <p:nvPr>
            <p:ph type="dt" sz="half" idx="10"/>
          </p:nvPr>
        </p:nvSpPr>
        <p:spPr>
          <a:xfrm>
            <a:off x="252919" y="211384"/>
            <a:ext cx="2743200" cy="365125"/>
          </a:xfrm>
          <a:prstGeom prst="rect">
            <a:avLst/>
          </a:prstGeom>
        </p:spPr>
        <p:txBody>
          <a:bodyPr/>
          <a:lstStyle/>
          <a:p>
            <a:fld id="{5586B75A-687E-405C-8A0B-8D00578BA2C3}" type="datetimeFigureOut">
              <a:rPr lang="en-US" dirty="0"/>
              <a:pPr/>
              <a:t>5/8/2023</a:t>
            </a:fld>
            <a:endParaRPr lang="en-US"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2881294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tx2">
              <a:lumMod val="75000"/>
              <a:lumOff val="25000"/>
            </a:schemeClr>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dirty="0"/>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dirty="0"/>
              <a:t>Klicka om du vill redigera mall för underrubrikformat</a:t>
            </a:r>
            <a:endParaRPr lang="en-US" dirty="0"/>
          </a:p>
        </p:txBody>
      </p:sp>
      <p:pic>
        <p:nvPicPr>
          <p:cNvPr id="10" name="Bildobjekt 9"/>
          <p:cNvPicPr>
            <a:picLocks noChangeAspect="1"/>
          </p:cNvPicPr>
          <p:nvPr userDrawn="1"/>
        </p:nvPicPr>
        <p:blipFill>
          <a:blip r:embed="rId2"/>
          <a:stretch>
            <a:fillRect/>
          </a:stretch>
        </p:blipFill>
        <p:spPr>
          <a:xfrm>
            <a:off x="9328454" y="3509316"/>
            <a:ext cx="2611976" cy="2746825"/>
          </a:xfrm>
          <a:prstGeom prst="rect">
            <a:avLst/>
          </a:prstGeom>
        </p:spPr>
      </p:pic>
      <p:pic>
        <p:nvPicPr>
          <p:cNvPr id="9" name="Bildobjekt 8" descr="En bild som visar text&#10;&#10;Automatiskt genererad beskrivning">
            <a:extLst>
              <a:ext uri="{FF2B5EF4-FFF2-40B4-BE49-F238E27FC236}">
                <a16:creationId xmlns:a16="http://schemas.microsoft.com/office/drawing/2014/main" id="{93C12D56-A618-44EB-991E-3D6B7FF50465}"/>
              </a:ext>
            </a:extLst>
          </p:cNvPr>
          <p:cNvPicPr>
            <a:picLocks noChangeAspect="1"/>
          </p:cNvPicPr>
          <p:nvPr userDrawn="1"/>
        </p:nvPicPr>
        <p:blipFill>
          <a:blip r:embed="rId3"/>
          <a:stretch>
            <a:fillRect/>
          </a:stretch>
        </p:blipFill>
        <p:spPr>
          <a:xfrm>
            <a:off x="9678473" y="1552195"/>
            <a:ext cx="1940400" cy="815078"/>
          </a:xfrm>
          <a:prstGeom prst="rect">
            <a:avLst/>
          </a:prstGeom>
        </p:spPr>
      </p:pic>
      <p:pic>
        <p:nvPicPr>
          <p:cNvPr id="14" name="Bildobjekt 13" descr="En bild som visar text, clipart&#10;&#10;Automatiskt genererad beskrivning">
            <a:extLst>
              <a:ext uri="{FF2B5EF4-FFF2-40B4-BE49-F238E27FC236}">
                <a16:creationId xmlns:a16="http://schemas.microsoft.com/office/drawing/2014/main" id="{284DDA4F-A5CB-46FE-949A-9B947555E242}"/>
              </a:ext>
            </a:extLst>
          </p:cNvPr>
          <p:cNvPicPr>
            <a:picLocks noChangeAspect="1"/>
          </p:cNvPicPr>
          <p:nvPr userDrawn="1"/>
        </p:nvPicPr>
        <p:blipFill>
          <a:blip r:embed="rId4"/>
          <a:stretch>
            <a:fillRect/>
          </a:stretch>
        </p:blipFill>
        <p:spPr>
          <a:xfrm>
            <a:off x="9678473" y="866448"/>
            <a:ext cx="1940955" cy="432000"/>
          </a:xfrm>
          <a:prstGeom prst="rect">
            <a:avLst/>
          </a:prstGeom>
        </p:spPr>
      </p:pic>
      <p:pic>
        <p:nvPicPr>
          <p:cNvPr id="15" name="Bildobjekt 14">
            <a:extLst>
              <a:ext uri="{FF2B5EF4-FFF2-40B4-BE49-F238E27FC236}">
                <a16:creationId xmlns:a16="http://schemas.microsoft.com/office/drawing/2014/main" id="{D590AB38-445C-49F0-B783-185E7CE43B05}"/>
              </a:ext>
            </a:extLst>
          </p:cNvPr>
          <p:cNvPicPr>
            <a:picLocks noChangeAspect="1"/>
          </p:cNvPicPr>
          <p:nvPr userDrawn="1"/>
        </p:nvPicPr>
        <p:blipFill>
          <a:blip r:embed="rId5"/>
          <a:stretch>
            <a:fillRect/>
          </a:stretch>
        </p:blipFill>
        <p:spPr>
          <a:xfrm>
            <a:off x="9678473" y="2621020"/>
            <a:ext cx="1940400" cy="689584"/>
          </a:xfrm>
          <a:prstGeom prst="rect">
            <a:avLst/>
          </a:prstGeom>
        </p:spPr>
      </p:pic>
    </p:spTree>
    <p:extLst>
      <p:ext uri="{BB962C8B-B14F-4D97-AF65-F5344CB8AC3E}">
        <p14:creationId xmlns:p14="http://schemas.microsoft.com/office/powerpoint/2010/main" val="12846878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1_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tx2">
              <a:lumMod val="75000"/>
              <a:lumOff val="25000"/>
            </a:schemeClr>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dirty="0"/>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dirty="0"/>
              <a:t>Klicka om du vill redigera mall för underrubrikformat</a:t>
            </a:r>
            <a:endParaRPr lang="en-US" dirty="0"/>
          </a:p>
        </p:txBody>
      </p:sp>
      <p:pic>
        <p:nvPicPr>
          <p:cNvPr id="10" name="Bildobjekt 9"/>
          <p:cNvPicPr>
            <a:picLocks noChangeAspect="1"/>
          </p:cNvPicPr>
          <p:nvPr userDrawn="1"/>
        </p:nvPicPr>
        <p:blipFill>
          <a:blip r:embed="rId2"/>
          <a:stretch>
            <a:fillRect/>
          </a:stretch>
        </p:blipFill>
        <p:spPr>
          <a:xfrm>
            <a:off x="9328454" y="3509316"/>
            <a:ext cx="2611976" cy="2746825"/>
          </a:xfrm>
          <a:prstGeom prst="rect">
            <a:avLst/>
          </a:prstGeom>
        </p:spPr>
      </p:pic>
      <p:pic>
        <p:nvPicPr>
          <p:cNvPr id="11" name="Bildobjekt 10" descr="En bild som visar text&#10;&#10;Automatiskt genererad beskrivning">
            <a:extLst>
              <a:ext uri="{FF2B5EF4-FFF2-40B4-BE49-F238E27FC236}">
                <a16:creationId xmlns:a16="http://schemas.microsoft.com/office/drawing/2014/main" id="{FC61D535-9453-02BF-5385-EF3BD7095809}"/>
              </a:ext>
            </a:extLst>
          </p:cNvPr>
          <p:cNvPicPr>
            <a:picLocks noChangeAspect="1"/>
          </p:cNvPicPr>
          <p:nvPr userDrawn="1"/>
        </p:nvPicPr>
        <p:blipFill>
          <a:blip r:embed="rId3"/>
          <a:stretch>
            <a:fillRect/>
          </a:stretch>
        </p:blipFill>
        <p:spPr>
          <a:xfrm>
            <a:off x="1467828" y="6251687"/>
            <a:ext cx="906455" cy="380762"/>
          </a:xfrm>
          <a:prstGeom prst="rect">
            <a:avLst/>
          </a:prstGeom>
        </p:spPr>
      </p:pic>
      <p:pic>
        <p:nvPicPr>
          <p:cNvPr id="12" name="Bildobjekt 11" descr="En bild som visar text, clipart&#10;&#10;Automatiskt genererad beskrivning">
            <a:extLst>
              <a:ext uri="{FF2B5EF4-FFF2-40B4-BE49-F238E27FC236}">
                <a16:creationId xmlns:a16="http://schemas.microsoft.com/office/drawing/2014/main" id="{843586FE-AD39-B35A-A803-8757D29FF755}"/>
              </a:ext>
            </a:extLst>
          </p:cNvPr>
          <p:cNvPicPr>
            <a:picLocks noChangeAspect="1"/>
          </p:cNvPicPr>
          <p:nvPr userDrawn="1"/>
        </p:nvPicPr>
        <p:blipFill>
          <a:blip r:embed="rId4"/>
          <a:stretch>
            <a:fillRect/>
          </a:stretch>
        </p:blipFill>
        <p:spPr>
          <a:xfrm>
            <a:off x="2585746" y="6251687"/>
            <a:ext cx="1710744" cy="380762"/>
          </a:xfrm>
          <a:prstGeom prst="rect">
            <a:avLst/>
          </a:prstGeom>
        </p:spPr>
      </p:pic>
      <p:pic>
        <p:nvPicPr>
          <p:cNvPr id="13" name="Bildobjekt 12">
            <a:extLst>
              <a:ext uri="{FF2B5EF4-FFF2-40B4-BE49-F238E27FC236}">
                <a16:creationId xmlns:a16="http://schemas.microsoft.com/office/drawing/2014/main" id="{EF74C68F-C8A5-0611-C48A-D5B87985FF98}"/>
              </a:ext>
            </a:extLst>
          </p:cNvPr>
          <p:cNvPicPr>
            <a:picLocks noChangeAspect="1"/>
          </p:cNvPicPr>
          <p:nvPr userDrawn="1"/>
        </p:nvPicPr>
        <p:blipFill>
          <a:blip r:embed="rId5"/>
          <a:stretch>
            <a:fillRect/>
          </a:stretch>
        </p:blipFill>
        <p:spPr>
          <a:xfrm>
            <a:off x="232322" y="6251687"/>
            <a:ext cx="1071415" cy="380762"/>
          </a:xfrm>
          <a:prstGeom prst="rect">
            <a:avLst/>
          </a:prstGeom>
        </p:spPr>
      </p:pic>
    </p:spTree>
    <p:extLst>
      <p:ext uri="{BB962C8B-B14F-4D97-AF65-F5344CB8AC3E}">
        <p14:creationId xmlns:p14="http://schemas.microsoft.com/office/powerpoint/2010/main" val="11998344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solidFill>
              </a:defRPr>
            </a:lvl1pPr>
          </a:lstStyle>
          <a:p>
            <a:r>
              <a:rPr lang="sv-SE" dirty="0"/>
              <a:t>Klicka här för att ändra format</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Redigera format för bakgrundstext</a:t>
            </a:r>
          </a:p>
        </p:txBody>
      </p:sp>
      <p:sp>
        <p:nvSpPr>
          <p:cNvPr id="7" name="Rectangle 6"/>
          <p:cNvSpPr/>
          <p:nvPr userDrawn="1"/>
        </p:nvSpPr>
        <p:spPr>
          <a:xfrm>
            <a:off x="1" y="755468"/>
            <a:ext cx="3430668" cy="5334001"/>
          </a:xfrm>
          <a:prstGeom prst="rect">
            <a:avLst/>
          </a:prstGeom>
          <a:solidFill>
            <a:schemeClr val="tx2">
              <a:lumMod val="75000"/>
              <a:lumOff val="25000"/>
            </a:schemeClr>
          </a:solidFill>
          <a:ln>
            <a:noFill/>
          </a:ln>
        </p:spPr>
        <p:style>
          <a:lnRef idx="0">
            <a:scrgbClr r="0" g="0" b="0"/>
          </a:lnRef>
          <a:fillRef idx="0">
            <a:scrgbClr r="0" g="0" b="0"/>
          </a:fillRef>
          <a:effectRef idx="0">
            <a:scrgbClr r="0" g="0" b="0"/>
          </a:effectRef>
          <a:fontRef idx="minor">
            <a:schemeClr val="lt1"/>
          </a:fontRef>
        </p:style>
      </p:sp>
    </p:spTree>
    <p:extLst>
      <p:ext uri="{BB962C8B-B14F-4D97-AF65-F5344CB8AC3E}">
        <p14:creationId xmlns:p14="http://schemas.microsoft.com/office/powerpoint/2010/main" val="37614914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1751106" y="787384"/>
            <a:ext cx="9433362" cy="1010471"/>
          </a:xfrm>
        </p:spPr>
        <p:txBody>
          <a:bodyPr/>
          <a:lstStyle>
            <a:lvl1pPr>
              <a:defRPr b="0">
                <a:solidFill>
                  <a:schemeClr val="tx1"/>
                </a:solidFill>
              </a:defRPr>
            </a:lvl1pPr>
          </a:lstStyle>
          <a:p>
            <a:r>
              <a:rPr lang="sv-SE" dirty="0"/>
              <a:t>Klicka här för att ändra format</a:t>
            </a:r>
            <a:endParaRPr lang="en-US" dirty="0"/>
          </a:p>
        </p:txBody>
      </p:sp>
      <p:sp>
        <p:nvSpPr>
          <p:cNvPr id="3" name="Content Placeholder 2"/>
          <p:cNvSpPr>
            <a:spLocks noGrp="1"/>
          </p:cNvSpPr>
          <p:nvPr>
            <p:ph idx="1"/>
          </p:nvPr>
        </p:nvSpPr>
        <p:spPr>
          <a:xfrm>
            <a:off x="1748707" y="1951865"/>
            <a:ext cx="9435761" cy="3914546"/>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36987117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8707" y="785852"/>
            <a:ext cx="9434405" cy="508055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23909315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748707" y="785851"/>
            <a:ext cx="9435759" cy="1012003"/>
          </a:xfrm>
        </p:spPr>
        <p:txBody>
          <a:bodyPr/>
          <a:lstStyle/>
          <a:p>
            <a:r>
              <a:rPr lang="sv-SE"/>
              <a:t>Klicka här för att ändra format</a:t>
            </a:r>
            <a:endParaRPr lang="en-US" dirty="0"/>
          </a:p>
        </p:txBody>
      </p:sp>
      <p:sp>
        <p:nvSpPr>
          <p:cNvPr id="3" name="Content Placeholder 2"/>
          <p:cNvSpPr>
            <a:spLocks noGrp="1"/>
          </p:cNvSpPr>
          <p:nvPr>
            <p:ph sz="half" idx="1"/>
          </p:nvPr>
        </p:nvSpPr>
        <p:spPr>
          <a:xfrm>
            <a:off x="1748707" y="1951864"/>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648466" y="1951864"/>
            <a:ext cx="4536000" cy="391454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23654582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8705" y="785851"/>
            <a:ext cx="4551424"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Content Placeholder 3"/>
          <p:cNvSpPr>
            <a:spLocks noGrp="1"/>
          </p:cNvSpPr>
          <p:nvPr>
            <p:ph sz="half" idx="2"/>
          </p:nvPr>
        </p:nvSpPr>
        <p:spPr>
          <a:xfrm>
            <a:off x="1748707" y="1951863"/>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648466" y="785851"/>
            <a:ext cx="4536000"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6" name="Content Placeholder 5"/>
          <p:cNvSpPr>
            <a:spLocks noGrp="1"/>
          </p:cNvSpPr>
          <p:nvPr>
            <p:ph sz="quarter" idx="4"/>
          </p:nvPr>
        </p:nvSpPr>
        <p:spPr>
          <a:xfrm>
            <a:off x="6648466" y="1951863"/>
            <a:ext cx="4536000" cy="391454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1721119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6" name="Title 5"/>
          <p:cNvSpPr>
            <a:spLocks noGrp="1"/>
          </p:cNvSpPr>
          <p:nvPr>
            <p:ph type="title"/>
          </p:nvPr>
        </p:nvSpPr>
        <p:spPr>
          <a:xfrm>
            <a:off x="1748705" y="785851"/>
            <a:ext cx="9435763" cy="1012003"/>
          </a:xfrm>
        </p:spPr>
        <p:txBody>
          <a:bodyPr/>
          <a:lstStyle/>
          <a:p>
            <a:r>
              <a:rPr lang="sv-SE"/>
              <a:t>Klicka här för att ändra format</a:t>
            </a:r>
            <a:endParaRPr lang="en-US" dirty="0"/>
          </a:p>
        </p:txBody>
      </p:sp>
    </p:spTree>
    <p:extLst>
      <p:ext uri="{BB962C8B-B14F-4D97-AF65-F5344CB8AC3E}">
        <p14:creationId xmlns:p14="http://schemas.microsoft.com/office/powerpoint/2010/main" val="37895355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52919" y="211384"/>
            <a:ext cx="2743200" cy="365125"/>
          </a:xfrm>
          <a:prstGeom prst="rect">
            <a:avLst/>
          </a:prstGeom>
        </p:spPr>
        <p:txBody>
          <a:bodyPr/>
          <a:lstStyle/>
          <a:p>
            <a:fld id="{5586B75A-687E-405C-8A0B-8D00578BA2C3}" type="datetimeFigureOut">
              <a:rPr lang="en-US" dirty="0"/>
              <a:pPr/>
              <a:t>5/8/2023</a:t>
            </a:fld>
            <a:endParaRPr lang="en-US" dirty="0"/>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9909803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724081" y="754070"/>
            <a:ext cx="9921745"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Tree>
    <p:extLst>
      <p:ext uri="{BB962C8B-B14F-4D97-AF65-F5344CB8AC3E}">
        <p14:creationId xmlns:p14="http://schemas.microsoft.com/office/powerpoint/2010/main" val="850378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8705" y="785851"/>
            <a:ext cx="4551424"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5" name="Text Placeholder 4"/>
          <p:cNvSpPr>
            <a:spLocks noGrp="1"/>
          </p:cNvSpPr>
          <p:nvPr>
            <p:ph type="body" sz="quarter" idx="3"/>
          </p:nvPr>
        </p:nvSpPr>
        <p:spPr>
          <a:xfrm>
            <a:off x="6648466" y="785851"/>
            <a:ext cx="4536000"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2" name="Date Placeholder 1"/>
          <p:cNvSpPr>
            <a:spLocks noGrp="1"/>
          </p:cNvSpPr>
          <p:nvPr>
            <p:ph type="dt" sz="half" idx="10"/>
          </p:nvPr>
        </p:nvSpPr>
        <p:spPr>
          <a:xfrm>
            <a:off x="252919" y="211384"/>
            <a:ext cx="2743200" cy="365125"/>
          </a:xfrm>
          <a:prstGeom prst="rect">
            <a:avLst/>
          </a:prstGeom>
        </p:spPr>
        <p:txBody>
          <a:bodyPr/>
          <a:lstStyle/>
          <a:p>
            <a:fld id="{5586B75A-687E-405C-8A0B-8D00578BA2C3}" type="datetimeFigureOut">
              <a:rPr lang="en-US" dirty="0"/>
              <a:pPr/>
              <a:t>5/8/2023</a:t>
            </a:fld>
            <a:endParaRPr lang="en-US" dirty="0"/>
          </a:p>
        </p:txBody>
      </p:sp>
      <p:sp>
        <p:nvSpPr>
          <p:cNvPr id="11" name="Footer Placeholder 10"/>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12" name="Slide Number Placeholder 11"/>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
        <p:nvSpPr>
          <p:cNvPr id="9" name="Content Placeholder 3">
            <a:extLst>
              <a:ext uri="{FF2B5EF4-FFF2-40B4-BE49-F238E27FC236}">
                <a16:creationId xmlns:a16="http://schemas.microsoft.com/office/drawing/2014/main" id="{B6868A15-9E6A-488D-91C8-470F315D2CD1}"/>
              </a:ext>
            </a:extLst>
          </p:cNvPr>
          <p:cNvSpPr>
            <a:spLocks noGrp="1"/>
          </p:cNvSpPr>
          <p:nvPr>
            <p:ph sz="half" idx="13"/>
          </p:nvPr>
        </p:nvSpPr>
        <p:spPr>
          <a:xfrm>
            <a:off x="1748707" y="1951863"/>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0" name="Content Placeholder 5">
            <a:extLst>
              <a:ext uri="{FF2B5EF4-FFF2-40B4-BE49-F238E27FC236}">
                <a16:creationId xmlns:a16="http://schemas.microsoft.com/office/drawing/2014/main" id="{E355668B-1907-4A4F-998D-DE7115DB535C}"/>
              </a:ext>
            </a:extLst>
          </p:cNvPr>
          <p:cNvSpPr>
            <a:spLocks noGrp="1"/>
          </p:cNvSpPr>
          <p:nvPr>
            <p:ph sz="quarter" idx="14"/>
          </p:nvPr>
        </p:nvSpPr>
        <p:spPr>
          <a:xfrm>
            <a:off x="6648466" y="1951863"/>
            <a:ext cx="4536000" cy="391454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42541540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a:xfrm>
            <a:off x="1748705" y="785851"/>
            <a:ext cx="9435762" cy="1012003"/>
          </a:xfrm>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a:xfrm>
            <a:off x="1748707" y="1951864"/>
            <a:ext cx="9435760" cy="3914546"/>
          </a:xfrm>
        </p:spPr>
        <p:txBody>
          <a:bodyPr vert="eaVert" anchor="t"/>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961561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6" name="Title 5"/>
          <p:cNvSpPr>
            <a:spLocks noGrp="1"/>
          </p:cNvSpPr>
          <p:nvPr>
            <p:ph type="title"/>
          </p:nvPr>
        </p:nvSpPr>
        <p:spPr>
          <a:xfrm>
            <a:off x="1748705" y="785851"/>
            <a:ext cx="9435763" cy="1012003"/>
          </a:xfrm>
        </p:spPr>
        <p:txBody>
          <a:bodyPr/>
          <a:lstStyle/>
          <a:p>
            <a:r>
              <a:rPr lang="sv-SE" dirty="0"/>
              <a:t>Klicka här för att ändra format</a:t>
            </a:r>
            <a:endParaRPr lang="en-US" dirty="0"/>
          </a:p>
        </p:txBody>
      </p:sp>
    </p:spTree>
    <p:extLst>
      <p:ext uri="{BB962C8B-B14F-4D97-AF65-F5344CB8AC3E}">
        <p14:creationId xmlns:p14="http://schemas.microsoft.com/office/powerpoint/2010/main" val="237802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52919" y="211384"/>
            <a:ext cx="2743200" cy="365125"/>
          </a:xfrm>
          <a:prstGeom prst="rect">
            <a:avLst/>
          </a:prstGeom>
        </p:spPr>
        <p:txBody>
          <a:bodyPr/>
          <a:lstStyle/>
          <a:p>
            <a:fld id="{5586B75A-687E-405C-8A0B-8D00578BA2C3}" type="datetimeFigureOut">
              <a:rPr lang="en-US" dirty="0"/>
              <a:pPr/>
              <a:t>5/8/2023</a:t>
            </a:fld>
            <a:endParaRPr lang="en-US" dirty="0"/>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733580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4.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3.PNG"/><Relationship Id="rId2" Type="http://schemas.openxmlformats.org/officeDocument/2006/relationships/slideLayout" Target="../slideLayouts/slideLayout26.xml"/><Relationship Id="rId16"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6" Type="http://schemas.openxmlformats.org/officeDocument/2006/relationships/image" Target="../media/image4.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3.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1.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6" Type="http://schemas.openxmlformats.org/officeDocument/2006/relationships/image" Target="../media/image4.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3.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6" Type="http://schemas.openxmlformats.org/officeDocument/2006/relationships/image" Target="../media/image4.pn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image" Target="../media/image3.PNG"/><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1536964" cy="5330952"/>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sp>
      <p:sp>
        <p:nvSpPr>
          <p:cNvPr id="2" name="Title Placeholder 1"/>
          <p:cNvSpPr>
            <a:spLocks noGrp="1"/>
          </p:cNvSpPr>
          <p:nvPr>
            <p:ph type="title"/>
          </p:nvPr>
        </p:nvSpPr>
        <p:spPr>
          <a:xfrm>
            <a:off x="1748705" y="785851"/>
            <a:ext cx="9435762" cy="1012003"/>
          </a:xfrm>
          <a:prstGeom prst="rect">
            <a:avLst/>
          </a:prstGeom>
        </p:spPr>
        <p:txBody>
          <a:bodyPr vert="horz" lIns="91440" tIns="45720" rIns="91440" bIns="45720" rtlCol="0" anchor="b">
            <a:noAutofit/>
          </a:bodyPr>
          <a:lstStyle/>
          <a:p>
            <a:r>
              <a:rPr lang="sv-SE" dirty="0"/>
              <a:t>Klicka här för att ändra format</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1748707" y="1951864"/>
            <a:ext cx="9435760" cy="3902671"/>
          </a:xfrm>
          <a:prstGeom prst="rect">
            <a:avLst/>
          </a:prstGeom>
        </p:spPr>
        <p:txBody>
          <a:bodyPr vert="horz" lIns="91440" tIns="45720" rIns="91440" bIns="45720" rtlCol="0" anchor="ctr">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11" name="Bildobjekt 10"/>
          <p:cNvPicPr>
            <a:picLocks noChangeAspect="1"/>
          </p:cNvPicPr>
          <p:nvPr userDrawn="1"/>
        </p:nvPicPr>
        <p:blipFill>
          <a:blip r:embed="rId13"/>
          <a:stretch>
            <a:fillRect/>
          </a:stretch>
        </p:blipFill>
        <p:spPr>
          <a:xfrm>
            <a:off x="200756" y="6259488"/>
            <a:ext cx="518205" cy="548688"/>
          </a:xfrm>
          <a:prstGeom prst="rect">
            <a:avLst/>
          </a:prstGeom>
        </p:spPr>
      </p:pic>
      <p:pic>
        <p:nvPicPr>
          <p:cNvPr id="12" name="Bildobjekt 11" descr="En bild som visar text&#10;&#10;Automatiskt genererad beskrivning">
            <a:extLst>
              <a:ext uri="{FF2B5EF4-FFF2-40B4-BE49-F238E27FC236}">
                <a16:creationId xmlns:a16="http://schemas.microsoft.com/office/drawing/2014/main" id="{CBE8BE70-FFE2-0AA6-2544-27CE6B370803}"/>
              </a:ext>
            </a:extLst>
          </p:cNvPr>
          <p:cNvPicPr>
            <a:picLocks noChangeAspect="1"/>
          </p:cNvPicPr>
          <p:nvPr userDrawn="1"/>
        </p:nvPicPr>
        <p:blipFill>
          <a:blip r:embed="rId14"/>
          <a:stretch>
            <a:fillRect/>
          </a:stretch>
        </p:blipFill>
        <p:spPr>
          <a:xfrm>
            <a:off x="1865636" y="6361165"/>
            <a:ext cx="695134" cy="291996"/>
          </a:xfrm>
          <a:prstGeom prst="rect">
            <a:avLst/>
          </a:prstGeom>
        </p:spPr>
      </p:pic>
      <p:pic>
        <p:nvPicPr>
          <p:cNvPr id="13" name="Bildobjekt 12" descr="En bild som visar text, clipart&#10;&#10;Automatiskt genererad beskrivning">
            <a:extLst>
              <a:ext uri="{FF2B5EF4-FFF2-40B4-BE49-F238E27FC236}">
                <a16:creationId xmlns:a16="http://schemas.microsoft.com/office/drawing/2014/main" id="{611974CB-92D0-44FD-E144-EABB5137EF96}"/>
              </a:ext>
            </a:extLst>
          </p:cNvPr>
          <p:cNvPicPr>
            <a:picLocks noChangeAspect="1"/>
          </p:cNvPicPr>
          <p:nvPr userDrawn="1"/>
        </p:nvPicPr>
        <p:blipFill>
          <a:blip r:embed="rId15"/>
          <a:stretch>
            <a:fillRect/>
          </a:stretch>
        </p:blipFill>
        <p:spPr>
          <a:xfrm>
            <a:off x="2713966" y="6361163"/>
            <a:ext cx="1311917" cy="291995"/>
          </a:xfrm>
          <a:prstGeom prst="rect">
            <a:avLst/>
          </a:prstGeom>
        </p:spPr>
      </p:pic>
      <p:pic>
        <p:nvPicPr>
          <p:cNvPr id="14" name="Bildobjekt 13">
            <a:extLst>
              <a:ext uri="{FF2B5EF4-FFF2-40B4-BE49-F238E27FC236}">
                <a16:creationId xmlns:a16="http://schemas.microsoft.com/office/drawing/2014/main" id="{AA867AEB-2DEB-1C4C-E26F-E33F06993DDE}"/>
              </a:ext>
            </a:extLst>
          </p:cNvPr>
          <p:cNvPicPr>
            <a:picLocks noChangeAspect="1"/>
          </p:cNvPicPr>
          <p:nvPr userDrawn="1"/>
        </p:nvPicPr>
        <p:blipFill>
          <a:blip r:embed="rId16"/>
          <a:stretch>
            <a:fillRect/>
          </a:stretch>
        </p:blipFill>
        <p:spPr>
          <a:xfrm>
            <a:off x="927064" y="6361163"/>
            <a:ext cx="821641" cy="291997"/>
          </a:xfrm>
          <a:prstGeom prst="rect">
            <a:avLst/>
          </a:prstGeom>
        </p:spPr>
      </p:pic>
    </p:spTree>
    <p:extLst>
      <p:ext uri="{BB962C8B-B14F-4D97-AF65-F5344CB8AC3E}">
        <p14:creationId xmlns:p14="http://schemas.microsoft.com/office/powerpoint/2010/main" val="2817386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000" kern="1200" spc="-60" baseline="0">
          <a:solidFill>
            <a:schemeClr val="tx1"/>
          </a:solidFill>
          <a:latin typeface="+mj-lt"/>
          <a:ea typeface="+mj-ea"/>
          <a:cs typeface="+mj-cs"/>
        </a:defRPr>
      </a:lvl1pPr>
    </p:titleStyle>
    <p:bodyStyle>
      <a:lvl1pPr marL="182880" indent="-182880" algn="l" defTabSz="914400" rtl="0" eaLnBrk="1" latinLnBrk="0" hangingPunct="1">
        <a:lnSpc>
          <a:spcPct val="100000"/>
        </a:lnSpc>
        <a:spcBef>
          <a:spcPts val="1200"/>
        </a:spcBef>
        <a:buClr>
          <a:schemeClr val="accent1"/>
        </a:buClr>
        <a:buFont typeface="Wingdings 2" pitchFamily="18" charset="2"/>
        <a:buChar char=""/>
        <a:defRPr sz="2000" kern="1200">
          <a:solidFill>
            <a:schemeClr val="tx1"/>
          </a:solidFill>
          <a:latin typeface="+mn-lt"/>
          <a:ea typeface="+mn-ea"/>
          <a:cs typeface="+mn-cs"/>
        </a:defRPr>
      </a:lvl1pPr>
      <a:lvl2pPr marL="6858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1"/>
          </a:solidFill>
          <a:latin typeface="+mn-lt"/>
          <a:ea typeface="+mn-ea"/>
          <a:cs typeface="+mn-cs"/>
        </a:defRPr>
      </a:lvl2pPr>
      <a:lvl3pPr marL="11430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1536964" cy="5330952"/>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sp>
      <p:sp>
        <p:nvSpPr>
          <p:cNvPr id="2" name="Title Placeholder 1"/>
          <p:cNvSpPr>
            <a:spLocks noGrp="1"/>
          </p:cNvSpPr>
          <p:nvPr>
            <p:ph type="title"/>
          </p:nvPr>
        </p:nvSpPr>
        <p:spPr>
          <a:xfrm>
            <a:off x="1748705" y="785851"/>
            <a:ext cx="9435762" cy="1012003"/>
          </a:xfrm>
          <a:prstGeom prst="rect">
            <a:avLst/>
          </a:prstGeom>
        </p:spPr>
        <p:txBody>
          <a:bodyPr vert="horz" lIns="91440" tIns="45720" rIns="91440" bIns="45720" rtlCol="0" anchor="b">
            <a:noAutofit/>
          </a:bodyPr>
          <a:lstStyle/>
          <a:p>
            <a:r>
              <a:rPr lang="sv-SE" dirty="0"/>
              <a:t>Klicka här för att ändra format</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1748707" y="1951864"/>
            <a:ext cx="9435760" cy="3902671"/>
          </a:xfrm>
          <a:prstGeom prst="rect">
            <a:avLst/>
          </a:prstGeom>
        </p:spPr>
        <p:txBody>
          <a:bodyPr vert="horz" lIns="91440" tIns="45720" rIns="91440" bIns="45720" rtlCol="0" anchor="ctr">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13" name="Bildobjekt 12"/>
          <p:cNvPicPr>
            <a:picLocks noChangeAspect="1"/>
          </p:cNvPicPr>
          <p:nvPr userDrawn="1"/>
        </p:nvPicPr>
        <p:blipFill>
          <a:blip r:embed="rId15"/>
          <a:stretch>
            <a:fillRect/>
          </a:stretch>
        </p:blipFill>
        <p:spPr>
          <a:xfrm>
            <a:off x="200756" y="6259488"/>
            <a:ext cx="518205" cy="548688"/>
          </a:xfrm>
          <a:prstGeom prst="rect">
            <a:avLst/>
          </a:prstGeom>
        </p:spPr>
      </p:pic>
      <p:pic>
        <p:nvPicPr>
          <p:cNvPr id="14" name="Bildobjekt 13" descr="En bild som visar text&#10;&#10;Automatiskt genererad beskrivning">
            <a:extLst>
              <a:ext uri="{FF2B5EF4-FFF2-40B4-BE49-F238E27FC236}">
                <a16:creationId xmlns:a16="http://schemas.microsoft.com/office/drawing/2014/main" id="{570FAC03-62AE-118D-B0F8-1B0A6A3C84C4}"/>
              </a:ext>
            </a:extLst>
          </p:cNvPr>
          <p:cNvPicPr>
            <a:picLocks noChangeAspect="1"/>
          </p:cNvPicPr>
          <p:nvPr userDrawn="1"/>
        </p:nvPicPr>
        <p:blipFill>
          <a:blip r:embed="rId16"/>
          <a:stretch>
            <a:fillRect/>
          </a:stretch>
        </p:blipFill>
        <p:spPr>
          <a:xfrm>
            <a:off x="1865636" y="6361165"/>
            <a:ext cx="695134" cy="291996"/>
          </a:xfrm>
          <a:prstGeom prst="rect">
            <a:avLst/>
          </a:prstGeom>
        </p:spPr>
      </p:pic>
      <p:pic>
        <p:nvPicPr>
          <p:cNvPr id="15" name="Bildobjekt 14" descr="En bild som visar text, clipart&#10;&#10;Automatiskt genererad beskrivning">
            <a:extLst>
              <a:ext uri="{FF2B5EF4-FFF2-40B4-BE49-F238E27FC236}">
                <a16:creationId xmlns:a16="http://schemas.microsoft.com/office/drawing/2014/main" id="{19D933DC-7994-A65B-6A79-3B49E56DBC13}"/>
              </a:ext>
            </a:extLst>
          </p:cNvPr>
          <p:cNvPicPr>
            <a:picLocks noChangeAspect="1"/>
          </p:cNvPicPr>
          <p:nvPr userDrawn="1"/>
        </p:nvPicPr>
        <p:blipFill>
          <a:blip r:embed="rId17"/>
          <a:stretch>
            <a:fillRect/>
          </a:stretch>
        </p:blipFill>
        <p:spPr>
          <a:xfrm>
            <a:off x="2713966" y="6361163"/>
            <a:ext cx="1311917" cy="291995"/>
          </a:xfrm>
          <a:prstGeom prst="rect">
            <a:avLst/>
          </a:prstGeom>
        </p:spPr>
      </p:pic>
      <p:pic>
        <p:nvPicPr>
          <p:cNvPr id="16" name="Bildobjekt 15">
            <a:extLst>
              <a:ext uri="{FF2B5EF4-FFF2-40B4-BE49-F238E27FC236}">
                <a16:creationId xmlns:a16="http://schemas.microsoft.com/office/drawing/2014/main" id="{A17A6F4C-0BF4-1F5F-E28B-C3F8DE4D928F}"/>
              </a:ext>
            </a:extLst>
          </p:cNvPr>
          <p:cNvPicPr>
            <a:picLocks noChangeAspect="1"/>
          </p:cNvPicPr>
          <p:nvPr userDrawn="1"/>
        </p:nvPicPr>
        <p:blipFill>
          <a:blip r:embed="rId18"/>
          <a:stretch>
            <a:fillRect/>
          </a:stretch>
        </p:blipFill>
        <p:spPr>
          <a:xfrm>
            <a:off x="927064" y="6361163"/>
            <a:ext cx="821641" cy="291997"/>
          </a:xfrm>
          <a:prstGeom prst="rect">
            <a:avLst/>
          </a:prstGeom>
        </p:spPr>
      </p:pic>
    </p:spTree>
    <p:extLst>
      <p:ext uri="{BB962C8B-B14F-4D97-AF65-F5344CB8AC3E}">
        <p14:creationId xmlns:p14="http://schemas.microsoft.com/office/powerpoint/2010/main" val="241104026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sldNum="0" hdr="0" ftr="0" dt="0"/>
  <p:txStyles>
    <p:titleStyle>
      <a:lvl1pPr algn="l" defTabSz="914400" rtl="0" eaLnBrk="1" latinLnBrk="0" hangingPunct="1">
        <a:lnSpc>
          <a:spcPct val="90000"/>
        </a:lnSpc>
        <a:spcBef>
          <a:spcPct val="0"/>
        </a:spcBef>
        <a:buNone/>
        <a:defRPr sz="4000" kern="1200" spc="-60" baseline="0">
          <a:solidFill>
            <a:schemeClr val="tx1"/>
          </a:solidFill>
          <a:latin typeface="+mj-lt"/>
          <a:ea typeface="+mj-ea"/>
          <a:cs typeface="+mj-cs"/>
        </a:defRPr>
      </a:lvl1pPr>
    </p:titleStyle>
    <p:bodyStyle>
      <a:lvl1pPr marL="182880" indent="-182880" algn="l" defTabSz="914400" rtl="0" eaLnBrk="1" latinLnBrk="0" hangingPunct="1">
        <a:lnSpc>
          <a:spcPct val="100000"/>
        </a:lnSpc>
        <a:spcBef>
          <a:spcPts val="1200"/>
        </a:spcBef>
        <a:buClr>
          <a:schemeClr val="accent1"/>
        </a:buClr>
        <a:buFont typeface="Wingdings 2" pitchFamily="18" charset="2"/>
        <a:buChar char=""/>
        <a:defRPr sz="2000" kern="1200">
          <a:solidFill>
            <a:schemeClr val="tx1"/>
          </a:solidFill>
          <a:latin typeface="+mn-lt"/>
          <a:ea typeface="+mn-ea"/>
          <a:cs typeface="+mn-cs"/>
        </a:defRPr>
      </a:lvl1pPr>
      <a:lvl2pPr marL="6858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1"/>
          </a:solidFill>
          <a:latin typeface="+mn-lt"/>
          <a:ea typeface="+mn-ea"/>
          <a:cs typeface="+mn-cs"/>
        </a:defRPr>
      </a:lvl2pPr>
      <a:lvl3pPr marL="11430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1536964" cy="533095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sp>
      <p:sp>
        <p:nvSpPr>
          <p:cNvPr id="2" name="Title Placeholder 1"/>
          <p:cNvSpPr>
            <a:spLocks noGrp="1"/>
          </p:cNvSpPr>
          <p:nvPr>
            <p:ph type="title"/>
          </p:nvPr>
        </p:nvSpPr>
        <p:spPr>
          <a:xfrm>
            <a:off x="1748705" y="785851"/>
            <a:ext cx="9435762" cy="1012003"/>
          </a:xfrm>
          <a:prstGeom prst="rect">
            <a:avLst/>
          </a:prstGeom>
        </p:spPr>
        <p:txBody>
          <a:bodyPr vert="horz" lIns="91440" tIns="45720" rIns="91440" bIns="45720" rtlCol="0" anchor="b">
            <a:noAutofit/>
          </a:bodyPr>
          <a:lstStyle/>
          <a:p>
            <a:r>
              <a:rPr lang="sv-SE" dirty="0"/>
              <a:t>Klicka här för att ändra format</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1748707" y="1951864"/>
            <a:ext cx="9435760" cy="3902671"/>
          </a:xfrm>
          <a:prstGeom prst="rect">
            <a:avLst/>
          </a:prstGeom>
        </p:spPr>
        <p:txBody>
          <a:bodyPr vert="horz" lIns="91440" tIns="45720" rIns="91440" bIns="45720" rtlCol="0" anchor="ctr">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11" name="Bildobjekt 10"/>
          <p:cNvPicPr>
            <a:picLocks noChangeAspect="1"/>
          </p:cNvPicPr>
          <p:nvPr userDrawn="1"/>
        </p:nvPicPr>
        <p:blipFill>
          <a:blip r:embed="rId15"/>
          <a:stretch>
            <a:fillRect/>
          </a:stretch>
        </p:blipFill>
        <p:spPr>
          <a:xfrm>
            <a:off x="200756" y="6259488"/>
            <a:ext cx="518205" cy="548688"/>
          </a:xfrm>
          <a:prstGeom prst="rect">
            <a:avLst/>
          </a:prstGeom>
        </p:spPr>
      </p:pic>
      <p:pic>
        <p:nvPicPr>
          <p:cNvPr id="12" name="Bildobjekt 11" descr="En bild som visar text&#10;&#10;Automatiskt genererad beskrivning">
            <a:extLst>
              <a:ext uri="{FF2B5EF4-FFF2-40B4-BE49-F238E27FC236}">
                <a16:creationId xmlns:a16="http://schemas.microsoft.com/office/drawing/2014/main" id="{643B1D20-BA32-2F8E-95FF-8BFBDE463AFD}"/>
              </a:ext>
            </a:extLst>
          </p:cNvPr>
          <p:cNvPicPr>
            <a:picLocks noChangeAspect="1"/>
          </p:cNvPicPr>
          <p:nvPr userDrawn="1"/>
        </p:nvPicPr>
        <p:blipFill>
          <a:blip r:embed="rId16"/>
          <a:stretch>
            <a:fillRect/>
          </a:stretch>
        </p:blipFill>
        <p:spPr>
          <a:xfrm>
            <a:off x="1865636" y="6361165"/>
            <a:ext cx="695134" cy="291996"/>
          </a:xfrm>
          <a:prstGeom prst="rect">
            <a:avLst/>
          </a:prstGeom>
        </p:spPr>
      </p:pic>
      <p:pic>
        <p:nvPicPr>
          <p:cNvPr id="13" name="Bildobjekt 12" descr="En bild som visar text, clipart&#10;&#10;Automatiskt genererad beskrivning">
            <a:extLst>
              <a:ext uri="{FF2B5EF4-FFF2-40B4-BE49-F238E27FC236}">
                <a16:creationId xmlns:a16="http://schemas.microsoft.com/office/drawing/2014/main" id="{62DF8F96-7D9B-8CDD-999F-ED8A4470927A}"/>
              </a:ext>
            </a:extLst>
          </p:cNvPr>
          <p:cNvPicPr>
            <a:picLocks noChangeAspect="1"/>
          </p:cNvPicPr>
          <p:nvPr userDrawn="1"/>
        </p:nvPicPr>
        <p:blipFill>
          <a:blip r:embed="rId17"/>
          <a:stretch>
            <a:fillRect/>
          </a:stretch>
        </p:blipFill>
        <p:spPr>
          <a:xfrm>
            <a:off x="2713966" y="6361163"/>
            <a:ext cx="1311917" cy="291995"/>
          </a:xfrm>
          <a:prstGeom prst="rect">
            <a:avLst/>
          </a:prstGeom>
        </p:spPr>
      </p:pic>
      <p:pic>
        <p:nvPicPr>
          <p:cNvPr id="14" name="Bildobjekt 13">
            <a:extLst>
              <a:ext uri="{FF2B5EF4-FFF2-40B4-BE49-F238E27FC236}">
                <a16:creationId xmlns:a16="http://schemas.microsoft.com/office/drawing/2014/main" id="{25F05830-0A8C-4E7E-1322-83446F3477D8}"/>
              </a:ext>
            </a:extLst>
          </p:cNvPr>
          <p:cNvPicPr>
            <a:picLocks noChangeAspect="1"/>
          </p:cNvPicPr>
          <p:nvPr userDrawn="1"/>
        </p:nvPicPr>
        <p:blipFill>
          <a:blip r:embed="rId18"/>
          <a:stretch>
            <a:fillRect/>
          </a:stretch>
        </p:blipFill>
        <p:spPr>
          <a:xfrm>
            <a:off x="927064" y="6361163"/>
            <a:ext cx="821641" cy="291997"/>
          </a:xfrm>
          <a:prstGeom prst="rect">
            <a:avLst/>
          </a:prstGeom>
        </p:spPr>
      </p:pic>
    </p:spTree>
    <p:extLst>
      <p:ext uri="{BB962C8B-B14F-4D97-AF65-F5344CB8AC3E}">
        <p14:creationId xmlns:p14="http://schemas.microsoft.com/office/powerpoint/2010/main" val="199922378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hf sldNum="0" hdr="0" ftr="0" dt="0"/>
  <p:txStyles>
    <p:titleStyle>
      <a:lvl1pPr algn="l" defTabSz="914400" rtl="0" eaLnBrk="1" latinLnBrk="0" hangingPunct="1">
        <a:lnSpc>
          <a:spcPct val="90000"/>
        </a:lnSpc>
        <a:spcBef>
          <a:spcPct val="0"/>
        </a:spcBef>
        <a:buNone/>
        <a:defRPr sz="4000" kern="1200" spc="-60" baseline="0">
          <a:solidFill>
            <a:schemeClr val="tx1"/>
          </a:solidFill>
          <a:latin typeface="+mj-lt"/>
          <a:ea typeface="+mj-ea"/>
          <a:cs typeface="+mj-cs"/>
        </a:defRPr>
      </a:lvl1pPr>
    </p:titleStyle>
    <p:bodyStyle>
      <a:lvl1pPr marL="182880" indent="-182880" algn="l" defTabSz="914400" rtl="0" eaLnBrk="1" latinLnBrk="0" hangingPunct="1">
        <a:lnSpc>
          <a:spcPct val="100000"/>
        </a:lnSpc>
        <a:spcBef>
          <a:spcPts val="1200"/>
        </a:spcBef>
        <a:buClr>
          <a:schemeClr val="accent1"/>
        </a:buClr>
        <a:buFont typeface="Wingdings 2" pitchFamily="18" charset="2"/>
        <a:buChar char=""/>
        <a:defRPr sz="2000" kern="1200">
          <a:solidFill>
            <a:schemeClr val="tx1"/>
          </a:solidFill>
          <a:latin typeface="+mn-lt"/>
          <a:ea typeface="+mn-ea"/>
          <a:cs typeface="+mn-cs"/>
        </a:defRPr>
      </a:lvl1pPr>
      <a:lvl2pPr marL="6858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1"/>
          </a:solidFill>
          <a:latin typeface="+mn-lt"/>
          <a:ea typeface="+mn-ea"/>
          <a:cs typeface="+mn-cs"/>
        </a:defRPr>
      </a:lvl2pPr>
      <a:lvl3pPr marL="11430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1536964" cy="5330952"/>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
        <p:nvSpPr>
          <p:cNvPr id="2" name="Title Placeholder 1"/>
          <p:cNvSpPr>
            <a:spLocks noGrp="1"/>
          </p:cNvSpPr>
          <p:nvPr>
            <p:ph type="title"/>
          </p:nvPr>
        </p:nvSpPr>
        <p:spPr>
          <a:xfrm>
            <a:off x="1748705" y="785851"/>
            <a:ext cx="9435762" cy="1012003"/>
          </a:xfrm>
          <a:prstGeom prst="rect">
            <a:avLst/>
          </a:prstGeom>
        </p:spPr>
        <p:txBody>
          <a:bodyPr vert="horz" lIns="91440" tIns="45720" rIns="91440" bIns="45720" rtlCol="0" anchor="b">
            <a:noAutofit/>
          </a:bodyPr>
          <a:lstStyle/>
          <a:p>
            <a:r>
              <a:rPr lang="sv-SE" dirty="0"/>
              <a:t>Klicka här för att ändra format</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1748707" y="1951864"/>
            <a:ext cx="9435760" cy="3902671"/>
          </a:xfrm>
          <a:prstGeom prst="rect">
            <a:avLst/>
          </a:prstGeom>
        </p:spPr>
        <p:txBody>
          <a:bodyPr vert="horz" lIns="91440" tIns="45720" rIns="91440" bIns="45720" rtlCol="0" anchor="ctr">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11" name="Bildobjekt 10"/>
          <p:cNvPicPr>
            <a:picLocks noChangeAspect="1"/>
          </p:cNvPicPr>
          <p:nvPr userDrawn="1"/>
        </p:nvPicPr>
        <p:blipFill>
          <a:blip r:embed="rId13"/>
          <a:stretch>
            <a:fillRect/>
          </a:stretch>
        </p:blipFill>
        <p:spPr>
          <a:xfrm>
            <a:off x="200756" y="6259488"/>
            <a:ext cx="518205" cy="548688"/>
          </a:xfrm>
          <a:prstGeom prst="rect">
            <a:avLst/>
          </a:prstGeom>
        </p:spPr>
      </p:pic>
      <p:pic>
        <p:nvPicPr>
          <p:cNvPr id="12" name="Bildobjekt 11" descr="En bild som visar text&#10;&#10;Automatiskt genererad beskrivning">
            <a:extLst>
              <a:ext uri="{FF2B5EF4-FFF2-40B4-BE49-F238E27FC236}">
                <a16:creationId xmlns:a16="http://schemas.microsoft.com/office/drawing/2014/main" id="{4E8AD573-EBE1-228C-E8FB-732E952EB88F}"/>
              </a:ext>
            </a:extLst>
          </p:cNvPr>
          <p:cNvPicPr>
            <a:picLocks noChangeAspect="1"/>
          </p:cNvPicPr>
          <p:nvPr userDrawn="1"/>
        </p:nvPicPr>
        <p:blipFill>
          <a:blip r:embed="rId14"/>
          <a:stretch>
            <a:fillRect/>
          </a:stretch>
        </p:blipFill>
        <p:spPr>
          <a:xfrm>
            <a:off x="1865636" y="6361165"/>
            <a:ext cx="695134" cy="291996"/>
          </a:xfrm>
          <a:prstGeom prst="rect">
            <a:avLst/>
          </a:prstGeom>
        </p:spPr>
      </p:pic>
      <p:pic>
        <p:nvPicPr>
          <p:cNvPr id="13" name="Bildobjekt 12" descr="En bild som visar text, clipart&#10;&#10;Automatiskt genererad beskrivning">
            <a:extLst>
              <a:ext uri="{FF2B5EF4-FFF2-40B4-BE49-F238E27FC236}">
                <a16:creationId xmlns:a16="http://schemas.microsoft.com/office/drawing/2014/main" id="{F67925D7-8C6B-3CE4-2878-0FDB3623EF8A}"/>
              </a:ext>
            </a:extLst>
          </p:cNvPr>
          <p:cNvPicPr>
            <a:picLocks noChangeAspect="1"/>
          </p:cNvPicPr>
          <p:nvPr userDrawn="1"/>
        </p:nvPicPr>
        <p:blipFill>
          <a:blip r:embed="rId15"/>
          <a:stretch>
            <a:fillRect/>
          </a:stretch>
        </p:blipFill>
        <p:spPr>
          <a:xfrm>
            <a:off x="2713966" y="6361163"/>
            <a:ext cx="1311917" cy="291995"/>
          </a:xfrm>
          <a:prstGeom prst="rect">
            <a:avLst/>
          </a:prstGeom>
        </p:spPr>
      </p:pic>
      <p:pic>
        <p:nvPicPr>
          <p:cNvPr id="14" name="Bildobjekt 13">
            <a:extLst>
              <a:ext uri="{FF2B5EF4-FFF2-40B4-BE49-F238E27FC236}">
                <a16:creationId xmlns:a16="http://schemas.microsoft.com/office/drawing/2014/main" id="{6F9D0281-BC7B-4720-EF92-4106469DA960}"/>
              </a:ext>
            </a:extLst>
          </p:cNvPr>
          <p:cNvPicPr>
            <a:picLocks noChangeAspect="1"/>
          </p:cNvPicPr>
          <p:nvPr userDrawn="1"/>
        </p:nvPicPr>
        <p:blipFill>
          <a:blip r:embed="rId16"/>
          <a:stretch>
            <a:fillRect/>
          </a:stretch>
        </p:blipFill>
        <p:spPr>
          <a:xfrm>
            <a:off x="927064" y="6361163"/>
            <a:ext cx="821641" cy="291997"/>
          </a:xfrm>
          <a:prstGeom prst="rect">
            <a:avLst/>
          </a:prstGeom>
        </p:spPr>
      </p:pic>
    </p:spTree>
    <p:extLst>
      <p:ext uri="{BB962C8B-B14F-4D97-AF65-F5344CB8AC3E}">
        <p14:creationId xmlns:p14="http://schemas.microsoft.com/office/powerpoint/2010/main" val="264889902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sldNum="0" hdr="0" ftr="0" dt="0"/>
  <p:txStyles>
    <p:titleStyle>
      <a:lvl1pPr algn="l" defTabSz="914400" rtl="0" eaLnBrk="1" latinLnBrk="0" hangingPunct="1">
        <a:lnSpc>
          <a:spcPct val="90000"/>
        </a:lnSpc>
        <a:spcBef>
          <a:spcPct val="0"/>
        </a:spcBef>
        <a:buNone/>
        <a:defRPr sz="4000" kern="1200" spc="-60" baseline="0">
          <a:solidFill>
            <a:schemeClr val="tx1"/>
          </a:solidFill>
          <a:latin typeface="+mj-lt"/>
          <a:ea typeface="+mj-ea"/>
          <a:cs typeface="+mj-cs"/>
        </a:defRPr>
      </a:lvl1pPr>
    </p:titleStyle>
    <p:bodyStyle>
      <a:lvl1pPr marL="182880" indent="-182880" algn="l" defTabSz="914400" rtl="0" eaLnBrk="1" latinLnBrk="0" hangingPunct="1">
        <a:lnSpc>
          <a:spcPct val="100000"/>
        </a:lnSpc>
        <a:spcBef>
          <a:spcPts val="1200"/>
        </a:spcBef>
        <a:buClr>
          <a:schemeClr val="accent1"/>
        </a:buClr>
        <a:buFont typeface="Wingdings 2" pitchFamily="18" charset="2"/>
        <a:buChar char=""/>
        <a:defRPr sz="2000" kern="1200">
          <a:solidFill>
            <a:schemeClr val="tx1"/>
          </a:solidFill>
          <a:latin typeface="+mn-lt"/>
          <a:ea typeface="+mn-ea"/>
          <a:cs typeface="+mn-cs"/>
        </a:defRPr>
      </a:lvl1pPr>
      <a:lvl2pPr marL="6858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1"/>
          </a:solidFill>
          <a:latin typeface="+mn-lt"/>
          <a:ea typeface="+mn-ea"/>
          <a:cs typeface="+mn-cs"/>
        </a:defRPr>
      </a:lvl2pPr>
      <a:lvl3pPr marL="11430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1536964" cy="533095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sp>
      <p:sp>
        <p:nvSpPr>
          <p:cNvPr id="2" name="Title Placeholder 1"/>
          <p:cNvSpPr>
            <a:spLocks noGrp="1"/>
          </p:cNvSpPr>
          <p:nvPr>
            <p:ph type="title"/>
          </p:nvPr>
        </p:nvSpPr>
        <p:spPr>
          <a:xfrm>
            <a:off x="1748705" y="785851"/>
            <a:ext cx="9435762" cy="1012003"/>
          </a:xfrm>
          <a:prstGeom prst="rect">
            <a:avLst/>
          </a:prstGeom>
        </p:spPr>
        <p:txBody>
          <a:bodyPr vert="horz" lIns="91440" tIns="45720" rIns="91440" bIns="45720" rtlCol="0" anchor="b">
            <a:noAutofit/>
          </a:bodyPr>
          <a:lstStyle/>
          <a:p>
            <a:r>
              <a:rPr lang="sv-SE" dirty="0"/>
              <a:t>Klicka här för att ändra format</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1748707" y="1951864"/>
            <a:ext cx="9435760" cy="3902671"/>
          </a:xfrm>
          <a:prstGeom prst="rect">
            <a:avLst/>
          </a:prstGeom>
        </p:spPr>
        <p:txBody>
          <a:bodyPr vert="horz" lIns="91440" tIns="45720" rIns="91440" bIns="45720" rtlCol="0" anchor="ctr">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11" name="Bildobjekt 10"/>
          <p:cNvPicPr>
            <a:picLocks noChangeAspect="1"/>
          </p:cNvPicPr>
          <p:nvPr userDrawn="1"/>
        </p:nvPicPr>
        <p:blipFill>
          <a:blip r:embed="rId13"/>
          <a:stretch>
            <a:fillRect/>
          </a:stretch>
        </p:blipFill>
        <p:spPr>
          <a:xfrm>
            <a:off x="200756" y="6259488"/>
            <a:ext cx="518205" cy="548688"/>
          </a:xfrm>
          <a:prstGeom prst="rect">
            <a:avLst/>
          </a:prstGeom>
        </p:spPr>
      </p:pic>
      <p:pic>
        <p:nvPicPr>
          <p:cNvPr id="12" name="Bildobjekt 11" descr="En bild som visar text&#10;&#10;Automatiskt genererad beskrivning">
            <a:extLst>
              <a:ext uri="{FF2B5EF4-FFF2-40B4-BE49-F238E27FC236}">
                <a16:creationId xmlns:a16="http://schemas.microsoft.com/office/drawing/2014/main" id="{7E6DFCAB-EB5D-F7B5-511B-5A98D9E528BF}"/>
              </a:ext>
            </a:extLst>
          </p:cNvPr>
          <p:cNvPicPr>
            <a:picLocks noChangeAspect="1"/>
          </p:cNvPicPr>
          <p:nvPr userDrawn="1"/>
        </p:nvPicPr>
        <p:blipFill>
          <a:blip r:embed="rId14"/>
          <a:stretch>
            <a:fillRect/>
          </a:stretch>
        </p:blipFill>
        <p:spPr>
          <a:xfrm>
            <a:off x="1865636" y="6361165"/>
            <a:ext cx="695134" cy="291996"/>
          </a:xfrm>
          <a:prstGeom prst="rect">
            <a:avLst/>
          </a:prstGeom>
        </p:spPr>
      </p:pic>
      <p:pic>
        <p:nvPicPr>
          <p:cNvPr id="13" name="Bildobjekt 12" descr="En bild som visar text, clipart&#10;&#10;Automatiskt genererad beskrivning">
            <a:extLst>
              <a:ext uri="{FF2B5EF4-FFF2-40B4-BE49-F238E27FC236}">
                <a16:creationId xmlns:a16="http://schemas.microsoft.com/office/drawing/2014/main" id="{8DB3C677-7C95-785B-DF5B-A2F047003734}"/>
              </a:ext>
            </a:extLst>
          </p:cNvPr>
          <p:cNvPicPr>
            <a:picLocks noChangeAspect="1"/>
          </p:cNvPicPr>
          <p:nvPr userDrawn="1"/>
        </p:nvPicPr>
        <p:blipFill>
          <a:blip r:embed="rId15"/>
          <a:stretch>
            <a:fillRect/>
          </a:stretch>
        </p:blipFill>
        <p:spPr>
          <a:xfrm>
            <a:off x="2713966" y="6361163"/>
            <a:ext cx="1311917" cy="291995"/>
          </a:xfrm>
          <a:prstGeom prst="rect">
            <a:avLst/>
          </a:prstGeom>
        </p:spPr>
      </p:pic>
      <p:pic>
        <p:nvPicPr>
          <p:cNvPr id="14" name="Bildobjekt 13">
            <a:extLst>
              <a:ext uri="{FF2B5EF4-FFF2-40B4-BE49-F238E27FC236}">
                <a16:creationId xmlns:a16="http://schemas.microsoft.com/office/drawing/2014/main" id="{56E820D7-5ED9-5571-74E7-2A2A39C23FA7}"/>
              </a:ext>
            </a:extLst>
          </p:cNvPr>
          <p:cNvPicPr>
            <a:picLocks noChangeAspect="1"/>
          </p:cNvPicPr>
          <p:nvPr userDrawn="1"/>
        </p:nvPicPr>
        <p:blipFill>
          <a:blip r:embed="rId16"/>
          <a:stretch>
            <a:fillRect/>
          </a:stretch>
        </p:blipFill>
        <p:spPr>
          <a:xfrm>
            <a:off x="927064" y="6361163"/>
            <a:ext cx="821641" cy="291997"/>
          </a:xfrm>
          <a:prstGeom prst="rect">
            <a:avLst/>
          </a:prstGeom>
        </p:spPr>
      </p:pic>
    </p:spTree>
    <p:extLst>
      <p:ext uri="{BB962C8B-B14F-4D97-AF65-F5344CB8AC3E}">
        <p14:creationId xmlns:p14="http://schemas.microsoft.com/office/powerpoint/2010/main" val="8625030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lvl1pPr algn="l" defTabSz="914400" rtl="0" eaLnBrk="1" latinLnBrk="0" hangingPunct="1">
        <a:lnSpc>
          <a:spcPct val="90000"/>
        </a:lnSpc>
        <a:spcBef>
          <a:spcPct val="0"/>
        </a:spcBef>
        <a:buNone/>
        <a:defRPr sz="4000" kern="1200" spc="-60" baseline="0">
          <a:solidFill>
            <a:schemeClr val="tx1"/>
          </a:solidFill>
          <a:latin typeface="+mj-lt"/>
          <a:ea typeface="+mj-ea"/>
          <a:cs typeface="+mj-cs"/>
        </a:defRPr>
      </a:lvl1pPr>
    </p:titleStyle>
    <p:bodyStyle>
      <a:lvl1pPr marL="182880" indent="-182880" algn="l" defTabSz="914400" rtl="0" eaLnBrk="1" latinLnBrk="0" hangingPunct="1">
        <a:lnSpc>
          <a:spcPct val="100000"/>
        </a:lnSpc>
        <a:spcBef>
          <a:spcPts val="1200"/>
        </a:spcBef>
        <a:buClr>
          <a:schemeClr val="accent1"/>
        </a:buClr>
        <a:buFont typeface="Wingdings 2" pitchFamily="18" charset="2"/>
        <a:buChar char=""/>
        <a:defRPr sz="2000" kern="1200">
          <a:solidFill>
            <a:schemeClr val="tx1"/>
          </a:solidFill>
          <a:latin typeface="+mn-lt"/>
          <a:ea typeface="+mn-ea"/>
          <a:cs typeface="+mn-cs"/>
        </a:defRPr>
      </a:lvl1pPr>
      <a:lvl2pPr marL="6858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1"/>
          </a:solidFill>
          <a:latin typeface="+mn-lt"/>
          <a:ea typeface="+mn-ea"/>
          <a:cs typeface="+mn-cs"/>
        </a:defRPr>
      </a:lvl2pPr>
      <a:lvl3pPr marL="11430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1536964" cy="5330952"/>
          </a:xfrm>
          <a:prstGeom prst="rect">
            <a:avLst/>
          </a:prstGeom>
          <a:solidFill>
            <a:schemeClr val="tx2">
              <a:lumMod val="75000"/>
              <a:lumOff val="25000"/>
            </a:schemeClr>
          </a:solidFill>
          <a:ln>
            <a:noFill/>
          </a:ln>
        </p:spPr>
        <p:style>
          <a:lnRef idx="0">
            <a:scrgbClr r="0" g="0" b="0"/>
          </a:lnRef>
          <a:fillRef idx="0">
            <a:scrgbClr r="0" g="0" b="0"/>
          </a:fillRef>
          <a:effectRef idx="0">
            <a:scrgbClr r="0" g="0" b="0"/>
          </a:effectRef>
          <a:fontRef idx="minor">
            <a:schemeClr val="lt1"/>
          </a:fontRef>
        </p:style>
      </p:sp>
      <p:sp>
        <p:nvSpPr>
          <p:cNvPr id="2" name="Title Placeholder 1"/>
          <p:cNvSpPr>
            <a:spLocks noGrp="1"/>
          </p:cNvSpPr>
          <p:nvPr>
            <p:ph type="title"/>
          </p:nvPr>
        </p:nvSpPr>
        <p:spPr>
          <a:xfrm>
            <a:off x="1748705" y="785851"/>
            <a:ext cx="9435762" cy="1012003"/>
          </a:xfrm>
          <a:prstGeom prst="rect">
            <a:avLst/>
          </a:prstGeom>
        </p:spPr>
        <p:txBody>
          <a:bodyPr vert="horz" lIns="91440" tIns="45720" rIns="91440" bIns="45720" rtlCol="0" anchor="b">
            <a:noAutofit/>
          </a:bodyPr>
          <a:lstStyle/>
          <a:p>
            <a:r>
              <a:rPr lang="sv-SE" dirty="0"/>
              <a:t>Klicka här för att ändra format</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1748707" y="1951864"/>
            <a:ext cx="9435760" cy="3902671"/>
          </a:xfrm>
          <a:prstGeom prst="rect">
            <a:avLst/>
          </a:prstGeom>
        </p:spPr>
        <p:txBody>
          <a:bodyPr vert="horz" lIns="91440" tIns="45720" rIns="91440" bIns="45720" rtlCol="0" anchor="ctr">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12" name="Bildobjekt 11"/>
          <p:cNvPicPr>
            <a:picLocks noChangeAspect="1"/>
          </p:cNvPicPr>
          <p:nvPr userDrawn="1"/>
        </p:nvPicPr>
        <p:blipFill>
          <a:blip r:embed="rId13"/>
          <a:stretch>
            <a:fillRect/>
          </a:stretch>
        </p:blipFill>
        <p:spPr>
          <a:xfrm>
            <a:off x="200756" y="6259488"/>
            <a:ext cx="518205" cy="548688"/>
          </a:xfrm>
          <a:prstGeom prst="rect">
            <a:avLst/>
          </a:prstGeom>
        </p:spPr>
      </p:pic>
      <p:pic>
        <p:nvPicPr>
          <p:cNvPr id="11" name="Bildobjekt 10" descr="En bild som visar text&#10;&#10;Automatiskt genererad beskrivning">
            <a:extLst>
              <a:ext uri="{FF2B5EF4-FFF2-40B4-BE49-F238E27FC236}">
                <a16:creationId xmlns:a16="http://schemas.microsoft.com/office/drawing/2014/main" id="{F6F15DD1-AC44-929C-AF47-F256EACA0964}"/>
              </a:ext>
            </a:extLst>
          </p:cNvPr>
          <p:cNvPicPr>
            <a:picLocks noChangeAspect="1"/>
          </p:cNvPicPr>
          <p:nvPr userDrawn="1"/>
        </p:nvPicPr>
        <p:blipFill>
          <a:blip r:embed="rId14"/>
          <a:stretch>
            <a:fillRect/>
          </a:stretch>
        </p:blipFill>
        <p:spPr>
          <a:xfrm>
            <a:off x="1865636" y="6361165"/>
            <a:ext cx="695134" cy="291996"/>
          </a:xfrm>
          <a:prstGeom prst="rect">
            <a:avLst/>
          </a:prstGeom>
        </p:spPr>
      </p:pic>
      <p:pic>
        <p:nvPicPr>
          <p:cNvPr id="13" name="Bildobjekt 12" descr="En bild som visar text, clipart&#10;&#10;Automatiskt genererad beskrivning">
            <a:extLst>
              <a:ext uri="{FF2B5EF4-FFF2-40B4-BE49-F238E27FC236}">
                <a16:creationId xmlns:a16="http://schemas.microsoft.com/office/drawing/2014/main" id="{2B0B9B63-47FF-73AF-A931-607D3B7715D1}"/>
              </a:ext>
            </a:extLst>
          </p:cNvPr>
          <p:cNvPicPr>
            <a:picLocks noChangeAspect="1"/>
          </p:cNvPicPr>
          <p:nvPr userDrawn="1"/>
        </p:nvPicPr>
        <p:blipFill>
          <a:blip r:embed="rId15"/>
          <a:stretch>
            <a:fillRect/>
          </a:stretch>
        </p:blipFill>
        <p:spPr>
          <a:xfrm>
            <a:off x="2713966" y="6361163"/>
            <a:ext cx="1311917" cy="291995"/>
          </a:xfrm>
          <a:prstGeom prst="rect">
            <a:avLst/>
          </a:prstGeom>
        </p:spPr>
      </p:pic>
      <p:pic>
        <p:nvPicPr>
          <p:cNvPr id="14" name="Bildobjekt 13">
            <a:extLst>
              <a:ext uri="{FF2B5EF4-FFF2-40B4-BE49-F238E27FC236}">
                <a16:creationId xmlns:a16="http://schemas.microsoft.com/office/drawing/2014/main" id="{0D476E4C-5D95-427E-A3E0-B4B24A7CEC1A}"/>
              </a:ext>
            </a:extLst>
          </p:cNvPr>
          <p:cNvPicPr>
            <a:picLocks noChangeAspect="1"/>
          </p:cNvPicPr>
          <p:nvPr userDrawn="1"/>
        </p:nvPicPr>
        <p:blipFill>
          <a:blip r:embed="rId16"/>
          <a:stretch>
            <a:fillRect/>
          </a:stretch>
        </p:blipFill>
        <p:spPr>
          <a:xfrm>
            <a:off x="927064" y="6361163"/>
            <a:ext cx="821641" cy="291997"/>
          </a:xfrm>
          <a:prstGeom prst="rect">
            <a:avLst/>
          </a:prstGeom>
        </p:spPr>
      </p:pic>
    </p:spTree>
    <p:extLst>
      <p:ext uri="{BB962C8B-B14F-4D97-AF65-F5344CB8AC3E}">
        <p14:creationId xmlns:p14="http://schemas.microsoft.com/office/powerpoint/2010/main" val="348729678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sldNum="0" hdr="0" ftr="0" dt="0"/>
  <p:txStyles>
    <p:titleStyle>
      <a:lvl1pPr algn="l" defTabSz="914400" rtl="0" eaLnBrk="1" latinLnBrk="0" hangingPunct="1">
        <a:lnSpc>
          <a:spcPct val="90000"/>
        </a:lnSpc>
        <a:spcBef>
          <a:spcPct val="0"/>
        </a:spcBef>
        <a:buNone/>
        <a:defRPr sz="4000" kern="1200" spc="-60" baseline="0">
          <a:solidFill>
            <a:schemeClr val="tx1"/>
          </a:solidFill>
          <a:latin typeface="+mj-lt"/>
          <a:ea typeface="+mj-ea"/>
          <a:cs typeface="+mj-cs"/>
        </a:defRPr>
      </a:lvl1pPr>
    </p:titleStyle>
    <p:bodyStyle>
      <a:lvl1pPr marL="182880" indent="-182880" algn="l" defTabSz="914400" rtl="0" eaLnBrk="1" latinLnBrk="0" hangingPunct="1">
        <a:lnSpc>
          <a:spcPct val="100000"/>
        </a:lnSpc>
        <a:spcBef>
          <a:spcPts val="1200"/>
        </a:spcBef>
        <a:buClr>
          <a:schemeClr val="accent1"/>
        </a:buClr>
        <a:buFont typeface="Wingdings 2" pitchFamily="18" charset="2"/>
        <a:buChar char=""/>
        <a:defRPr sz="2000" kern="1200">
          <a:solidFill>
            <a:schemeClr val="tx1"/>
          </a:solidFill>
          <a:latin typeface="+mn-lt"/>
          <a:ea typeface="+mn-ea"/>
          <a:cs typeface="+mn-cs"/>
        </a:defRPr>
      </a:lvl1pPr>
      <a:lvl2pPr marL="6858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1"/>
          </a:solidFill>
          <a:latin typeface="+mn-lt"/>
          <a:ea typeface="+mn-ea"/>
          <a:cs typeface="+mn-cs"/>
        </a:defRPr>
      </a:lvl2pPr>
      <a:lvl3pPr marL="11430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52.xml"/><Relationship Id="rId4" Type="http://schemas.microsoft.com/office/2018/10/relationships/comments" Target="../comments/modernComment_25C_0.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52.xml"/><Relationship Id="rId4" Type="http://schemas.openxmlformats.org/officeDocument/2006/relationships/hyperlink" Target="https://utbildning.socialstyrelsen.s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5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52.xml"/><Relationship Id="rId5" Type="http://schemas.openxmlformats.org/officeDocument/2006/relationships/image" Target="../media/image18.svg"/><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2.xml.rels><?xml version="1.0" encoding="UTF-8" standalone="yes"?>
<Relationships xmlns="http://schemas.openxmlformats.org/package/2006/relationships"><Relationship Id="rId3" Type="http://schemas.openxmlformats.org/officeDocument/2006/relationships/hyperlink" Target="https://kunskapsguiden.se/omraden-och-teman/arbetsmetoder-och-perspektiv/systematisk-uppfoljning/stod-for-systematisk-uppfoljning/webbinarium-om-individbaserad-systematisk-uppfoljning/" TargetMode="External"/><Relationship Id="rId2" Type="http://schemas.openxmlformats.org/officeDocument/2006/relationships/notesSlide" Target="../notesSlides/notesSlide36.xml"/><Relationship Id="rId1" Type="http://schemas.openxmlformats.org/officeDocument/2006/relationships/slideLayout" Target="../slideLayouts/slideLayout63.xml"/><Relationship Id="rId5" Type="http://schemas.openxmlformats.org/officeDocument/2006/relationships/image" Target="../media/image19.png"/><Relationship Id="rId4" Type="http://schemas.openxmlformats.org/officeDocument/2006/relationships/hyperlink" Target="http://www.socialstyrelsen.se/publikationer2016/2016-5-24/"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3.xml"/></Relationships>
</file>

<file path=ppt/slides/_rels/slide4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8.xml"/><Relationship Id="rId1" Type="http://schemas.openxmlformats.org/officeDocument/2006/relationships/slideLayout" Target="../slideLayouts/slideLayout6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3.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63.xml"/></Relationships>
</file>

<file path=ppt/slides/_rels/slide48.xml.rels><?xml version="1.0" encoding="UTF-8" standalone="yes"?>
<Relationships xmlns="http://schemas.openxmlformats.org/package/2006/relationships"><Relationship Id="rId3" Type="http://schemas.openxmlformats.org/officeDocument/2006/relationships/hyperlink" Target="https://goo.gl/forms/EsWsaiQfyIOpDpO43" TargetMode="External"/><Relationship Id="rId2" Type="http://schemas.openxmlformats.org/officeDocument/2006/relationships/hyperlink" Target="https://www.regionvasterbotten.se/naringsliv-och-samhallsbyggnad/regional-samverkan-for-halsa-och-social-valfard/fou-valfard/loke-lokal-evidens" TargetMode="External"/><Relationship Id="rId1" Type="http://schemas.openxmlformats.org/officeDocument/2006/relationships/slideLayout" Target="../slideLayouts/slideLayout63.xml"/><Relationship Id="rId5" Type="http://schemas.openxmlformats.org/officeDocument/2006/relationships/image" Target="../media/image23.jpeg"/><Relationship Id="rId4" Type="http://schemas.openxmlformats.org/officeDocument/2006/relationships/hyperlink" Target="https://regionvasterbotten.se/VLL/Filer/LOKE%20boken.pdf"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3.xml"/></Relationships>
</file>

<file path=ppt/slides/_rels/slide5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C8715B-F826-4898-9A9E-988A4AC89CF5}"/>
              </a:ext>
            </a:extLst>
          </p:cNvPr>
          <p:cNvSpPr>
            <a:spLocks noGrp="1"/>
          </p:cNvSpPr>
          <p:nvPr>
            <p:ph type="ctrTitle"/>
          </p:nvPr>
        </p:nvSpPr>
        <p:spPr/>
        <p:txBody>
          <a:bodyPr/>
          <a:lstStyle/>
          <a:p>
            <a:pPr eaLnBrk="1" fontAlgn="auto" hangingPunct="1">
              <a:spcAft>
                <a:spcPts val="0"/>
              </a:spcAft>
              <a:defRPr/>
            </a:pPr>
            <a:r>
              <a:rPr lang="sv-SE" dirty="0"/>
              <a:t>Individbaserad</a:t>
            </a:r>
            <a:br>
              <a:rPr lang="sv-SE" dirty="0"/>
            </a:br>
            <a:r>
              <a:rPr lang="sv-SE" dirty="0"/>
              <a:t>systematisk</a:t>
            </a:r>
            <a:br>
              <a:rPr lang="sv-SE" dirty="0"/>
            </a:br>
            <a:r>
              <a:rPr lang="sv-SE" dirty="0"/>
              <a:t>uppföljning</a:t>
            </a:r>
          </a:p>
        </p:txBody>
      </p:sp>
      <p:sp>
        <p:nvSpPr>
          <p:cNvPr id="52227" name="Underrubrik 2">
            <a:extLst>
              <a:ext uri="{FF2B5EF4-FFF2-40B4-BE49-F238E27FC236}">
                <a16:creationId xmlns:a16="http://schemas.microsoft.com/office/drawing/2014/main" id="{A22BF479-E48D-89F1-9826-102120FD1CE1}"/>
              </a:ext>
            </a:extLst>
          </p:cNvPr>
          <p:cNvSpPr>
            <a:spLocks noGrp="1" noChangeArrowheads="1"/>
          </p:cNvSpPr>
          <p:nvPr>
            <p:ph type="subTitle" idx="1"/>
          </p:nvPr>
        </p:nvSpPr>
        <p:spPr/>
        <p:txBody>
          <a:bodyPr/>
          <a:lstStyle/>
          <a:p>
            <a:pPr eaLnBrk="1" hangingPunct="1"/>
            <a:r>
              <a:rPr lang="sv-SE" altLang="sv-SE"/>
              <a:t>- en introduktion från Partnerskapet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C74AF6-DCD8-4711-B9CF-B80EDF8798FA}"/>
              </a:ext>
            </a:extLst>
          </p:cNvPr>
          <p:cNvSpPr>
            <a:spLocks noGrp="1"/>
          </p:cNvSpPr>
          <p:nvPr>
            <p:ph type="title"/>
          </p:nvPr>
        </p:nvSpPr>
        <p:spPr/>
        <p:txBody>
          <a:bodyPr/>
          <a:lstStyle/>
          <a:p>
            <a:pPr eaLnBrk="1" fontAlgn="auto" hangingPunct="1">
              <a:spcAft>
                <a:spcPts val="0"/>
              </a:spcAft>
              <a:defRPr/>
            </a:pPr>
            <a:r>
              <a:rPr lang="sv-SE" sz="5300" b="1" dirty="0"/>
              <a:t>Del 2.</a:t>
            </a:r>
            <a:br>
              <a:rPr lang="sv-SE" sz="5300" dirty="0"/>
            </a:br>
            <a:r>
              <a:rPr lang="sv-SE" sz="5300" dirty="0"/>
              <a:t>Bakgrund individbaserad systematisk uppföljning </a:t>
            </a:r>
          </a:p>
        </p:txBody>
      </p:sp>
      <p:sp>
        <p:nvSpPr>
          <p:cNvPr id="68611" name="Platshållare för text 5">
            <a:extLst>
              <a:ext uri="{FF2B5EF4-FFF2-40B4-BE49-F238E27FC236}">
                <a16:creationId xmlns:a16="http://schemas.microsoft.com/office/drawing/2014/main" id="{BDF8A474-A985-3A46-67FA-D9AF3A4F8DE2}"/>
              </a:ext>
            </a:extLst>
          </p:cNvPr>
          <p:cNvSpPr>
            <a:spLocks noGrp="1" noChangeArrowheads="1"/>
          </p:cNvSpPr>
          <p:nvPr>
            <p:ph type="body" idx="1"/>
          </p:nvPr>
        </p:nvSpPr>
        <p:spPr/>
        <p:txBody>
          <a:bodyPr/>
          <a:lstStyle/>
          <a:p>
            <a:pPr eaLnBrk="1" hangingPunct="1"/>
            <a:endParaRPr lang="sv-SE" altLang="sv-S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183D703-91EC-4633-814D-69216A25C67A}"/>
              </a:ext>
            </a:extLst>
          </p:cNvPr>
          <p:cNvSpPr>
            <a:spLocks noGrp="1"/>
          </p:cNvSpPr>
          <p:nvPr>
            <p:ph type="title"/>
          </p:nvPr>
        </p:nvSpPr>
        <p:spPr>
          <a:xfrm>
            <a:off x="1751013" y="787400"/>
            <a:ext cx="9432925" cy="736600"/>
          </a:xfrm>
        </p:spPr>
        <p:txBody>
          <a:bodyPr/>
          <a:lstStyle/>
          <a:p>
            <a:pPr eaLnBrk="1" fontAlgn="auto" hangingPunct="1">
              <a:spcAft>
                <a:spcPts val="0"/>
              </a:spcAft>
              <a:defRPr/>
            </a:pPr>
            <a:br>
              <a:rPr lang="sv-SE" sz="3600" dirty="0"/>
            </a:br>
            <a:br>
              <a:rPr lang="sv-SE" sz="3600" dirty="0"/>
            </a:br>
            <a:br>
              <a:rPr lang="sv-SE" sz="3600" dirty="0"/>
            </a:br>
            <a:r>
              <a:rPr lang="sv-SE" sz="3600" dirty="0"/>
              <a:t>Beprövad erfarenhet länge efterfrågad…</a:t>
            </a:r>
          </a:p>
        </p:txBody>
      </p:sp>
      <p:sp>
        <p:nvSpPr>
          <p:cNvPr id="5" name="Platshållare för innehåll 4">
            <a:extLst>
              <a:ext uri="{FF2B5EF4-FFF2-40B4-BE49-F238E27FC236}">
                <a16:creationId xmlns:a16="http://schemas.microsoft.com/office/drawing/2014/main" id="{84428511-9397-4F5D-98EE-171936DCFDB2}"/>
              </a:ext>
            </a:extLst>
          </p:cNvPr>
          <p:cNvSpPr>
            <a:spLocks noGrp="1"/>
          </p:cNvSpPr>
          <p:nvPr>
            <p:ph idx="1"/>
          </p:nvPr>
        </p:nvSpPr>
        <p:spPr>
          <a:xfrm>
            <a:off x="1751013" y="1919287"/>
            <a:ext cx="9434513" cy="4151313"/>
          </a:xfrm>
        </p:spPr>
        <p:txBody>
          <a:bodyPr rtlCol="0">
            <a:normAutofit fontScale="92500" lnSpcReduction="20000"/>
          </a:bodyPr>
          <a:lstStyle/>
          <a:p>
            <a:pPr marL="285750" indent="-285750" eaLnBrk="1" fontAlgn="auto" hangingPunct="1">
              <a:spcAft>
                <a:spcPts val="600"/>
              </a:spcAft>
              <a:buFont typeface="Arial" panose="020B0604020202020204" pitchFamily="34" charset="0"/>
              <a:buChar char="•"/>
              <a:defRPr/>
            </a:pPr>
            <a:r>
              <a:rPr lang="sv-SE" dirty="0"/>
              <a:t>Socialutredningen </a:t>
            </a:r>
            <a:r>
              <a:rPr lang="sv-SE" b="1" dirty="0"/>
              <a:t>1974</a:t>
            </a:r>
            <a:r>
              <a:rPr lang="sv-SE" dirty="0"/>
              <a:t> talar om systematisering och bearbetning av socialarbetarnas erfarenheter från fältarbetet</a:t>
            </a:r>
            <a:endParaRPr lang="sv-SE" altLang="sv-SE" dirty="0"/>
          </a:p>
          <a:p>
            <a:pPr marL="285750" indent="-285750" eaLnBrk="1" fontAlgn="auto" hangingPunct="1">
              <a:spcAft>
                <a:spcPts val="600"/>
              </a:spcAft>
              <a:buFont typeface="Arial" panose="020B0604020202020204" pitchFamily="34" charset="0"/>
              <a:buChar char="•"/>
              <a:defRPr/>
            </a:pPr>
            <a:r>
              <a:rPr lang="sv-SE" dirty="0"/>
              <a:t>Socialtjänstkommittén (</a:t>
            </a:r>
            <a:r>
              <a:rPr lang="sv-SE" b="1" dirty="0"/>
              <a:t>1991-95</a:t>
            </a:r>
            <a:r>
              <a:rPr lang="sv-SE" dirty="0"/>
              <a:t>) uppmärksammar uppföljning, utvärdering och kvalitet för klienternas skull</a:t>
            </a:r>
            <a:endParaRPr lang="sv-SE" altLang="sv-SE" dirty="0"/>
          </a:p>
          <a:p>
            <a:pPr marL="285750" indent="-285750" eaLnBrk="1" fontAlgn="auto" hangingPunct="1">
              <a:spcAft>
                <a:spcPts val="600"/>
              </a:spcAft>
              <a:buFont typeface="Arial" panose="020B0604020202020204" pitchFamily="34" charset="0"/>
              <a:buChar char="•"/>
              <a:defRPr/>
            </a:pPr>
            <a:r>
              <a:rPr lang="sv-SE" b="1" dirty="0"/>
              <a:t>2008</a:t>
            </a:r>
            <a:r>
              <a:rPr lang="sv-SE" dirty="0"/>
              <a:t> föreslår Kerstin Wigzells Utredning för en kunskapsbaserad socialtjänst att huvudmännen och staten kommer överens om gemensamma strategier och mål för att stärka socialtjänstens möjligheter och förmåga att både skapa och använda kunskap om socialtjänstens resultat, kvalitet och effektivitet, t.ex. genom bättre förutsättningar för praktiken att följa upp och utvärdera det egna arbetet.</a:t>
            </a:r>
          </a:p>
          <a:p>
            <a:pPr marL="285750" indent="-285750" eaLnBrk="1" fontAlgn="auto" hangingPunct="1">
              <a:spcAft>
                <a:spcPts val="600"/>
              </a:spcAft>
              <a:buFont typeface="Arial" panose="020B0604020202020204" pitchFamily="34" charset="0"/>
              <a:buChar char="•"/>
              <a:defRPr/>
            </a:pPr>
            <a:r>
              <a:rPr lang="sv-SE" b="1" dirty="0"/>
              <a:t>2017</a:t>
            </a:r>
            <a:r>
              <a:rPr lang="sv-SE" dirty="0"/>
              <a:t> skriver Tillitsdelegationen om strukturer för att främja kunskapsutveckling och att mätningar som ingår i uppföljningar ska vara ändamålsenliga och att medarbetare bör involveras i utformningen</a:t>
            </a:r>
          </a:p>
          <a:p>
            <a:pPr marL="285750" indent="-285750" eaLnBrk="1" fontAlgn="auto" hangingPunct="1">
              <a:spcAft>
                <a:spcPts val="600"/>
              </a:spcAft>
              <a:buFont typeface="Arial" panose="020B0604020202020204" pitchFamily="34" charset="0"/>
              <a:buChar char="•"/>
              <a:defRPr/>
            </a:pPr>
            <a:r>
              <a:rPr lang="sv-SE" sz="2000" dirty="0"/>
              <a:t>ISU skapar beprövad erfarenhet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Bildobjekt 6">
            <a:extLst>
              <a:ext uri="{FF2B5EF4-FFF2-40B4-BE49-F238E27FC236}">
                <a16:creationId xmlns:a16="http://schemas.microsoft.com/office/drawing/2014/main" id="{77785AD6-7BDA-CED7-5533-68E49B5C7C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923" r="1237"/>
          <a:stretch>
            <a:fillRect/>
          </a:stretch>
        </p:blipFill>
        <p:spPr bwMode="auto">
          <a:xfrm>
            <a:off x="2182813" y="1798638"/>
            <a:ext cx="9539287"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E770BAC5-6546-40CF-8D1C-5DDCFD54B889}"/>
              </a:ext>
            </a:extLst>
          </p:cNvPr>
          <p:cNvSpPr>
            <a:spLocks noGrp="1"/>
          </p:cNvSpPr>
          <p:nvPr>
            <p:ph type="title"/>
          </p:nvPr>
        </p:nvSpPr>
        <p:spPr/>
        <p:txBody>
          <a:bodyPr/>
          <a:lstStyle/>
          <a:p>
            <a:pPr eaLnBrk="1" fontAlgn="auto" hangingPunct="1">
              <a:spcAft>
                <a:spcPts val="0"/>
              </a:spcAft>
              <a:defRPr/>
            </a:pPr>
            <a:r>
              <a:rPr lang="sv-SE" sz="3600" dirty="0"/>
              <a:t>Individbaserad systematisk uppföljning för en kunskapsbaserad socialtjänst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93DCEB-890F-43F5-9FB2-F9B4778F6E5F}"/>
              </a:ext>
            </a:extLst>
          </p:cNvPr>
          <p:cNvSpPr>
            <a:spLocks noGrp="1"/>
          </p:cNvSpPr>
          <p:nvPr>
            <p:ph type="title"/>
          </p:nvPr>
        </p:nvSpPr>
        <p:spPr/>
        <p:txBody>
          <a:bodyPr/>
          <a:lstStyle/>
          <a:p>
            <a:pPr eaLnBrk="1" fontAlgn="auto" hangingPunct="1">
              <a:spcAft>
                <a:spcPts val="0"/>
              </a:spcAft>
              <a:defRPr/>
            </a:pPr>
            <a:r>
              <a:rPr lang="sv-SE" dirty="0"/>
              <a:t>Utvecklingen går långsamt  - syns i ÖJ</a:t>
            </a:r>
          </a:p>
        </p:txBody>
      </p:sp>
      <p:sp>
        <p:nvSpPr>
          <p:cNvPr id="6" name="Rektangel 5">
            <a:extLst>
              <a:ext uri="{FF2B5EF4-FFF2-40B4-BE49-F238E27FC236}">
                <a16:creationId xmlns:a16="http://schemas.microsoft.com/office/drawing/2014/main" id="{A69FD175-4EF3-40DD-BF16-BF5808779162}"/>
              </a:ext>
            </a:extLst>
          </p:cNvPr>
          <p:cNvSpPr/>
          <p:nvPr/>
        </p:nvSpPr>
        <p:spPr>
          <a:xfrm>
            <a:off x="1749425" y="1952625"/>
            <a:ext cx="4295775" cy="36830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lumMod val="65000"/>
                    <a:lumOff val="35000"/>
                  </a:prstClr>
                </a:solidFill>
                <a:effectLst/>
                <a:uLnTx/>
                <a:uFillTx/>
                <a:latin typeface="Corbel" panose="020B0503020204020204"/>
                <a:ea typeface="+mn-ea"/>
                <a:cs typeface="+mn-cs"/>
              </a:rPr>
              <a:t>Andel ja i riket (%), Öppna jämförelser 2022</a:t>
            </a:r>
          </a:p>
        </p:txBody>
      </p:sp>
      <p:graphicFrame>
        <p:nvGraphicFramePr>
          <p:cNvPr id="7" name="Tabell 6">
            <a:extLst>
              <a:ext uri="{FF2B5EF4-FFF2-40B4-BE49-F238E27FC236}">
                <a16:creationId xmlns:a16="http://schemas.microsoft.com/office/drawing/2014/main" id="{25656AB8-7908-417D-BFF8-4AEB9A9499E0}"/>
              </a:ext>
            </a:extLst>
          </p:cNvPr>
          <p:cNvGraphicFramePr>
            <a:graphicFrameLocks noGrp="1"/>
          </p:cNvGraphicFramePr>
          <p:nvPr/>
        </p:nvGraphicFramePr>
        <p:xfrm>
          <a:off x="1749425" y="2474913"/>
          <a:ext cx="9434513" cy="3490915"/>
        </p:xfrm>
        <a:graphic>
          <a:graphicData uri="http://schemas.openxmlformats.org/drawingml/2006/table">
            <a:tbl>
              <a:tblPr firstRow="1" firstCol="1" bandRow="1"/>
              <a:tblGrid>
                <a:gridCol w="3837986">
                  <a:extLst>
                    <a:ext uri="{9D8B030D-6E8A-4147-A177-3AD203B41FA5}">
                      <a16:colId xmlns:a16="http://schemas.microsoft.com/office/drawing/2014/main" val="20000"/>
                    </a:ext>
                  </a:extLst>
                </a:gridCol>
                <a:gridCol w="2740671">
                  <a:extLst>
                    <a:ext uri="{9D8B030D-6E8A-4147-A177-3AD203B41FA5}">
                      <a16:colId xmlns:a16="http://schemas.microsoft.com/office/drawing/2014/main" val="20001"/>
                    </a:ext>
                  </a:extLst>
                </a:gridCol>
                <a:gridCol w="2855856">
                  <a:extLst>
                    <a:ext uri="{9D8B030D-6E8A-4147-A177-3AD203B41FA5}">
                      <a16:colId xmlns:a16="http://schemas.microsoft.com/office/drawing/2014/main" val="20002"/>
                    </a:ext>
                  </a:extLst>
                </a:gridCol>
              </a:tblGrid>
              <a:tr h="499699">
                <a:tc>
                  <a:txBody>
                    <a:bodyPr/>
                    <a:lstStyle/>
                    <a:p>
                      <a:pPr>
                        <a:spcBef>
                          <a:spcPts val="200"/>
                        </a:spcBef>
                        <a:spcAft>
                          <a:spcPts val="200"/>
                        </a:spcAft>
                      </a:pPr>
                      <a:r>
                        <a:rPr lang="sv-SE" sz="1200" b="1" kern="1200" dirty="0">
                          <a:solidFill>
                            <a:schemeClr val="tx1"/>
                          </a:solidFill>
                          <a:effectLst/>
                          <a:latin typeface="Arial" panose="020B0604020202020204" pitchFamily="34" charset="0"/>
                          <a:ea typeface="Times New Roman"/>
                          <a:cs typeface="Arial" panose="020B0604020202020204" pitchFamily="34" charset="0"/>
                        </a:rPr>
                        <a:t>Verksamhetsområde</a:t>
                      </a:r>
                    </a:p>
                  </a:txBody>
                  <a:tcPr marL="68569" marR="68569" marT="0" marB="0" anchor="ctr">
                    <a:lnL>
                      <a:noFill/>
                    </a:lnL>
                    <a:lnR w="12700" cap="flat" cmpd="sng" algn="ctr">
                      <a:solidFill>
                        <a:srgbClr val="FFFFFF"/>
                      </a:solidFill>
                      <a:prstDash val="solid"/>
                      <a:round/>
                      <a:headEnd type="none" w="med" len="med"/>
                      <a:tailEnd type="none" w="med" len="med"/>
                    </a:lnR>
                    <a:lnT w="19050" cap="flat" cmpd="sng" algn="ctr">
                      <a:solidFill>
                        <a:srgbClr val="857363"/>
                      </a:solidFill>
                      <a:prstDash val="solid"/>
                      <a:round/>
                      <a:headEnd type="none" w="med" len="med"/>
                      <a:tailEnd type="none" w="med" len="med"/>
                    </a:lnT>
                    <a:lnB w="12700" cap="flat" cmpd="sng" algn="ctr">
                      <a:solidFill>
                        <a:srgbClr val="857363"/>
                      </a:solidFill>
                      <a:prstDash val="solid"/>
                      <a:round/>
                      <a:headEnd type="none" w="med" len="med"/>
                      <a:tailEnd type="none" w="med" len="med"/>
                    </a:lnB>
                    <a:solidFill>
                      <a:srgbClr val="DAD7CB"/>
                    </a:solidFill>
                  </a:tcPr>
                </a:tc>
                <a:tc>
                  <a:txBody>
                    <a:bodyPr/>
                    <a:lstStyle/>
                    <a:p>
                      <a:pPr marL="0" algn="l" defTabSz="914400" rtl="0" eaLnBrk="1" latinLnBrk="0" hangingPunct="1">
                        <a:spcBef>
                          <a:spcPts val="200"/>
                        </a:spcBef>
                        <a:spcAft>
                          <a:spcPts val="200"/>
                        </a:spcAft>
                      </a:pPr>
                      <a:r>
                        <a:rPr lang="sv-SE" sz="1100" b="1" kern="1200" dirty="0">
                          <a:solidFill>
                            <a:schemeClr val="tx1"/>
                          </a:solidFill>
                          <a:effectLst/>
                          <a:latin typeface="Arial" panose="020B0604020202020204" pitchFamily="34" charset="0"/>
                          <a:ea typeface="Times New Roman"/>
                          <a:cs typeface="Arial" panose="020B0604020202020204" pitchFamily="34" charset="0"/>
                        </a:rPr>
                        <a:t>Resultat</a:t>
                      </a:r>
                      <a:r>
                        <a:rPr lang="sv-SE" sz="1100" b="1" kern="1200" baseline="0" dirty="0">
                          <a:solidFill>
                            <a:schemeClr val="tx1"/>
                          </a:solidFill>
                          <a:effectLst/>
                          <a:latin typeface="Arial" panose="020B0604020202020204" pitchFamily="34" charset="0"/>
                          <a:ea typeface="Times New Roman"/>
                          <a:cs typeface="Arial" panose="020B0604020202020204" pitchFamily="34" charset="0"/>
                        </a:rPr>
                        <a:t> av SU används för att </a:t>
                      </a:r>
                      <a:br>
                        <a:rPr lang="sv-SE" sz="1100" b="1" kern="1200" dirty="0">
                          <a:solidFill>
                            <a:schemeClr val="tx1"/>
                          </a:solidFill>
                          <a:effectLst/>
                          <a:latin typeface="Arial" panose="020B0604020202020204" pitchFamily="34" charset="0"/>
                          <a:ea typeface="Times New Roman"/>
                          <a:cs typeface="Arial" panose="020B0604020202020204" pitchFamily="34" charset="0"/>
                        </a:rPr>
                      </a:br>
                      <a:r>
                        <a:rPr lang="sv-SE" sz="1100" b="1" kern="1200" dirty="0">
                          <a:solidFill>
                            <a:schemeClr val="tx1"/>
                          </a:solidFill>
                          <a:effectLst/>
                          <a:latin typeface="Arial" panose="020B0604020202020204" pitchFamily="34" charset="0"/>
                          <a:ea typeface="Times New Roman"/>
                          <a:cs typeface="Arial" panose="020B0604020202020204" pitchFamily="34" charset="0"/>
                        </a:rPr>
                        <a:t>utveckla verksamheten</a:t>
                      </a:r>
                    </a:p>
                  </a:txBody>
                  <a:tcPr marL="68569" marR="6856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857363"/>
                      </a:solidFill>
                      <a:prstDash val="solid"/>
                      <a:round/>
                      <a:headEnd type="none" w="med" len="med"/>
                      <a:tailEnd type="none" w="med" len="med"/>
                    </a:lnT>
                    <a:lnB w="12700" cap="flat" cmpd="sng" algn="ctr">
                      <a:solidFill>
                        <a:srgbClr val="857363"/>
                      </a:solidFill>
                      <a:prstDash val="solid"/>
                      <a:round/>
                      <a:headEnd type="none" w="med" len="med"/>
                      <a:tailEnd type="none" w="med" len="med"/>
                    </a:lnB>
                    <a:solidFill>
                      <a:srgbClr val="DAD7CB"/>
                    </a:solidFill>
                  </a:tcPr>
                </a:tc>
                <a:tc>
                  <a:txBody>
                    <a:bodyPr/>
                    <a:lstStyle/>
                    <a:p>
                      <a:pPr marL="0" algn="l" defTabSz="914400" rtl="0" eaLnBrk="1" latinLnBrk="0" hangingPunct="1">
                        <a:spcBef>
                          <a:spcPts val="200"/>
                        </a:spcBef>
                        <a:spcAft>
                          <a:spcPts val="200"/>
                        </a:spcAft>
                      </a:pPr>
                      <a:r>
                        <a:rPr lang="sv-SE" sz="1100" b="1" kern="1200" dirty="0">
                          <a:solidFill>
                            <a:schemeClr val="tx1"/>
                          </a:solidFill>
                          <a:effectLst/>
                          <a:latin typeface="Arial" panose="020B0604020202020204" pitchFamily="34" charset="0"/>
                          <a:ea typeface="Times New Roman"/>
                          <a:cs typeface="Arial" panose="020B0604020202020204" pitchFamily="34" charset="0"/>
                        </a:rPr>
                        <a:t>Resultatet av SU uppdelat</a:t>
                      </a:r>
                      <a:r>
                        <a:rPr lang="sv-SE" sz="1100" b="1" kern="1200" baseline="0" dirty="0">
                          <a:solidFill>
                            <a:schemeClr val="tx1"/>
                          </a:solidFill>
                          <a:effectLst/>
                          <a:latin typeface="Arial" panose="020B0604020202020204" pitchFamily="34" charset="0"/>
                          <a:ea typeface="Times New Roman"/>
                          <a:cs typeface="Arial" panose="020B0604020202020204" pitchFamily="34" charset="0"/>
                        </a:rPr>
                        <a:t> på </a:t>
                      </a:r>
                      <a:r>
                        <a:rPr lang="sv-SE" sz="1100" b="1" kern="1200" dirty="0">
                          <a:solidFill>
                            <a:schemeClr val="tx1"/>
                          </a:solidFill>
                          <a:effectLst/>
                          <a:latin typeface="Arial" panose="020B0604020202020204" pitchFamily="34" charset="0"/>
                          <a:ea typeface="Times New Roman"/>
                          <a:cs typeface="Arial" panose="020B0604020202020204" pitchFamily="34" charset="0"/>
                        </a:rPr>
                        <a:t>kön</a:t>
                      </a:r>
                      <a:r>
                        <a:rPr lang="sv-SE" sz="1100" b="1" kern="1200" baseline="0" dirty="0">
                          <a:solidFill>
                            <a:schemeClr val="tx1"/>
                          </a:solidFill>
                          <a:effectLst/>
                          <a:latin typeface="Arial" panose="020B0604020202020204" pitchFamily="34" charset="0"/>
                          <a:ea typeface="Times New Roman"/>
                          <a:cs typeface="Arial" panose="020B0604020202020204" pitchFamily="34" charset="0"/>
                        </a:rPr>
                        <a:t> används</a:t>
                      </a:r>
                      <a:r>
                        <a:rPr lang="sv-SE" sz="1100" b="1" kern="1200" dirty="0">
                          <a:solidFill>
                            <a:schemeClr val="tx1"/>
                          </a:solidFill>
                          <a:effectLst/>
                          <a:latin typeface="Arial" panose="020B0604020202020204" pitchFamily="34" charset="0"/>
                          <a:ea typeface="Times New Roman"/>
                          <a:cs typeface="Arial" panose="020B0604020202020204" pitchFamily="34" charset="0"/>
                        </a:rPr>
                        <a:t> för att utveckla verksamheten</a:t>
                      </a:r>
                    </a:p>
                  </a:txBody>
                  <a:tcPr marL="68569" marR="68569"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857363"/>
                      </a:solidFill>
                      <a:prstDash val="solid"/>
                      <a:round/>
                      <a:headEnd type="none" w="med" len="med"/>
                      <a:tailEnd type="none" w="med" len="med"/>
                    </a:lnT>
                    <a:lnB w="12700" cap="flat" cmpd="sng" algn="ctr">
                      <a:solidFill>
                        <a:srgbClr val="857363"/>
                      </a:solidFill>
                      <a:prstDash val="solid"/>
                      <a:round/>
                      <a:headEnd type="none" w="med" len="med"/>
                      <a:tailEnd type="none" w="med" len="med"/>
                    </a:lnB>
                    <a:solidFill>
                      <a:srgbClr val="DAD7CB"/>
                    </a:solidFill>
                  </a:tcPr>
                </a:tc>
                <a:extLst>
                  <a:ext uri="{0D108BD9-81ED-4DB2-BD59-A6C34878D82A}">
                    <a16:rowId xmlns:a16="http://schemas.microsoft.com/office/drawing/2014/main" val="10000"/>
                  </a:ext>
                </a:extLst>
              </a:tr>
              <a:tr h="207780">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sv-SE" sz="1200" dirty="0">
                          <a:solidFill>
                            <a:schemeClr val="tx1"/>
                          </a:solidFill>
                          <a:effectLst/>
                          <a:latin typeface="Arial" panose="020B0604020202020204" pitchFamily="34" charset="0"/>
                          <a:ea typeface="Times New Roman"/>
                          <a:cs typeface="Arial" panose="020B0604020202020204" pitchFamily="34" charset="0"/>
                        </a:rPr>
                        <a:t>Ekonomiskt</a:t>
                      </a:r>
                      <a:r>
                        <a:rPr lang="sv-SE" sz="1200" baseline="0" dirty="0">
                          <a:solidFill>
                            <a:schemeClr val="tx1"/>
                          </a:solidFill>
                          <a:effectLst/>
                          <a:latin typeface="Arial" panose="020B0604020202020204" pitchFamily="34" charset="0"/>
                          <a:ea typeface="Times New Roman"/>
                          <a:cs typeface="Arial" panose="020B0604020202020204" pitchFamily="34" charset="0"/>
                        </a:rPr>
                        <a:t> bistånd</a:t>
                      </a:r>
                      <a:endParaRPr lang="sv-SE" sz="1200" dirty="0">
                        <a:solidFill>
                          <a:schemeClr val="tx1"/>
                        </a:solidFill>
                        <a:effectLst/>
                        <a:latin typeface="Arial" panose="020B0604020202020204" pitchFamily="34" charset="0"/>
                        <a:ea typeface="Times New Roman"/>
                        <a:cs typeface="Arial" panose="020B0604020202020204" pitchFamily="34" charset="0"/>
                      </a:endParaRPr>
                    </a:p>
                  </a:txBody>
                  <a:tcPr marL="68569" marR="68569" marT="0" marB="0" anchor="ctr">
                    <a:lnL>
                      <a:noFill/>
                    </a:lnL>
                    <a:lnR w="12700" cap="flat" cmpd="sng" algn="ctr">
                      <a:solidFill>
                        <a:srgbClr val="DAD7CB"/>
                      </a:solidFill>
                      <a:prstDash val="solid"/>
                      <a:round/>
                      <a:headEnd type="none" w="med" len="med"/>
                      <a:tailEnd type="none" w="med" len="med"/>
                    </a:lnR>
                    <a:lnT w="12700" cap="flat" cmpd="sng" algn="ctr">
                      <a:solidFill>
                        <a:srgbClr val="857363"/>
                      </a:solidFill>
                      <a:prstDash val="solid"/>
                      <a:round/>
                      <a:headEnd type="none" w="med" len="med"/>
                      <a:tailEnd type="none" w="med" len="med"/>
                    </a:lnT>
                    <a:lnB w="12700" cap="flat" cmpd="sng" algn="ctr">
                      <a:solidFill>
                        <a:srgbClr val="DAD7CB"/>
                      </a:solidFill>
                      <a:prstDash val="solid"/>
                      <a:round/>
                      <a:headEnd type="none" w="med" len="med"/>
                      <a:tailEnd type="none" w="med" len="med"/>
                    </a:lnB>
                  </a:tcPr>
                </a:tc>
                <a:tc>
                  <a:txBody>
                    <a:bodyPr/>
                    <a:lstStyle/>
                    <a:p>
                      <a:pPr algn="ctr">
                        <a:spcBef>
                          <a:spcPts val="100"/>
                        </a:spcBef>
                        <a:spcAft>
                          <a:spcPts val="100"/>
                        </a:spcAft>
                      </a:pPr>
                      <a:r>
                        <a:rPr lang="sv-SE" sz="1200" kern="1200" dirty="0">
                          <a:solidFill>
                            <a:schemeClr val="tx1"/>
                          </a:solidFill>
                          <a:effectLst/>
                          <a:latin typeface="Arial" panose="020B0604020202020204" pitchFamily="34" charset="0"/>
                          <a:ea typeface="Times New Roman"/>
                          <a:cs typeface="Arial" panose="020B0604020202020204" pitchFamily="34" charset="0"/>
                        </a:rPr>
                        <a:t>22</a:t>
                      </a:r>
                    </a:p>
                  </a:txBody>
                  <a:tcPr marL="68569" marR="68569" marT="0" marB="0" anchor="ctr">
                    <a:lnL w="12700" cap="flat" cmpd="sng" algn="ctr">
                      <a:solidFill>
                        <a:srgbClr val="DAD7CB"/>
                      </a:solidFill>
                      <a:prstDash val="solid"/>
                      <a:round/>
                      <a:headEnd type="none" w="med" len="med"/>
                      <a:tailEnd type="none" w="med" len="med"/>
                    </a:lnL>
                    <a:lnR w="12700" cap="flat" cmpd="sng" algn="ctr">
                      <a:solidFill>
                        <a:srgbClr val="DAD7CB"/>
                      </a:solidFill>
                      <a:prstDash val="solid"/>
                      <a:round/>
                      <a:headEnd type="none" w="med" len="med"/>
                      <a:tailEnd type="none" w="med" len="med"/>
                    </a:lnR>
                    <a:lnT w="12700" cap="flat" cmpd="sng" algn="ctr">
                      <a:solidFill>
                        <a:srgbClr val="857363"/>
                      </a:solidFill>
                      <a:prstDash val="solid"/>
                      <a:round/>
                      <a:headEnd type="none" w="med" len="med"/>
                      <a:tailEnd type="none" w="med" len="med"/>
                    </a:lnT>
                    <a:lnB w="12700" cap="flat" cmpd="sng" algn="ctr">
                      <a:solidFill>
                        <a:srgbClr val="DAD7CB"/>
                      </a:solidFill>
                      <a:prstDash val="solid"/>
                      <a:round/>
                      <a:headEnd type="none" w="med" len="med"/>
                      <a:tailEnd type="none" w="med" len="med"/>
                    </a:lnB>
                  </a:tcPr>
                </a:tc>
                <a:tc>
                  <a:txBody>
                    <a:bodyPr/>
                    <a:lstStyle/>
                    <a:p>
                      <a:pPr algn="ctr">
                        <a:spcBef>
                          <a:spcPts val="100"/>
                        </a:spcBef>
                        <a:spcAft>
                          <a:spcPts val="100"/>
                        </a:spcAft>
                      </a:pPr>
                      <a:r>
                        <a:rPr lang="sv-SE" sz="1200" kern="1200" dirty="0">
                          <a:solidFill>
                            <a:schemeClr val="tx1"/>
                          </a:solidFill>
                          <a:effectLst/>
                          <a:latin typeface="Arial" panose="020B0604020202020204" pitchFamily="34" charset="0"/>
                          <a:ea typeface="Times New Roman"/>
                          <a:cs typeface="Arial" panose="020B0604020202020204" pitchFamily="34" charset="0"/>
                        </a:rPr>
                        <a:t>13 </a:t>
                      </a:r>
                    </a:p>
                  </a:txBody>
                  <a:tcPr marL="68569" marR="68569" marT="0" marB="0" anchor="ctr">
                    <a:lnL w="12700" cap="flat" cmpd="sng" algn="ctr">
                      <a:solidFill>
                        <a:srgbClr val="DAD7CB"/>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57363"/>
                      </a:solidFill>
                      <a:prstDash val="solid"/>
                      <a:round/>
                      <a:headEnd type="none" w="med" len="med"/>
                      <a:tailEnd type="none" w="med" len="med"/>
                    </a:lnT>
                    <a:lnB w="12700" cap="flat" cmpd="sng" algn="ctr">
                      <a:solidFill>
                        <a:srgbClr val="DAD7CB"/>
                      </a:solidFill>
                      <a:prstDash val="solid"/>
                      <a:round/>
                      <a:headEnd type="none" w="med" len="med"/>
                      <a:tailEnd type="none" w="med" len="med"/>
                    </a:lnB>
                  </a:tcPr>
                </a:tc>
                <a:extLst>
                  <a:ext uri="{0D108BD9-81ED-4DB2-BD59-A6C34878D82A}">
                    <a16:rowId xmlns:a16="http://schemas.microsoft.com/office/drawing/2014/main" val="10001"/>
                  </a:ext>
                </a:extLst>
              </a:tr>
              <a:tr h="207780">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sv-SE" sz="1200" dirty="0">
                          <a:solidFill>
                            <a:schemeClr val="tx1"/>
                          </a:solidFill>
                          <a:effectLst/>
                          <a:latin typeface="Arial" panose="020B0604020202020204" pitchFamily="34" charset="0"/>
                          <a:ea typeface="Times New Roman"/>
                          <a:cs typeface="Arial" panose="020B0604020202020204" pitchFamily="34" charset="0"/>
                        </a:rPr>
                        <a:t>Våld</a:t>
                      </a:r>
                      <a:r>
                        <a:rPr lang="sv-SE" sz="1200" baseline="0" dirty="0">
                          <a:solidFill>
                            <a:schemeClr val="tx1"/>
                          </a:solidFill>
                          <a:effectLst/>
                          <a:latin typeface="Arial" panose="020B0604020202020204" pitchFamily="34" charset="0"/>
                          <a:ea typeface="Times New Roman"/>
                          <a:cs typeface="Arial" panose="020B0604020202020204" pitchFamily="34" charset="0"/>
                        </a:rPr>
                        <a:t> i nära relationer</a:t>
                      </a:r>
                      <a:endParaRPr lang="sv-SE" sz="1200" dirty="0">
                        <a:solidFill>
                          <a:schemeClr val="tx1"/>
                        </a:solidFill>
                        <a:effectLst/>
                        <a:latin typeface="Arial" panose="020B0604020202020204" pitchFamily="34" charset="0"/>
                        <a:ea typeface="Times New Roman"/>
                        <a:cs typeface="Arial" panose="020B0604020202020204" pitchFamily="34" charset="0"/>
                      </a:endParaRPr>
                    </a:p>
                  </a:txBody>
                  <a:tcPr marL="68569" marR="68569" marT="0" marB="0" anchor="ctr">
                    <a:lnL>
                      <a:noFill/>
                    </a:lnL>
                    <a:lnR w="12700" cap="flat" cmpd="sng" algn="ctr">
                      <a:solidFill>
                        <a:srgbClr val="DAD7CB"/>
                      </a:solidFill>
                      <a:prstDash val="solid"/>
                      <a:round/>
                      <a:headEnd type="none" w="med" len="med"/>
                      <a:tailEnd type="none" w="med" len="med"/>
                    </a:lnR>
                    <a:lnT w="12700" cap="flat" cmpd="sng" algn="ctr">
                      <a:solidFill>
                        <a:srgbClr val="DAD7CB"/>
                      </a:solidFill>
                      <a:prstDash val="solid"/>
                      <a:round/>
                      <a:headEnd type="none" w="med" len="med"/>
                      <a:tailEnd type="none" w="med" len="med"/>
                    </a:lnT>
                    <a:lnB w="12700" cap="flat" cmpd="sng" algn="ctr">
                      <a:solidFill>
                        <a:srgbClr val="DAD7CB"/>
                      </a:solidFill>
                      <a:prstDash val="solid"/>
                      <a:round/>
                      <a:headEnd type="none" w="med" len="med"/>
                      <a:tailEnd type="none" w="med" len="med"/>
                    </a:lnB>
                  </a:tcPr>
                </a:tc>
                <a:tc>
                  <a:txBody>
                    <a:bodyPr/>
                    <a:lstStyle/>
                    <a:p>
                      <a:pPr algn="ctr">
                        <a:spcBef>
                          <a:spcPts val="100"/>
                        </a:spcBef>
                        <a:spcAft>
                          <a:spcPts val="100"/>
                        </a:spcAft>
                      </a:pPr>
                      <a:r>
                        <a:rPr lang="sv-SE" sz="1200" kern="1200" dirty="0">
                          <a:solidFill>
                            <a:schemeClr val="tx1"/>
                          </a:solidFill>
                          <a:effectLst/>
                          <a:latin typeface="Arial" panose="020B0604020202020204" pitchFamily="34" charset="0"/>
                          <a:ea typeface="Times New Roman"/>
                          <a:cs typeface="Arial" panose="020B0604020202020204" pitchFamily="34" charset="0"/>
                        </a:rPr>
                        <a:t>10 </a:t>
                      </a:r>
                    </a:p>
                  </a:txBody>
                  <a:tcPr marL="68569" marR="68569" marT="0" marB="0" anchor="ctr">
                    <a:lnL w="12700" cap="flat" cmpd="sng" algn="ctr">
                      <a:solidFill>
                        <a:srgbClr val="DAD7CB"/>
                      </a:solidFill>
                      <a:prstDash val="solid"/>
                      <a:round/>
                      <a:headEnd type="none" w="med" len="med"/>
                      <a:tailEnd type="none" w="med" len="med"/>
                    </a:lnL>
                    <a:lnR w="12700" cap="flat" cmpd="sng" algn="ctr">
                      <a:solidFill>
                        <a:srgbClr val="DAD7CB"/>
                      </a:solidFill>
                      <a:prstDash val="solid"/>
                      <a:round/>
                      <a:headEnd type="none" w="med" len="med"/>
                      <a:tailEnd type="none" w="med" len="med"/>
                    </a:lnR>
                    <a:lnT w="12700" cap="flat" cmpd="sng" algn="ctr">
                      <a:solidFill>
                        <a:srgbClr val="DAD7CB"/>
                      </a:solidFill>
                      <a:prstDash val="solid"/>
                      <a:round/>
                      <a:headEnd type="none" w="med" len="med"/>
                      <a:tailEnd type="none" w="med" len="med"/>
                    </a:lnT>
                    <a:lnB w="12700" cap="flat" cmpd="sng" algn="ctr">
                      <a:solidFill>
                        <a:srgbClr val="DAD7CB"/>
                      </a:solidFill>
                      <a:prstDash val="solid"/>
                      <a:round/>
                      <a:headEnd type="none" w="med" len="med"/>
                      <a:tailEnd type="none" w="med" len="med"/>
                    </a:lnB>
                  </a:tcPr>
                </a:tc>
                <a:tc>
                  <a:txBody>
                    <a:bodyPr/>
                    <a:lstStyle/>
                    <a:p>
                      <a:pPr algn="ctr">
                        <a:spcBef>
                          <a:spcPts val="100"/>
                        </a:spcBef>
                        <a:spcAft>
                          <a:spcPts val="100"/>
                        </a:spcAft>
                      </a:pPr>
                      <a:r>
                        <a:rPr lang="sv-SE" sz="1200" kern="1200" dirty="0">
                          <a:solidFill>
                            <a:schemeClr val="tx1"/>
                          </a:solidFill>
                          <a:effectLst/>
                          <a:latin typeface="Arial" panose="020B0604020202020204" pitchFamily="34" charset="0"/>
                          <a:ea typeface="Times New Roman"/>
                          <a:cs typeface="Arial" panose="020B0604020202020204" pitchFamily="34" charset="0"/>
                        </a:rPr>
                        <a:t>7</a:t>
                      </a:r>
                    </a:p>
                  </a:txBody>
                  <a:tcPr marL="68569" marR="68569" marT="0" marB="0" anchor="ctr">
                    <a:lnL w="12700" cap="flat" cmpd="sng" algn="ctr">
                      <a:solidFill>
                        <a:srgbClr val="DAD7CB"/>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AD7CB"/>
                      </a:solidFill>
                      <a:prstDash val="solid"/>
                      <a:round/>
                      <a:headEnd type="none" w="med" len="med"/>
                      <a:tailEnd type="none" w="med" len="med"/>
                    </a:lnT>
                    <a:lnB w="12700" cap="flat" cmpd="sng" algn="ctr">
                      <a:solidFill>
                        <a:srgbClr val="DAD7CB"/>
                      </a:solidFill>
                      <a:prstDash val="solid"/>
                      <a:round/>
                      <a:headEnd type="none" w="med" len="med"/>
                      <a:tailEnd type="none" w="med" len="med"/>
                    </a:lnB>
                  </a:tcPr>
                </a:tc>
                <a:extLst>
                  <a:ext uri="{0D108BD9-81ED-4DB2-BD59-A6C34878D82A}">
                    <a16:rowId xmlns:a16="http://schemas.microsoft.com/office/drawing/2014/main" val="10002"/>
                  </a:ext>
                </a:extLst>
              </a:tr>
              <a:tr h="207780">
                <a:tc>
                  <a:txBody>
                    <a:bodyPr/>
                    <a:lstStyle/>
                    <a:p>
                      <a:pPr>
                        <a:spcBef>
                          <a:spcPts val="100"/>
                        </a:spcBef>
                        <a:spcAft>
                          <a:spcPts val="100"/>
                        </a:spcAft>
                      </a:pPr>
                      <a:r>
                        <a:rPr lang="sv-SE" sz="1200" dirty="0">
                          <a:solidFill>
                            <a:schemeClr val="tx1"/>
                          </a:solidFill>
                          <a:effectLst/>
                          <a:latin typeface="Arial" panose="020B0604020202020204" pitchFamily="34" charset="0"/>
                          <a:ea typeface="Times New Roman"/>
                          <a:cs typeface="Arial" panose="020B0604020202020204" pitchFamily="34" charset="0"/>
                        </a:rPr>
                        <a:t>LSS</a:t>
                      </a:r>
                      <a:r>
                        <a:rPr lang="sv-SE" sz="1200" baseline="0" dirty="0">
                          <a:solidFill>
                            <a:schemeClr val="tx1"/>
                          </a:solidFill>
                          <a:effectLst/>
                          <a:latin typeface="Arial" panose="020B0604020202020204" pitchFamily="34" charset="0"/>
                          <a:ea typeface="Times New Roman"/>
                          <a:cs typeface="Arial" panose="020B0604020202020204" pitchFamily="34" charset="0"/>
                        </a:rPr>
                        <a:t> </a:t>
                      </a:r>
                      <a:endParaRPr lang="sv-SE" sz="1200" dirty="0">
                        <a:solidFill>
                          <a:schemeClr val="tx1"/>
                        </a:solidFill>
                        <a:effectLst/>
                        <a:latin typeface="Arial" panose="020B0604020202020204" pitchFamily="34" charset="0"/>
                        <a:ea typeface="Times New Roman"/>
                        <a:cs typeface="Arial" panose="020B0604020202020204" pitchFamily="34" charset="0"/>
                      </a:endParaRPr>
                    </a:p>
                  </a:txBody>
                  <a:tcPr marL="68569" marR="68569" marT="0" marB="0" anchor="ctr">
                    <a:lnL>
                      <a:noFill/>
                    </a:lnL>
                    <a:lnR w="12700" cap="flat" cmpd="sng" algn="ctr">
                      <a:solidFill>
                        <a:srgbClr val="DAD7CB"/>
                      </a:solidFill>
                      <a:prstDash val="solid"/>
                      <a:round/>
                      <a:headEnd type="none" w="med" len="med"/>
                      <a:tailEnd type="none" w="med" len="med"/>
                    </a:lnR>
                    <a:lnT w="12700" cap="flat" cmpd="sng" algn="ctr">
                      <a:solidFill>
                        <a:srgbClr val="DAD7CB"/>
                      </a:solidFill>
                      <a:prstDash val="solid"/>
                      <a:round/>
                      <a:headEnd type="none" w="med" len="med"/>
                      <a:tailEnd type="none" w="med" len="med"/>
                    </a:lnT>
                    <a:lnB w="12700" cap="flat" cmpd="sng" algn="ctr">
                      <a:solidFill>
                        <a:srgbClr val="DAD7CB"/>
                      </a:solidFill>
                      <a:prstDash val="solid"/>
                      <a:round/>
                      <a:headEnd type="none" w="med" len="med"/>
                      <a:tailEnd type="none" w="med" len="med"/>
                    </a:lnB>
                  </a:tcPr>
                </a:tc>
                <a:tc>
                  <a:txBody>
                    <a:bodyPr/>
                    <a:lstStyle/>
                    <a:p>
                      <a:pPr algn="ctr">
                        <a:spcBef>
                          <a:spcPts val="100"/>
                        </a:spcBef>
                        <a:spcAft>
                          <a:spcPts val="100"/>
                        </a:spcAft>
                      </a:pPr>
                      <a:r>
                        <a:rPr lang="sv-SE" sz="1200" kern="1200" dirty="0">
                          <a:solidFill>
                            <a:schemeClr val="tx1"/>
                          </a:solidFill>
                          <a:effectLst/>
                          <a:latin typeface="Arial" panose="020B0604020202020204" pitchFamily="34" charset="0"/>
                          <a:ea typeface="Times New Roman"/>
                          <a:cs typeface="Arial" panose="020B0604020202020204" pitchFamily="34" charset="0"/>
                        </a:rPr>
                        <a:t>9 </a:t>
                      </a:r>
                    </a:p>
                  </a:txBody>
                  <a:tcPr marL="68569" marR="68569" marT="0" marB="0" anchor="ctr">
                    <a:lnL w="12700" cap="flat" cmpd="sng" algn="ctr">
                      <a:solidFill>
                        <a:srgbClr val="DAD7CB"/>
                      </a:solidFill>
                      <a:prstDash val="solid"/>
                      <a:round/>
                      <a:headEnd type="none" w="med" len="med"/>
                      <a:tailEnd type="none" w="med" len="med"/>
                    </a:lnL>
                    <a:lnR w="12700" cap="flat" cmpd="sng" algn="ctr">
                      <a:solidFill>
                        <a:srgbClr val="DAD7CB"/>
                      </a:solidFill>
                      <a:prstDash val="solid"/>
                      <a:round/>
                      <a:headEnd type="none" w="med" len="med"/>
                      <a:tailEnd type="none" w="med" len="med"/>
                    </a:lnR>
                    <a:lnT w="12700" cap="flat" cmpd="sng" algn="ctr">
                      <a:solidFill>
                        <a:srgbClr val="DAD7CB"/>
                      </a:solidFill>
                      <a:prstDash val="solid"/>
                      <a:round/>
                      <a:headEnd type="none" w="med" len="med"/>
                      <a:tailEnd type="none" w="med" len="med"/>
                    </a:lnT>
                    <a:lnB w="12700" cap="flat" cmpd="sng" algn="ctr">
                      <a:solidFill>
                        <a:srgbClr val="DAD7CB"/>
                      </a:solidFill>
                      <a:prstDash val="solid"/>
                      <a:round/>
                      <a:headEnd type="none" w="med" len="med"/>
                      <a:tailEnd type="none" w="med" len="med"/>
                    </a:lnB>
                  </a:tcPr>
                </a:tc>
                <a:tc>
                  <a:txBody>
                    <a:bodyPr/>
                    <a:lstStyle/>
                    <a:p>
                      <a:pPr algn="ctr">
                        <a:spcBef>
                          <a:spcPts val="100"/>
                        </a:spcBef>
                        <a:spcAft>
                          <a:spcPts val="100"/>
                        </a:spcAft>
                      </a:pPr>
                      <a:r>
                        <a:rPr lang="sv-SE" sz="1200" kern="1200" dirty="0">
                          <a:solidFill>
                            <a:schemeClr val="tx1"/>
                          </a:solidFill>
                          <a:effectLst/>
                          <a:latin typeface="Arial" panose="020B0604020202020204" pitchFamily="34" charset="0"/>
                          <a:ea typeface="Times New Roman"/>
                          <a:cs typeface="Arial" panose="020B0604020202020204" pitchFamily="34" charset="0"/>
                        </a:rPr>
                        <a:t>3</a:t>
                      </a:r>
                    </a:p>
                  </a:txBody>
                  <a:tcPr marL="68569" marR="68569" marT="0" marB="0" anchor="ctr">
                    <a:lnL w="12700" cap="flat" cmpd="sng" algn="ctr">
                      <a:solidFill>
                        <a:srgbClr val="DAD7CB"/>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AD7CB"/>
                      </a:solidFill>
                      <a:prstDash val="solid"/>
                      <a:round/>
                      <a:headEnd type="none" w="med" len="med"/>
                      <a:tailEnd type="none" w="med" len="med"/>
                    </a:lnT>
                    <a:lnB w="12700" cap="flat" cmpd="sng" algn="ctr">
                      <a:solidFill>
                        <a:srgbClr val="DAD7CB"/>
                      </a:solidFill>
                      <a:prstDash val="solid"/>
                      <a:round/>
                      <a:headEnd type="none" w="med" len="med"/>
                      <a:tailEnd type="none" w="med" len="med"/>
                    </a:lnB>
                  </a:tcPr>
                </a:tc>
                <a:extLst>
                  <a:ext uri="{0D108BD9-81ED-4DB2-BD59-A6C34878D82A}">
                    <a16:rowId xmlns:a16="http://schemas.microsoft.com/office/drawing/2014/main" val="10003"/>
                  </a:ext>
                </a:extLst>
              </a:tr>
              <a:tr h="207780">
                <a:tc>
                  <a:txBody>
                    <a:bodyPr/>
                    <a:lstStyle/>
                    <a:p>
                      <a:pPr>
                        <a:spcBef>
                          <a:spcPts val="100"/>
                        </a:spcBef>
                        <a:spcAft>
                          <a:spcPts val="100"/>
                        </a:spcAft>
                      </a:pPr>
                      <a:r>
                        <a:rPr lang="sv-SE" sz="1200" dirty="0">
                          <a:solidFill>
                            <a:schemeClr val="tx1"/>
                          </a:solidFill>
                          <a:effectLst/>
                          <a:latin typeface="Arial" panose="020B0604020202020204" pitchFamily="34" charset="0"/>
                          <a:ea typeface="Times New Roman"/>
                          <a:cs typeface="Arial" panose="020B0604020202020204" pitchFamily="34" charset="0"/>
                        </a:rPr>
                        <a:t>Barn och unga (öppenvård)</a:t>
                      </a:r>
                    </a:p>
                  </a:txBody>
                  <a:tcPr marL="68569" marR="68569" marT="0" marB="0" anchor="ctr">
                    <a:lnL>
                      <a:noFill/>
                    </a:lnL>
                    <a:lnR w="12700" cap="flat" cmpd="sng" algn="ctr">
                      <a:solidFill>
                        <a:srgbClr val="DAD7CB"/>
                      </a:solidFill>
                      <a:prstDash val="solid"/>
                      <a:round/>
                      <a:headEnd type="none" w="med" len="med"/>
                      <a:tailEnd type="none" w="med" len="med"/>
                    </a:lnR>
                    <a:lnT w="12700" cap="flat" cmpd="sng" algn="ctr">
                      <a:solidFill>
                        <a:srgbClr val="DAD7CB"/>
                      </a:solidFill>
                      <a:prstDash val="solid"/>
                      <a:round/>
                      <a:headEnd type="none" w="med" len="med"/>
                      <a:tailEnd type="none" w="med" len="med"/>
                    </a:lnT>
                    <a:lnB w="12700" cap="flat" cmpd="sng" algn="ctr">
                      <a:solidFill>
                        <a:srgbClr val="DAD7CB"/>
                      </a:solidFill>
                      <a:prstDash val="solid"/>
                      <a:round/>
                      <a:headEnd type="none" w="med" len="med"/>
                      <a:tailEnd type="none" w="med" len="med"/>
                    </a:lnB>
                  </a:tcPr>
                </a:tc>
                <a:tc>
                  <a:txBody>
                    <a:bodyPr/>
                    <a:lstStyle/>
                    <a:p>
                      <a:pPr algn="ctr">
                        <a:spcBef>
                          <a:spcPts val="100"/>
                        </a:spcBef>
                        <a:spcAft>
                          <a:spcPts val="100"/>
                        </a:spcAft>
                      </a:pPr>
                      <a:r>
                        <a:rPr lang="sv-SE" sz="1200" kern="1200" dirty="0">
                          <a:solidFill>
                            <a:schemeClr val="tx1"/>
                          </a:solidFill>
                          <a:effectLst/>
                          <a:latin typeface="Arial" panose="020B0604020202020204" pitchFamily="34" charset="0"/>
                          <a:ea typeface="Times New Roman"/>
                          <a:cs typeface="Arial" panose="020B0604020202020204" pitchFamily="34" charset="0"/>
                        </a:rPr>
                        <a:t>15</a:t>
                      </a:r>
                    </a:p>
                  </a:txBody>
                  <a:tcPr marL="68569" marR="68569" marT="0" marB="0" anchor="ctr">
                    <a:lnL w="12700" cap="flat" cmpd="sng" algn="ctr">
                      <a:solidFill>
                        <a:srgbClr val="DAD7CB"/>
                      </a:solidFill>
                      <a:prstDash val="solid"/>
                      <a:round/>
                      <a:headEnd type="none" w="med" len="med"/>
                      <a:tailEnd type="none" w="med" len="med"/>
                    </a:lnL>
                    <a:lnR w="12700" cap="flat" cmpd="sng" algn="ctr">
                      <a:solidFill>
                        <a:srgbClr val="DAD7CB"/>
                      </a:solidFill>
                      <a:prstDash val="solid"/>
                      <a:round/>
                      <a:headEnd type="none" w="med" len="med"/>
                      <a:tailEnd type="none" w="med" len="med"/>
                    </a:lnR>
                    <a:lnT w="12700" cap="flat" cmpd="sng" algn="ctr">
                      <a:solidFill>
                        <a:srgbClr val="DAD7CB"/>
                      </a:solidFill>
                      <a:prstDash val="solid"/>
                      <a:round/>
                      <a:headEnd type="none" w="med" len="med"/>
                      <a:tailEnd type="none" w="med" len="med"/>
                    </a:lnT>
                    <a:lnB w="12700" cap="flat" cmpd="sng" algn="ctr">
                      <a:solidFill>
                        <a:srgbClr val="DAD7CB"/>
                      </a:solidFill>
                      <a:prstDash val="solid"/>
                      <a:round/>
                      <a:headEnd type="none" w="med" len="med"/>
                      <a:tailEnd type="none" w="med" len="med"/>
                    </a:lnB>
                  </a:tcPr>
                </a:tc>
                <a:tc>
                  <a:txBody>
                    <a:bodyPr/>
                    <a:lstStyle/>
                    <a:p>
                      <a:pPr algn="ctr">
                        <a:spcBef>
                          <a:spcPts val="100"/>
                        </a:spcBef>
                        <a:spcAft>
                          <a:spcPts val="100"/>
                        </a:spcAft>
                      </a:pPr>
                      <a:r>
                        <a:rPr lang="sv-SE" sz="1200" kern="1200" dirty="0">
                          <a:solidFill>
                            <a:schemeClr val="tx1"/>
                          </a:solidFill>
                          <a:effectLst/>
                          <a:latin typeface="Arial" panose="020B0604020202020204" pitchFamily="34" charset="0"/>
                          <a:ea typeface="Times New Roman"/>
                          <a:cs typeface="Arial" panose="020B0604020202020204" pitchFamily="34" charset="0"/>
                        </a:rPr>
                        <a:t>9 </a:t>
                      </a:r>
                    </a:p>
                  </a:txBody>
                  <a:tcPr marL="68569" marR="68569" marT="0" marB="0" anchor="ctr">
                    <a:lnL w="12700" cap="flat" cmpd="sng" algn="ctr">
                      <a:solidFill>
                        <a:srgbClr val="DAD7CB"/>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AD7CB"/>
                      </a:solidFill>
                      <a:prstDash val="solid"/>
                      <a:round/>
                      <a:headEnd type="none" w="med" len="med"/>
                      <a:tailEnd type="none" w="med" len="med"/>
                    </a:lnT>
                    <a:lnB w="12700" cap="flat" cmpd="sng" algn="ctr">
                      <a:solidFill>
                        <a:srgbClr val="DAD7CB"/>
                      </a:solidFill>
                      <a:prstDash val="solid"/>
                      <a:round/>
                      <a:headEnd type="none" w="med" len="med"/>
                      <a:tailEnd type="none" w="med" len="med"/>
                    </a:lnB>
                  </a:tcPr>
                </a:tc>
                <a:extLst>
                  <a:ext uri="{0D108BD9-81ED-4DB2-BD59-A6C34878D82A}">
                    <a16:rowId xmlns:a16="http://schemas.microsoft.com/office/drawing/2014/main" val="10004"/>
                  </a:ext>
                </a:extLst>
              </a:tr>
              <a:tr h="207780">
                <a:tc>
                  <a:txBody>
                    <a:bodyPr/>
                    <a:lstStyle/>
                    <a:p>
                      <a:pPr>
                        <a:spcBef>
                          <a:spcPts val="100"/>
                        </a:spcBef>
                        <a:spcAft>
                          <a:spcPts val="100"/>
                        </a:spcAft>
                      </a:pPr>
                      <a:r>
                        <a:rPr lang="sv-SE" sz="1200" dirty="0">
                          <a:solidFill>
                            <a:schemeClr val="tx1"/>
                          </a:solidFill>
                          <a:effectLst/>
                          <a:latin typeface="Arial" panose="020B0604020202020204" pitchFamily="34" charset="0"/>
                          <a:ea typeface="Times New Roman"/>
                          <a:cs typeface="Arial" panose="020B0604020202020204" pitchFamily="34" charset="0"/>
                        </a:rPr>
                        <a:t>Barn och unga (dygnsvård)</a:t>
                      </a:r>
                    </a:p>
                  </a:txBody>
                  <a:tcPr marL="68569" marR="68569" marT="0" marB="0" anchor="ctr">
                    <a:lnL>
                      <a:noFill/>
                    </a:lnL>
                    <a:lnR w="12700" cap="flat" cmpd="sng" algn="ctr">
                      <a:solidFill>
                        <a:srgbClr val="DAD7CB"/>
                      </a:solidFill>
                      <a:prstDash val="solid"/>
                      <a:round/>
                      <a:headEnd type="none" w="med" len="med"/>
                      <a:tailEnd type="none" w="med" len="med"/>
                    </a:lnR>
                    <a:lnT w="12700" cap="flat" cmpd="sng" algn="ctr">
                      <a:solidFill>
                        <a:srgbClr val="DAD7CB"/>
                      </a:solidFill>
                      <a:prstDash val="solid"/>
                      <a:round/>
                      <a:headEnd type="none" w="med" len="med"/>
                      <a:tailEnd type="none" w="med" len="med"/>
                    </a:lnT>
                    <a:lnB w="12700" cap="flat" cmpd="sng" algn="ctr">
                      <a:solidFill>
                        <a:srgbClr val="DAD7CB"/>
                      </a:solidFill>
                      <a:prstDash val="solid"/>
                      <a:round/>
                      <a:headEnd type="none" w="med" len="med"/>
                      <a:tailEnd type="none" w="med" len="med"/>
                    </a:lnB>
                  </a:tcPr>
                </a:tc>
                <a:tc>
                  <a:txBody>
                    <a:bodyPr/>
                    <a:lstStyle/>
                    <a:p>
                      <a:pPr algn="ctr">
                        <a:spcBef>
                          <a:spcPts val="100"/>
                        </a:spcBef>
                        <a:spcAft>
                          <a:spcPts val="100"/>
                        </a:spcAft>
                      </a:pPr>
                      <a:r>
                        <a:rPr lang="sv-SE" sz="1200" kern="1200" dirty="0">
                          <a:solidFill>
                            <a:schemeClr val="tx1"/>
                          </a:solidFill>
                          <a:effectLst/>
                          <a:latin typeface="Arial" panose="020B0604020202020204" pitchFamily="34" charset="0"/>
                          <a:ea typeface="Times New Roman"/>
                          <a:cs typeface="Arial" panose="020B0604020202020204" pitchFamily="34" charset="0"/>
                        </a:rPr>
                        <a:t>8</a:t>
                      </a:r>
                    </a:p>
                  </a:txBody>
                  <a:tcPr marL="68569" marR="68569" marT="0" marB="0" anchor="ctr">
                    <a:lnL w="12700" cap="flat" cmpd="sng" algn="ctr">
                      <a:solidFill>
                        <a:srgbClr val="DAD7CB"/>
                      </a:solidFill>
                      <a:prstDash val="solid"/>
                      <a:round/>
                      <a:headEnd type="none" w="med" len="med"/>
                      <a:tailEnd type="none" w="med" len="med"/>
                    </a:lnL>
                    <a:lnR w="12700" cap="flat" cmpd="sng" algn="ctr">
                      <a:solidFill>
                        <a:srgbClr val="DAD7CB"/>
                      </a:solidFill>
                      <a:prstDash val="solid"/>
                      <a:round/>
                      <a:headEnd type="none" w="med" len="med"/>
                      <a:tailEnd type="none" w="med" len="med"/>
                    </a:lnR>
                    <a:lnT w="12700" cap="flat" cmpd="sng" algn="ctr">
                      <a:solidFill>
                        <a:srgbClr val="DAD7CB"/>
                      </a:solidFill>
                      <a:prstDash val="solid"/>
                      <a:round/>
                      <a:headEnd type="none" w="med" len="med"/>
                      <a:tailEnd type="none" w="med" len="med"/>
                    </a:lnT>
                    <a:lnB w="12700" cap="flat" cmpd="sng" algn="ctr">
                      <a:solidFill>
                        <a:srgbClr val="DAD7CB"/>
                      </a:solidFill>
                      <a:prstDash val="solid"/>
                      <a:round/>
                      <a:headEnd type="none" w="med" len="med"/>
                      <a:tailEnd type="none" w="med" len="med"/>
                    </a:lnB>
                  </a:tcPr>
                </a:tc>
                <a:tc>
                  <a:txBody>
                    <a:bodyPr/>
                    <a:lstStyle/>
                    <a:p>
                      <a:pPr algn="ctr">
                        <a:spcBef>
                          <a:spcPts val="100"/>
                        </a:spcBef>
                        <a:spcAft>
                          <a:spcPts val="100"/>
                        </a:spcAft>
                      </a:pPr>
                      <a:r>
                        <a:rPr lang="sv-SE" sz="1200" kern="1200" dirty="0">
                          <a:solidFill>
                            <a:schemeClr val="tx1"/>
                          </a:solidFill>
                          <a:effectLst/>
                          <a:latin typeface="Arial" panose="020B0604020202020204" pitchFamily="34" charset="0"/>
                          <a:ea typeface="Times New Roman"/>
                          <a:cs typeface="Arial" panose="020B0604020202020204" pitchFamily="34" charset="0"/>
                        </a:rPr>
                        <a:t>3 </a:t>
                      </a:r>
                    </a:p>
                  </a:txBody>
                  <a:tcPr marL="68569" marR="68569" marT="0" marB="0" anchor="ctr">
                    <a:lnL w="12700" cap="flat" cmpd="sng" algn="ctr">
                      <a:solidFill>
                        <a:srgbClr val="DAD7CB"/>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AD7CB"/>
                      </a:solidFill>
                      <a:prstDash val="solid"/>
                      <a:round/>
                      <a:headEnd type="none" w="med" len="med"/>
                      <a:tailEnd type="none" w="med" len="med"/>
                    </a:lnT>
                    <a:lnB w="12700" cap="flat" cmpd="sng" algn="ctr">
                      <a:solidFill>
                        <a:srgbClr val="DAD7CB"/>
                      </a:solidFill>
                      <a:prstDash val="solid"/>
                      <a:round/>
                      <a:headEnd type="none" w="med" len="med"/>
                      <a:tailEnd type="none" w="med" len="med"/>
                    </a:lnB>
                  </a:tcPr>
                </a:tc>
                <a:extLst>
                  <a:ext uri="{0D108BD9-81ED-4DB2-BD59-A6C34878D82A}">
                    <a16:rowId xmlns:a16="http://schemas.microsoft.com/office/drawing/2014/main" val="10005"/>
                  </a:ext>
                </a:extLst>
              </a:tr>
              <a:tr h="207780">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sv-SE" sz="1200" dirty="0">
                          <a:solidFill>
                            <a:schemeClr val="tx1"/>
                          </a:solidFill>
                          <a:effectLst/>
                          <a:latin typeface="Arial" panose="020B0604020202020204" pitchFamily="34" charset="0"/>
                          <a:ea typeface="Times New Roman"/>
                          <a:cs typeface="Arial" panose="020B0604020202020204" pitchFamily="34" charset="0"/>
                        </a:rPr>
                        <a:t>Socialpsykiatri </a:t>
                      </a:r>
                    </a:p>
                  </a:txBody>
                  <a:tcPr marL="68569" marR="68569" marT="0" marB="0" anchor="ctr">
                    <a:lnL>
                      <a:noFill/>
                    </a:lnL>
                    <a:lnR w="12700" cap="flat" cmpd="sng" algn="ctr">
                      <a:solidFill>
                        <a:srgbClr val="DAD7CB"/>
                      </a:solidFill>
                      <a:prstDash val="solid"/>
                      <a:round/>
                      <a:headEnd type="none" w="med" len="med"/>
                      <a:tailEnd type="none" w="med" len="med"/>
                    </a:lnR>
                    <a:lnT w="12700" cap="flat" cmpd="sng" algn="ctr">
                      <a:solidFill>
                        <a:srgbClr val="DAD7CB"/>
                      </a:solidFill>
                      <a:prstDash val="solid"/>
                      <a:round/>
                      <a:headEnd type="none" w="med" len="med"/>
                      <a:tailEnd type="none" w="med" len="med"/>
                    </a:lnT>
                    <a:lnB w="12700" cap="flat" cmpd="sng" algn="ctr">
                      <a:solidFill>
                        <a:srgbClr val="DAD7CB"/>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sv-SE" sz="1200" kern="1200" dirty="0">
                          <a:solidFill>
                            <a:schemeClr val="tx1"/>
                          </a:solidFill>
                          <a:effectLst/>
                          <a:latin typeface="Arial" panose="020B0604020202020204" pitchFamily="34" charset="0"/>
                          <a:ea typeface="Times New Roman"/>
                          <a:cs typeface="Arial" panose="020B0604020202020204" pitchFamily="34" charset="0"/>
                        </a:rPr>
                        <a:t>9</a:t>
                      </a:r>
                    </a:p>
                  </a:txBody>
                  <a:tcPr marL="68569" marR="68569" marT="0" marB="0" anchor="ctr">
                    <a:lnL w="12700" cap="flat" cmpd="sng" algn="ctr">
                      <a:solidFill>
                        <a:srgbClr val="DAD7CB"/>
                      </a:solidFill>
                      <a:prstDash val="solid"/>
                      <a:round/>
                      <a:headEnd type="none" w="med" len="med"/>
                      <a:tailEnd type="none" w="med" len="med"/>
                    </a:lnL>
                    <a:lnR w="12700" cap="flat" cmpd="sng" algn="ctr">
                      <a:solidFill>
                        <a:srgbClr val="DAD7CB"/>
                      </a:solidFill>
                      <a:prstDash val="solid"/>
                      <a:round/>
                      <a:headEnd type="none" w="med" len="med"/>
                      <a:tailEnd type="none" w="med" len="med"/>
                    </a:lnR>
                    <a:lnT w="12700" cap="flat" cmpd="sng" algn="ctr">
                      <a:solidFill>
                        <a:srgbClr val="DAD7CB"/>
                      </a:solidFill>
                      <a:prstDash val="solid"/>
                      <a:round/>
                      <a:headEnd type="none" w="med" len="med"/>
                      <a:tailEnd type="none" w="med" len="med"/>
                    </a:lnT>
                    <a:lnB w="12700" cap="flat" cmpd="sng" algn="ctr">
                      <a:solidFill>
                        <a:srgbClr val="DAD7CB"/>
                      </a:solidFill>
                      <a:prstDash val="solid"/>
                      <a:round/>
                      <a:headEnd type="none" w="med" len="med"/>
                      <a:tailEnd type="none" w="med" len="med"/>
                    </a:lnB>
                  </a:tcPr>
                </a:tc>
                <a:tc>
                  <a:txBody>
                    <a:bodyPr/>
                    <a:lstStyle/>
                    <a:p>
                      <a:pPr algn="ctr">
                        <a:spcBef>
                          <a:spcPts val="100"/>
                        </a:spcBef>
                        <a:spcAft>
                          <a:spcPts val="100"/>
                        </a:spcAft>
                      </a:pPr>
                      <a:r>
                        <a:rPr lang="sv-SE" sz="1200" kern="1200" dirty="0">
                          <a:solidFill>
                            <a:schemeClr val="tx1"/>
                          </a:solidFill>
                          <a:effectLst/>
                          <a:latin typeface="Arial" panose="020B0604020202020204" pitchFamily="34" charset="0"/>
                          <a:ea typeface="Times New Roman"/>
                          <a:cs typeface="Arial" panose="020B0604020202020204" pitchFamily="34" charset="0"/>
                        </a:rPr>
                        <a:t>6</a:t>
                      </a:r>
                    </a:p>
                  </a:txBody>
                  <a:tcPr marL="68569" marR="68569" marT="0" marB="0" anchor="ctr">
                    <a:lnL w="12700" cap="flat" cmpd="sng" algn="ctr">
                      <a:solidFill>
                        <a:srgbClr val="DAD7CB"/>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AD7CB"/>
                      </a:solidFill>
                      <a:prstDash val="solid"/>
                      <a:round/>
                      <a:headEnd type="none" w="med" len="med"/>
                      <a:tailEnd type="none" w="med" len="med"/>
                    </a:lnT>
                    <a:lnB w="12700" cap="flat" cmpd="sng" algn="ctr">
                      <a:solidFill>
                        <a:srgbClr val="DAD7CB"/>
                      </a:solidFill>
                      <a:prstDash val="solid"/>
                      <a:round/>
                      <a:headEnd type="none" w="med" len="med"/>
                      <a:tailEnd type="none" w="med" len="med"/>
                    </a:lnB>
                  </a:tcPr>
                </a:tc>
                <a:extLst>
                  <a:ext uri="{0D108BD9-81ED-4DB2-BD59-A6C34878D82A}">
                    <a16:rowId xmlns:a16="http://schemas.microsoft.com/office/drawing/2014/main" val="10006"/>
                  </a:ext>
                </a:extLst>
              </a:tr>
              <a:tr h="207780">
                <a:tc>
                  <a:txBody>
                    <a:bodyPr/>
                    <a:lstStyle/>
                    <a:p>
                      <a:pPr>
                        <a:spcBef>
                          <a:spcPts val="100"/>
                        </a:spcBef>
                        <a:spcAft>
                          <a:spcPts val="100"/>
                        </a:spcAft>
                      </a:pPr>
                      <a:r>
                        <a:rPr lang="sv-SE" sz="1200" dirty="0">
                          <a:solidFill>
                            <a:schemeClr val="tx1"/>
                          </a:solidFill>
                          <a:effectLst/>
                          <a:latin typeface="Arial" panose="020B0604020202020204" pitchFamily="34" charset="0"/>
                          <a:ea typeface="Times New Roman"/>
                          <a:cs typeface="Arial" panose="020B0604020202020204" pitchFamily="34" charset="0"/>
                        </a:rPr>
                        <a:t>Äldre (ordinärt boende)</a:t>
                      </a:r>
                    </a:p>
                  </a:txBody>
                  <a:tcPr marL="68569" marR="68569" marT="0" marB="0" anchor="ctr">
                    <a:lnL>
                      <a:noFill/>
                    </a:lnL>
                    <a:lnR w="12700" cap="flat" cmpd="sng" algn="ctr">
                      <a:solidFill>
                        <a:srgbClr val="DAD7CB"/>
                      </a:solidFill>
                      <a:prstDash val="solid"/>
                      <a:round/>
                      <a:headEnd type="none" w="med" len="med"/>
                      <a:tailEnd type="none" w="med" len="med"/>
                    </a:lnR>
                    <a:lnT w="12700" cap="flat" cmpd="sng" algn="ctr">
                      <a:solidFill>
                        <a:srgbClr val="DAD7CB"/>
                      </a:solidFill>
                      <a:prstDash val="solid"/>
                      <a:round/>
                      <a:headEnd type="none" w="med" len="med"/>
                      <a:tailEnd type="none" w="med" len="med"/>
                    </a:lnT>
                    <a:lnB w="12700" cap="flat" cmpd="sng" algn="ctr">
                      <a:solidFill>
                        <a:srgbClr val="DAD7CB"/>
                      </a:solidFill>
                      <a:prstDash val="solid"/>
                      <a:round/>
                      <a:headEnd type="none" w="med" len="med"/>
                      <a:tailEnd type="none" w="med" len="med"/>
                    </a:lnB>
                  </a:tcPr>
                </a:tc>
                <a:tc>
                  <a:txBody>
                    <a:bodyPr/>
                    <a:lstStyle/>
                    <a:p>
                      <a:pPr algn="ctr">
                        <a:spcBef>
                          <a:spcPts val="100"/>
                        </a:spcBef>
                        <a:spcAft>
                          <a:spcPts val="100"/>
                        </a:spcAft>
                      </a:pPr>
                      <a:r>
                        <a:rPr lang="sv-SE" sz="1200" kern="1200" dirty="0">
                          <a:solidFill>
                            <a:schemeClr val="tx1"/>
                          </a:solidFill>
                          <a:effectLst/>
                          <a:latin typeface="Arial" panose="020B0604020202020204" pitchFamily="34" charset="0"/>
                          <a:ea typeface="Times New Roman"/>
                          <a:cs typeface="Arial" panose="020B0604020202020204" pitchFamily="34" charset="0"/>
                        </a:rPr>
                        <a:t>7 </a:t>
                      </a:r>
                    </a:p>
                  </a:txBody>
                  <a:tcPr marL="68569" marR="68569" marT="0" marB="0" anchor="ctr">
                    <a:lnL w="12700" cap="flat" cmpd="sng" algn="ctr">
                      <a:solidFill>
                        <a:srgbClr val="DAD7CB"/>
                      </a:solidFill>
                      <a:prstDash val="solid"/>
                      <a:round/>
                      <a:headEnd type="none" w="med" len="med"/>
                      <a:tailEnd type="none" w="med" len="med"/>
                    </a:lnL>
                    <a:lnR w="12700" cap="flat" cmpd="sng" algn="ctr">
                      <a:solidFill>
                        <a:srgbClr val="DAD7CB"/>
                      </a:solidFill>
                      <a:prstDash val="solid"/>
                      <a:round/>
                      <a:headEnd type="none" w="med" len="med"/>
                      <a:tailEnd type="none" w="med" len="med"/>
                    </a:lnR>
                    <a:lnT w="12700" cap="flat" cmpd="sng" algn="ctr">
                      <a:solidFill>
                        <a:srgbClr val="DAD7CB"/>
                      </a:solidFill>
                      <a:prstDash val="solid"/>
                      <a:round/>
                      <a:headEnd type="none" w="med" len="med"/>
                      <a:tailEnd type="none" w="med" len="med"/>
                    </a:lnT>
                    <a:lnB w="12700" cap="flat" cmpd="sng" algn="ctr">
                      <a:solidFill>
                        <a:srgbClr val="DAD7CB"/>
                      </a:solidFill>
                      <a:prstDash val="solid"/>
                      <a:round/>
                      <a:headEnd type="none" w="med" len="med"/>
                      <a:tailEnd type="none" w="med" len="med"/>
                    </a:lnB>
                  </a:tcPr>
                </a:tc>
                <a:tc>
                  <a:txBody>
                    <a:bodyPr/>
                    <a:lstStyle/>
                    <a:p>
                      <a:pPr algn="ctr">
                        <a:spcBef>
                          <a:spcPts val="100"/>
                        </a:spcBef>
                        <a:spcAft>
                          <a:spcPts val="100"/>
                        </a:spcAft>
                      </a:pPr>
                      <a:r>
                        <a:rPr lang="sv-SE" sz="1200" kern="1200" dirty="0">
                          <a:solidFill>
                            <a:schemeClr val="tx1"/>
                          </a:solidFill>
                          <a:effectLst/>
                          <a:latin typeface="Arial" panose="020B0604020202020204" pitchFamily="34" charset="0"/>
                          <a:ea typeface="Times New Roman"/>
                          <a:cs typeface="Arial" panose="020B0604020202020204" pitchFamily="34" charset="0"/>
                        </a:rPr>
                        <a:t>5</a:t>
                      </a:r>
                    </a:p>
                  </a:txBody>
                  <a:tcPr marL="68569" marR="68569" marT="0" marB="0" anchor="ctr">
                    <a:lnL w="12700" cap="flat" cmpd="sng" algn="ctr">
                      <a:solidFill>
                        <a:srgbClr val="DAD7CB"/>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AD7CB"/>
                      </a:solidFill>
                      <a:prstDash val="solid"/>
                      <a:round/>
                      <a:headEnd type="none" w="med" len="med"/>
                      <a:tailEnd type="none" w="med" len="med"/>
                    </a:lnT>
                    <a:lnB w="12700" cap="flat" cmpd="sng" algn="ctr">
                      <a:solidFill>
                        <a:srgbClr val="DAD7CB"/>
                      </a:solidFill>
                      <a:prstDash val="solid"/>
                      <a:round/>
                      <a:headEnd type="none" w="med" len="med"/>
                      <a:tailEnd type="none" w="med" len="med"/>
                    </a:lnB>
                  </a:tcPr>
                </a:tc>
                <a:extLst>
                  <a:ext uri="{0D108BD9-81ED-4DB2-BD59-A6C34878D82A}">
                    <a16:rowId xmlns:a16="http://schemas.microsoft.com/office/drawing/2014/main" val="10007"/>
                  </a:ext>
                </a:extLst>
              </a:tr>
              <a:tr h="207780">
                <a:tc>
                  <a:txBody>
                    <a:bodyPr/>
                    <a:lstStyle/>
                    <a:p>
                      <a:pPr>
                        <a:spcBef>
                          <a:spcPts val="100"/>
                        </a:spcBef>
                        <a:spcAft>
                          <a:spcPts val="100"/>
                        </a:spcAft>
                      </a:pPr>
                      <a:r>
                        <a:rPr lang="sv-SE" sz="1200" dirty="0">
                          <a:solidFill>
                            <a:schemeClr val="tx1"/>
                          </a:solidFill>
                          <a:effectLst/>
                          <a:latin typeface="Arial" panose="020B0604020202020204" pitchFamily="34" charset="0"/>
                          <a:ea typeface="Times New Roman"/>
                          <a:cs typeface="Arial" panose="020B0604020202020204" pitchFamily="34" charset="0"/>
                        </a:rPr>
                        <a:t>Äldre (särskilt boende) </a:t>
                      </a:r>
                    </a:p>
                  </a:txBody>
                  <a:tcPr marL="68569" marR="68569" marT="0" marB="0" anchor="ctr">
                    <a:lnL>
                      <a:noFill/>
                    </a:lnL>
                    <a:lnR w="12700" cap="flat" cmpd="sng" algn="ctr">
                      <a:solidFill>
                        <a:srgbClr val="DAD7CB"/>
                      </a:solidFill>
                      <a:prstDash val="solid"/>
                      <a:round/>
                      <a:headEnd type="none" w="med" len="med"/>
                      <a:tailEnd type="none" w="med" len="med"/>
                    </a:lnR>
                    <a:lnT w="12700" cap="flat" cmpd="sng" algn="ctr">
                      <a:solidFill>
                        <a:srgbClr val="DAD7CB"/>
                      </a:solidFill>
                      <a:prstDash val="solid"/>
                      <a:round/>
                      <a:headEnd type="none" w="med" len="med"/>
                      <a:tailEnd type="none" w="med" len="med"/>
                    </a:lnT>
                    <a:lnB w="12700" cap="flat" cmpd="sng" algn="ctr">
                      <a:solidFill>
                        <a:srgbClr val="DAD7CB"/>
                      </a:solidFill>
                      <a:prstDash val="solid"/>
                      <a:round/>
                      <a:headEnd type="none" w="med" len="med"/>
                      <a:tailEnd type="none" w="med" len="med"/>
                    </a:lnB>
                  </a:tcPr>
                </a:tc>
                <a:tc>
                  <a:txBody>
                    <a:bodyPr/>
                    <a:lstStyle/>
                    <a:p>
                      <a:pPr algn="ctr">
                        <a:spcBef>
                          <a:spcPts val="100"/>
                        </a:spcBef>
                        <a:spcAft>
                          <a:spcPts val="100"/>
                        </a:spcAft>
                      </a:pPr>
                      <a:r>
                        <a:rPr lang="sv-SE" sz="1200" kern="1200" dirty="0">
                          <a:solidFill>
                            <a:schemeClr val="tx1"/>
                          </a:solidFill>
                          <a:effectLst/>
                          <a:latin typeface="Arial" panose="020B0604020202020204" pitchFamily="34" charset="0"/>
                          <a:ea typeface="Times New Roman"/>
                          <a:cs typeface="Arial" panose="020B0604020202020204" pitchFamily="34" charset="0"/>
                        </a:rPr>
                        <a:t>6 </a:t>
                      </a:r>
                    </a:p>
                  </a:txBody>
                  <a:tcPr marL="68569" marR="68569" marT="0" marB="0" anchor="ctr">
                    <a:lnL w="12700" cap="flat" cmpd="sng" algn="ctr">
                      <a:solidFill>
                        <a:srgbClr val="DAD7CB"/>
                      </a:solidFill>
                      <a:prstDash val="solid"/>
                      <a:round/>
                      <a:headEnd type="none" w="med" len="med"/>
                      <a:tailEnd type="none" w="med" len="med"/>
                    </a:lnL>
                    <a:lnR w="12700" cap="flat" cmpd="sng" algn="ctr">
                      <a:solidFill>
                        <a:srgbClr val="DAD7CB"/>
                      </a:solidFill>
                      <a:prstDash val="solid"/>
                      <a:round/>
                      <a:headEnd type="none" w="med" len="med"/>
                      <a:tailEnd type="none" w="med" len="med"/>
                    </a:lnR>
                    <a:lnT w="12700" cap="flat" cmpd="sng" algn="ctr">
                      <a:solidFill>
                        <a:srgbClr val="DAD7CB"/>
                      </a:solidFill>
                      <a:prstDash val="solid"/>
                      <a:round/>
                      <a:headEnd type="none" w="med" len="med"/>
                      <a:tailEnd type="none" w="med" len="med"/>
                    </a:lnT>
                    <a:lnB w="12700" cap="flat" cmpd="sng" algn="ctr">
                      <a:solidFill>
                        <a:srgbClr val="DAD7CB"/>
                      </a:solidFill>
                      <a:prstDash val="solid"/>
                      <a:round/>
                      <a:headEnd type="none" w="med" len="med"/>
                      <a:tailEnd type="none" w="med" len="med"/>
                    </a:lnB>
                  </a:tcPr>
                </a:tc>
                <a:tc>
                  <a:txBody>
                    <a:bodyPr/>
                    <a:lstStyle/>
                    <a:p>
                      <a:pPr algn="ctr">
                        <a:spcBef>
                          <a:spcPts val="100"/>
                        </a:spcBef>
                        <a:spcAft>
                          <a:spcPts val="100"/>
                        </a:spcAft>
                      </a:pPr>
                      <a:r>
                        <a:rPr lang="sv-SE" sz="1200" kern="1200" dirty="0">
                          <a:solidFill>
                            <a:schemeClr val="tx1"/>
                          </a:solidFill>
                          <a:effectLst/>
                          <a:latin typeface="Arial" panose="020B0604020202020204" pitchFamily="34" charset="0"/>
                          <a:ea typeface="Times New Roman"/>
                          <a:cs typeface="Arial" panose="020B0604020202020204" pitchFamily="34" charset="0"/>
                        </a:rPr>
                        <a:t>4</a:t>
                      </a:r>
                    </a:p>
                  </a:txBody>
                  <a:tcPr marL="68569" marR="68569" marT="0" marB="0" anchor="ctr">
                    <a:lnL w="12700" cap="flat" cmpd="sng" algn="ctr">
                      <a:solidFill>
                        <a:srgbClr val="DAD7CB"/>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AD7CB"/>
                      </a:solidFill>
                      <a:prstDash val="solid"/>
                      <a:round/>
                      <a:headEnd type="none" w="med" len="med"/>
                      <a:tailEnd type="none" w="med" len="med"/>
                    </a:lnT>
                    <a:lnB w="12700" cap="flat" cmpd="sng" algn="ctr">
                      <a:solidFill>
                        <a:srgbClr val="DAD7CB"/>
                      </a:solidFill>
                      <a:prstDash val="solid"/>
                      <a:round/>
                      <a:headEnd type="none" w="med" len="med"/>
                      <a:tailEnd type="none" w="med" len="med"/>
                    </a:lnB>
                  </a:tcPr>
                </a:tc>
                <a:extLst>
                  <a:ext uri="{0D108BD9-81ED-4DB2-BD59-A6C34878D82A}">
                    <a16:rowId xmlns:a16="http://schemas.microsoft.com/office/drawing/2014/main" val="10008"/>
                  </a:ext>
                </a:extLst>
              </a:tr>
              <a:tr h="207780">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sv-SE" sz="1200" dirty="0">
                          <a:solidFill>
                            <a:schemeClr val="tx1"/>
                          </a:solidFill>
                          <a:effectLst/>
                          <a:latin typeface="Arial" panose="020B0604020202020204" pitchFamily="34" charset="0"/>
                          <a:ea typeface="Times New Roman"/>
                          <a:cs typeface="Arial" panose="020B0604020202020204" pitchFamily="34" charset="0"/>
                        </a:rPr>
                        <a:t>Missbruk</a:t>
                      </a:r>
                    </a:p>
                  </a:txBody>
                  <a:tcPr marL="68569" marR="68569" marT="0" marB="0" anchor="ctr">
                    <a:lnL>
                      <a:noFill/>
                    </a:lnL>
                    <a:lnR w="12700" cap="flat" cmpd="sng" algn="ctr">
                      <a:solidFill>
                        <a:srgbClr val="DAD7CB"/>
                      </a:solidFill>
                      <a:prstDash val="solid"/>
                      <a:round/>
                      <a:headEnd type="none" w="med" len="med"/>
                      <a:tailEnd type="none" w="med" len="med"/>
                    </a:lnR>
                    <a:lnT w="12700" cap="flat" cmpd="sng" algn="ctr">
                      <a:solidFill>
                        <a:srgbClr val="DAD7CB"/>
                      </a:solidFill>
                      <a:prstDash val="solid"/>
                      <a:round/>
                      <a:headEnd type="none" w="med" len="med"/>
                      <a:tailEnd type="none" w="med" len="med"/>
                    </a:lnT>
                    <a:lnB w="12700" cap="flat" cmpd="sng" algn="ctr">
                      <a:solidFill>
                        <a:srgbClr val="DAD7CB"/>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sv-SE" sz="1200" kern="1200" dirty="0">
                          <a:solidFill>
                            <a:schemeClr val="tx1"/>
                          </a:solidFill>
                          <a:effectLst/>
                          <a:latin typeface="Arial" panose="020B0604020202020204" pitchFamily="34" charset="0"/>
                          <a:ea typeface="Times New Roman"/>
                          <a:cs typeface="Arial" panose="020B0604020202020204" pitchFamily="34" charset="0"/>
                        </a:rPr>
                        <a:t>-</a:t>
                      </a:r>
                    </a:p>
                  </a:txBody>
                  <a:tcPr marL="68569" marR="68569" marT="0" marB="0" anchor="ctr">
                    <a:lnL w="12700" cap="flat" cmpd="sng" algn="ctr">
                      <a:solidFill>
                        <a:srgbClr val="DAD7CB"/>
                      </a:solidFill>
                      <a:prstDash val="solid"/>
                      <a:round/>
                      <a:headEnd type="none" w="med" len="med"/>
                      <a:tailEnd type="none" w="med" len="med"/>
                    </a:lnL>
                    <a:lnR w="12700" cap="flat" cmpd="sng" algn="ctr">
                      <a:solidFill>
                        <a:srgbClr val="DAD7CB"/>
                      </a:solidFill>
                      <a:prstDash val="solid"/>
                      <a:round/>
                      <a:headEnd type="none" w="med" len="med"/>
                      <a:tailEnd type="none" w="med" len="med"/>
                    </a:lnR>
                    <a:lnT w="12700" cap="flat" cmpd="sng" algn="ctr">
                      <a:solidFill>
                        <a:srgbClr val="DAD7CB"/>
                      </a:solidFill>
                      <a:prstDash val="solid"/>
                      <a:round/>
                      <a:headEnd type="none" w="med" len="med"/>
                      <a:tailEnd type="none" w="med" len="med"/>
                    </a:lnT>
                    <a:lnB w="12700" cap="flat" cmpd="sng" algn="ctr">
                      <a:solidFill>
                        <a:srgbClr val="DAD7CB"/>
                      </a:solidFill>
                      <a:prstDash val="solid"/>
                      <a:round/>
                      <a:headEnd type="none" w="med" len="med"/>
                      <a:tailEnd type="none" w="med" len="med"/>
                    </a:lnB>
                  </a:tcPr>
                </a:tc>
                <a:tc>
                  <a:txBody>
                    <a:bodyPr/>
                    <a:lstStyle/>
                    <a:p>
                      <a:pPr algn="ctr">
                        <a:spcBef>
                          <a:spcPts val="100"/>
                        </a:spcBef>
                        <a:spcAft>
                          <a:spcPts val="100"/>
                        </a:spcAft>
                      </a:pPr>
                      <a:r>
                        <a:rPr lang="sv-SE" sz="1200" kern="1200" dirty="0">
                          <a:solidFill>
                            <a:schemeClr val="tx1"/>
                          </a:solidFill>
                          <a:effectLst/>
                          <a:latin typeface="Arial" panose="020B0604020202020204" pitchFamily="34" charset="0"/>
                          <a:ea typeface="Times New Roman"/>
                          <a:cs typeface="Arial" panose="020B0604020202020204" pitchFamily="34" charset="0"/>
                        </a:rPr>
                        <a:t>13</a:t>
                      </a:r>
                    </a:p>
                  </a:txBody>
                  <a:tcPr marL="68569" marR="68569" marT="0" marB="0" anchor="ctr">
                    <a:lnL w="12700" cap="flat" cmpd="sng" algn="ctr">
                      <a:solidFill>
                        <a:srgbClr val="DAD7CB"/>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AD7CB"/>
                      </a:solidFill>
                      <a:prstDash val="solid"/>
                      <a:round/>
                      <a:headEnd type="none" w="med" len="med"/>
                      <a:tailEnd type="none" w="med" len="med"/>
                    </a:lnT>
                    <a:lnB w="12700" cap="flat" cmpd="sng" algn="ctr">
                      <a:solidFill>
                        <a:srgbClr val="DAD7CB"/>
                      </a:solidFill>
                      <a:prstDash val="solid"/>
                      <a:round/>
                      <a:headEnd type="none" w="med" len="med"/>
                      <a:tailEnd type="none" w="med" len="med"/>
                    </a:lnB>
                  </a:tcPr>
                </a:tc>
                <a:extLst>
                  <a:ext uri="{0D108BD9-81ED-4DB2-BD59-A6C34878D82A}">
                    <a16:rowId xmlns:a16="http://schemas.microsoft.com/office/drawing/2014/main" val="10009"/>
                  </a:ext>
                </a:extLst>
              </a:tr>
              <a:tr h="207780">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sv-SE" sz="1200" dirty="0">
                          <a:solidFill>
                            <a:schemeClr val="tx1"/>
                          </a:solidFill>
                          <a:effectLst/>
                          <a:latin typeface="Arial" panose="020B0604020202020204" pitchFamily="34" charset="0"/>
                          <a:ea typeface="Times New Roman"/>
                          <a:cs typeface="Arial" panose="020B0604020202020204" pitchFamily="34" charset="0"/>
                        </a:rPr>
                        <a:t>Missbruk (unga vuxna)</a:t>
                      </a:r>
                    </a:p>
                  </a:txBody>
                  <a:tcPr marL="68569" marR="68569" marT="0" marB="0" anchor="ctr">
                    <a:lnL>
                      <a:noFill/>
                    </a:lnL>
                    <a:lnR w="12700" cap="flat" cmpd="sng" algn="ctr">
                      <a:solidFill>
                        <a:srgbClr val="DAD7CB"/>
                      </a:solidFill>
                      <a:prstDash val="solid"/>
                      <a:round/>
                      <a:headEnd type="none" w="med" len="med"/>
                      <a:tailEnd type="none" w="med" len="med"/>
                    </a:lnR>
                    <a:lnT w="12700" cap="flat" cmpd="sng" algn="ctr">
                      <a:solidFill>
                        <a:srgbClr val="DAD7CB"/>
                      </a:solidFill>
                      <a:prstDash val="solid"/>
                      <a:round/>
                      <a:headEnd type="none" w="med" len="med"/>
                      <a:tailEnd type="none" w="med" len="med"/>
                    </a:lnT>
                    <a:lnB w="12700" cap="flat" cmpd="sng" algn="ctr">
                      <a:solidFill>
                        <a:srgbClr val="DAD7CB"/>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sv-SE" sz="1200" kern="1200" dirty="0">
                          <a:solidFill>
                            <a:schemeClr val="tx1"/>
                          </a:solidFill>
                          <a:effectLst/>
                          <a:latin typeface="Arial" panose="020B0604020202020204" pitchFamily="34" charset="0"/>
                          <a:ea typeface="Times New Roman"/>
                          <a:cs typeface="Arial" panose="020B0604020202020204" pitchFamily="34" charset="0"/>
                        </a:rPr>
                        <a:t>10 </a:t>
                      </a:r>
                    </a:p>
                  </a:txBody>
                  <a:tcPr marL="68569" marR="68569" marT="0" marB="0" anchor="ctr">
                    <a:lnL w="12700" cap="flat" cmpd="sng" algn="ctr">
                      <a:solidFill>
                        <a:srgbClr val="DAD7CB"/>
                      </a:solidFill>
                      <a:prstDash val="solid"/>
                      <a:round/>
                      <a:headEnd type="none" w="med" len="med"/>
                      <a:tailEnd type="none" w="med" len="med"/>
                    </a:lnL>
                    <a:lnR w="12700" cap="flat" cmpd="sng" algn="ctr">
                      <a:solidFill>
                        <a:srgbClr val="DAD7CB"/>
                      </a:solidFill>
                      <a:prstDash val="solid"/>
                      <a:round/>
                      <a:headEnd type="none" w="med" len="med"/>
                      <a:tailEnd type="none" w="med" len="med"/>
                    </a:lnR>
                    <a:lnT w="12700" cap="flat" cmpd="sng" algn="ctr">
                      <a:solidFill>
                        <a:srgbClr val="DAD7CB"/>
                      </a:solidFill>
                      <a:prstDash val="solid"/>
                      <a:round/>
                      <a:headEnd type="none" w="med" len="med"/>
                      <a:tailEnd type="none" w="med" len="med"/>
                    </a:lnT>
                    <a:lnB w="12700" cap="flat" cmpd="sng" algn="ctr">
                      <a:solidFill>
                        <a:srgbClr val="DAD7CB"/>
                      </a:solidFill>
                      <a:prstDash val="solid"/>
                      <a:round/>
                      <a:headEnd type="none" w="med" len="med"/>
                      <a:tailEnd type="none" w="med" len="med"/>
                    </a:lnB>
                  </a:tcPr>
                </a:tc>
                <a:tc>
                  <a:txBody>
                    <a:bodyPr/>
                    <a:lstStyle/>
                    <a:p>
                      <a:pPr algn="ctr">
                        <a:spcBef>
                          <a:spcPts val="100"/>
                        </a:spcBef>
                        <a:spcAft>
                          <a:spcPts val="100"/>
                        </a:spcAft>
                      </a:pPr>
                      <a:r>
                        <a:rPr lang="sv-SE" sz="1200" kern="1200" dirty="0">
                          <a:solidFill>
                            <a:schemeClr val="tx1"/>
                          </a:solidFill>
                          <a:effectLst/>
                          <a:latin typeface="Arial" panose="020B0604020202020204" pitchFamily="34" charset="0"/>
                          <a:ea typeface="Times New Roman"/>
                          <a:cs typeface="Arial" panose="020B0604020202020204" pitchFamily="34" charset="0"/>
                        </a:rPr>
                        <a:t>-</a:t>
                      </a:r>
                    </a:p>
                  </a:txBody>
                  <a:tcPr marL="68569" marR="68569" marT="0" marB="0" anchor="ctr">
                    <a:lnL w="12700" cap="flat" cmpd="sng" algn="ctr">
                      <a:solidFill>
                        <a:srgbClr val="DAD7CB"/>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AD7CB"/>
                      </a:solidFill>
                      <a:prstDash val="solid"/>
                      <a:round/>
                      <a:headEnd type="none" w="med" len="med"/>
                      <a:tailEnd type="none" w="med" len="med"/>
                    </a:lnT>
                    <a:lnB w="12700" cap="flat" cmpd="sng" algn="ctr">
                      <a:solidFill>
                        <a:srgbClr val="DAD7CB"/>
                      </a:solidFill>
                      <a:prstDash val="solid"/>
                      <a:round/>
                      <a:headEnd type="none" w="med" len="med"/>
                      <a:tailEnd type="none" w="med" len="med"/>
                    </a:lnB>
                  </a:tcPr>
                </a:tc>
                <a:extLst>
                  <a:ext uri="{0D108BD9-81ED-4DB2-BD59-A6C34878D82A}">
                    <a16:rowId xmlns:a16="http://schemas.microsoft.com/office/drawing/2014/main" val="10010"/>
                  </a:ext>
                </a:extLst>
              </a:tr>
              <a:tr h="207780">
                <a:tc>
                  <a:txBody>
                    <a:bodyPr/>
                    <a:lstStyle/>
                    <a:p>
                      <a:pPr>
                        <a:spcBef>
                          <a:spcPts val="100"/>
                        </a:spcBef>
                        <a:spcAft>
                          <a:spcPts val="100"/>
                        </a:spcAft>
                      </a:pPr>
                      <a:r>
                        <a:rPr lang="sv-SE" sz="1200" dirty="0">
                          <a:solidFill>
                            <a:schemeClr val="tx1"/>
                          </a:solidFill>
                          <a:effectLst/>
                          <a:latin typeface="Arial" panose="020B0604020202020204" pitchFamily="34" charset="0"/>
                          <a:ea typeface="Times New Roman"/>
                          <a:cs typeface="Arial" panose="020B0604020202020204" pitchFamily="34" charset="0"/>
                        </a:rPr>
                        <a:t>Missbruk (bor med barn)</a:t>
                      </a:r>
                    </a:p>
                  </a:txBody>
                  <a:tcPr marL="68569" marR="68569" marT="0" marB="0" anchor="ctr">
                    <a:lnL>
                      <a:noFill/>
                    </a:lnL>
                    <a:lnR w="12700" cap="flat" cmpd="sng" algn="ctr">
                      <a:solidFill>
                        <a:srgbClr val="DAD7CB"/>
                      </a:solidFill>
                      <a:prstDash val="solid"/>
                      <a:round/>
                      <a:headEnd type="none" w="med" len="med"/>
                      <a:tailEnd type="none" w="med" len="med"/>
                    </a:lnR>
                    <a:lnT w="12700" cap="flat" cmpd="sng" algn="ctr">
                      <a:solidFill>
                        <a:srgbClr val="DAD7CB"/>
                      </a:solidFill>
                      <a:prstDash val="solid"/>
                      <a:round/>
                      <a:headEnd type="none" w="med" len="med"/>
                      <a:tailEnd type="none" w="med" len="med"/>
                    </a:lnT>
                    <a:lnB w="12700" cap="flat" cmpd="sng" algn="ctr">
                      <a:solidFill>
                        <a:srgbClr val="DAD7CB"/>
                      </a:solidFill>
                      <a:prstDash val="solid"/>
                      <a:round/>
                      <a:headEnd type="none" w="med" len="med"/>
                      <a:tailEnd type="none" w="med" len="med"/>
                    </a:lnB>
                  </a:tcPr>
                </a:tc>
                <a:tc>
                  <a:txBody>
                    <a:bodyPr/>
                    <a:lstStyle/>
                    <a:p>
                      <a:pPr algn="ctr">
                        <a:spcBef>
                          <a:spcPts val="100"/>
                        </a:spcBef>
                        <a:spcAft>
                          <a:spcPts val="100"/>
                        </a:spcAft>
                      </a:pPr>
                      <a:r>
                        <a:rPr lang="sv-SE" sz="1200" kern="1200" dirty="0">
                          <a:solidFill>
                            <a:schemeClr val="tx1"/>
                          </a:solidFill>
                          <a:effectLst/>
                          <a:latin typeface="Arial" panose="020B0604020202020204" pitchFamily="34" charset="0"/>
                          <a:ea typeface="Times New Roman"/>
                          <a:cs typeface="Arial" panose="020B0604020202020204" pitchFamily="34" charset="0"/>
                        </a:rPr>
                        <a:t>6</a:t>
                      </a:r>
                    </a:p>
                  </a:txBody>
                  <a:tcPr marL="68569" marR="68569" marT="0" marB="0" anchor="ctr">
                    <a:lnL w="12700" cap="flat" cmpd="sng" algn="ctr">
                      <a:solidFill>
                        <a:srgbClr val="DAD7CB"/>
                      </a:solidFill>
                      <a:prstDash val="solid"/>
                      <a:round/>
                      <a:headEnd type="none" w="med" len="med"/>
                      <a:tailEnd type="none" w="med" len="med"/>
                    </a:lnL>
                    <a:lnR w="12700" cap="flat" cmpd="sng" algn="ctr">
                      <a:solidFill>
                        <a:srgbClr val="DAD7CB"/>
                      </a:solidFill>
                      <a:prstDash val="solid"/>
                      <a:round/>
                      <a:headEnd type="none" w="med" len="med"/>
                      <a:tailEnd type="none" w="med" len="med"/>
                    </a:lnR>
                    <a:lnT w="12700" cap="flat" cmpd="sng" algn="ctr">
                      <a:solidFill>
                        <a:srgbClr val="DAD7CB"/>
                      </a:solidFill>
                      <a:prstDash val="solid"/>
                      <a:round/>
                      <a:headEnd type="none" w="med" len="med"/>
                      <a:tailEnd type="none" w="med" len="med"/>
                    </a:lnT>
                    <a:lnB w="12700" cap="flat" cmpd="sng" algn="ctr">
                      <a:solidFill>
                        <a:srgbClr val="DAD7CB"/>
                      </a:solidFill>
                      <a:prstDash val="solid"/>
                      <a:round/>
                      <a:headEnd type="none" w="med" len="med"/>
                      <a:tailEnd type="none" w="med" len="med"/>
                    </a:lnB>
                  </a:tcPr>
                </a:tc>
                <a:tc>
                  <a:txBody>
                    <a:bodyPr/>
                    <a:lstStyle/>
                    <a:p>
                      <a:pPr algn="ctr">
                        <a:spcBef>
                          <a:spcPts val="100"/>
                        </a:spcBef>
                        <a:spcAft>
                          <a:spcPts val="100"/>
                        </a:spcAft>
                      </a:pPr>
                      <a:r>
                        <a:rPr lang="sv-SE" sz="1200" kern="1200" dirty="0">
                          <a:solidFill>
                            <a:schemeClr val="tx1"/>
                          </a:solidFill>
                          <a:effectLst/>
                          <a:latin typeface="Arial" panose="020B0604020202020204" pitchFamily="34" charset="0"/>
                          <a:ea typeface="Times New Roman"/>
                          <a:cs typeface="Arial" panose="020B0604020202020204" pitchFamily="34" charset="0"/>
                        </a:rPr>
                        <a:t>-</a:t>
                      </a:r>
                    </a:p>
                  </a:txBody>
                  <a:tcPr marL="68569" marR="68569" marT="0" marB="0" anchor="ctr">
                    <a:lnL w="12700" cap="flat" cmpd="sng" algn="ctr">
                      <a:solidFill>
                        <a:srgbClr val="DAD7CB"/>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AD7CB"/>
                      </a:solidFill>
                      <a:prstDash val="solid"/>
                      <a:round/>
                      <a:headEnd type="none" w="med" len="med"/>
                      <a:tailEnd type="none" w="med" len="med"/>
                    </a:lnT>
                    <a:lnB w="12700" cap="flat" cmpd="sng" algn="ctr">
                      <a:solidFill>
                        <a:srgbClr val="DAD7CB"/>
                      </a:solidFill>
                      <a:prstDash val="solid"/>
                      <a:round/>
                      <a:headEnd type="none" w="med" len="med"/>
                      <a:tailEnd type="none" w="med" len="med"/>
                    </a:lnB>
                  </a:tcPr>
                </a:tc>
                <a:extLst>
                  <a:ext uri="{0D108BD9-81ED-4DB2-BD59-A6C34878D82A}">
                    <a16:rowId xmlns:a16="http://schemas.microsoft.com/office/drawing/2014/main" val="10011"/>
                  </a:ext>
                </a:extLst>
              </a:tr>
              <a:tr h="207780">
                <a:tc>
                  <a:txBody>
                    <a:bodyPr/>
                    <a:lstStyle/>
                    <a:p>
                      <a:pPr>
                        <a:spcBef>
                          <a:spcPts val="100"/>
                        </a:spcBef>
                        <a:spcAft>
                          <a:spcPts val="100"/>
                        </a:spcAft>
                      </a:pPr>
                      <a:r>
                        <a:rPr lang="sv-SE" sz="1200" dirty="0">
                          <a:solidFill>
                            <a:schemeClr val="tx1"/>
                          </a:solidFill>
                          <a:effectLst/>
                          <a:latin typeface="Arial" panose="020B0604020202020204" pitchFamily="34" charset="0"/>
                          <a:ea typeface="Times New Roman"/>
                          <a:cs typeface="Arial" panose="020B0604020202020204" pitchFamily="34" charset="0"/>
                        </a:rPr>
                        <a:t>Missbruk (65 år +)</a:t>
                      </a:r>
                    </a:p>
                  </a:txBody>
                  <a:tcPr marL="68569" marR="68569" marT="0" marB="0" anchor="ctr">
                    <a:lnL>
                      <a:noFill/>
                    </a:lnL>
                    <a:lnR w="12700" cap="flat" cmpd="sng" algn="ctr">
                      <a:solidFill>
                        <a:srgbClr val="DAD7CB"/>
                      </a:solidFill>
                      <a:prstDash val="solid"/>
                      <a:round/>
                      <a:headEnd type="none" w="med" len="med"/>
                      <a:tailEnd type="none" w="med" len="med"/>
                    </a:lnR>
                    <a:lnT w="12700" cap="flat" cmpd="sng" algn="ctr">
                      <a:solidFill>
                        <a:srgbClr val="DAD7CB"/>
                      </a:solidFill>
                      <a:prstDash val="solid"/>
                      <a:round/>
                      <a:headEnd type="none" w="med" len="med"/>
                      <a:tailEnd type="none" w="med" len="med"/>
                    </a:lnT>
                    <a:lnB w="12700" cap="flat" cmpd="sng" algn="ctr">
                      <a:solidFill>
                        <a:srgbClr val="DAD7CB"/>
                      </a:solidFill>
                      <a:prstDash val="solid"/>
                      <a:round/>
                      <a:headEnd type="none" w="med" len="med"/>
                      <a:tailEnd type="none" w="med" len="med"/>
                    </a:lnB>
                  </a:tcPr>
                </a:tc>
                <a:tc>
                  <a:txBody>
                    <a:bodyPr/>
                    <a:lstStyle/>
                    <a:p>
                      <a:pPr algn="ctr">
                        <a:spcBef>
                          <a:spcPts val="100"/>
                        </a:spcBef>
                        <a:spcAft>
                          <a:spcPts val="100"/>
                        </a:spcAft>
                      </a:pPr>
                      <a:r>
                        <a:rPr lang="sv-SE" sz="1200" kern="1200" dirty="0">
                          <a:solidFill>
                            <a:schemeClr val="tx1"/>
                          </a:solidFill>
                          <a:effectLst/>
                          <a:latin typeface="Arial" panose="020B0604020202020204" pitchFamily="34" charset="0"/>
                          <a:ea typeface="Times New Roman"/>
                          <a:cs typeface="Arial" panose="020B0604020202020204" pitchFamily="34" charset="0"/>
                        </a:rPr>
                        <a:t>8</a:t>
                      </a:r>
                    </a:p>
                  </a:txBody>
                  <a:tcPr marL="68569" marR="68569" marT="0" marB="0" anchor="ctr">
                    <a:lnL w="12700" cap="flat" cmpd="sng" algn="ctr">
                      <a:solidFill>
                        <a:srgbClr val="DAD7CB"/>
                      </a:solidFill>
                      <a:prstDash val="solid"/>
                      <a:round/>
                      <a:headEnd type="none" w="med" len="med"/>
                      <a:tailEnd type="none" w="med" len="med"/>
                    </a:lnL>
                    <a:lnR w="12700" cap="flat" cmpd="sng" algn="ctr">
                      <a:solidFill>
                        <a:srgbClr val="DAD7CB"/>
                      </a:solidFill>
                      <a:prstDash val="solid"/>
                      <a:round/>
                      <a:headEnd type="none" w="med" len="med"/>
                      <a:tailEnd type="none" w="med" len="med"/>
                    </a:lnR>
                    <a:lnT w="12700" cap="flat" cmpd="sng" algn="ctr">
                      <a:solidFill>
                        <a:srgbClr val="DAD7CB"/>
                      </a:solidFill>
                      <a:prstDash val="solid"/>
                      <a:round/>
                      <a:headEnd type="none" w="med" len="med"/>
                      <a:tailEnd type="none" w="med" len="med"/>
                    </a:lnT>
                    <a:lnB w="12700" cap="flat" cmpd="sng" algn="ctr">
                      <a:solidFill>
                        <a:srgbClr val="DAD7CB"/>
                      </a:solidFill>
                      <a:prstDash val="solid"/>
                      <a:round/>
                      <a:headEnd type="none" w="med" len="med"/>
                      <a:tailEnd type="none" w="med" len="med"/>
                    </a:lnB>
                  </a:tcPr>
                </a:tc>
                <a:tc>
                  <a:txBody>
                    <a:bodyPr/>
                    <a:lstStyle/>
                    <a:p>
                      <a:pPr algn="ctr">
                        <a:spcBef>
                          <a:spcPts val="100"/>
                        </a:spcBef>
                        <a:spcAft>
                          <a:spcPts val="100"/>
                        </a:spcAft>
                      </a:pPr>
                      <a:r>
                        <a:rPr lang="sv-SE" sz="1200" kern="1200" dirty="0">
                          <a:solidFill>
                            <a:schemeClr val="tx1"/>
                          </a:solidFill>
                          <a:effectLst/>
                          <a:latin typeface="Arial" panose="020B0604020202020204" pitchFamily="34" charset="0"/>
                          <a:ea typeface="Times New Roman"/>
                          <a:cs typeface="Arial" panose="020B0604020202020204" pitchFamily="34" charset="0"/>
                        </a:rPr>
                        <a:t>-</a:t>
                      </a:r>
                    </a:p>
                  </a:txBody>
                  <a:tcPr marL="68569" marR="68569" marT="0" marB="0" anchor="ctr">
                    <a:lnL w="12700" cap="flat" cmpd="sng" algn="ctr">
                      <a:solidFill>
                        <a:srgbClr val="DAD7CB"/>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AD7CB"/>
                      </a:solidFill>
                      <a:prstDash val="solid"/>
                      <a:round/>
                      <a:headEnd type="none" w="med" len="med"/>
                      <a:tailEnd type="none" w="med" len="med"/>
                    </a:lnT>
                    <a:lnB w="12700" cap="flat" cmpd="sng" algn="ctr">
                      <a:solidFill>
                        <a:srgbClr val="DAD7CB"/>
                      </a:solidFill>
                      <a:prstDash val="solid"/>
                      <a:round/>
                      <a:headEnd type="none" w="med" len="med"/>
                      <a:tailEnd type="none" w="med" len="med"/>
                    </a:lnB>
                  </a:tcPr>
                </a:tc>
                <a:extLst>
                  <a:ext uri="{0D108BD9-81ED-4DB2-BD59-A6C34878D82A}">
                    <a16:rowId xmlns:a16="http://schemas.microsoft.com/office/drawing/2014/main" val="10012"/>
                  </a:ext>
                </a:extLst>
              </a:tr>
              <a:tr h="497856">
                <a:tc>
                  <a:txBody>
                    <a:bodyPr/>
                    <a:lstStyle/>
                    <a:p>
                      <a:pPr>
                        <a:spcBef>
                          <a:spcPts val="100"/>
                        </a:spcBef>
                        <a:spcAft>
                          <a:spcPts val="100"/>
                        </a:spcAft>
                      </a:pPr>
                      <a:r>
                        <a:rPr lang="sv-SE" sz="1200" dirty="0">
                          <a:solidFill>
                            <a:schemeClr val="tx1"/>
                          </a:solidFill>
                          <a:effectLst/>
                          <a:latin typeface="Arial" panose="020B0604020202020204" pitchFamily="34" charset="0"/>
                          <a:ea typeface="Times New Roman"/>
                          <a:cs typeface="Arial" panose="020B0604020202020204" pitchFamily="34" charset="0"/>
                        </a:rPr>
                        <a:t>Missbruk (behov av kontakt med både socialtjänsten och landstingets beroendevård och/eller psykiatri)</a:t>
                      </a:r>
                    </a:p>
                  </a:txBody>
                  <a:tcPr marL="68569" marR="68569" marT="0" marB="0" anchor="ctr">
                    <a:lnL>
                      <a:noFill/>
                    </a:lnL>
                    <a:lnR w="12700" cap="flat" cmpd="sng" algn="ctr">
                      <a:solidFill>
                        <a:srgbClr val="DAD7CB"/>
                      </a:solidFill>
                      <a:prstDash val="solid"/>
                      <a:round/>
                      <a:headEnd type="none" w="med" len="med"/>
                      <a:tailEnd type="none" w="med" len="med"/>
                    </a:lnR>
                    <a:lnT w="12700" cap="flat" cmpd="sng" algn="ctr">
                      <a:solidFill>
                        <a:srgbClr val="DAD7CB"/>
                      </a:solidFill>
                      <a:prstDash val="solid"/>
                      <a:round/>
                      <a:headEnd type="none" w="med" len="med"/>
                      <a:tailEnd type="none" w="med" len="med"/>
                    </a:lnT>
                    <a:lnB w="12700" cap="flat" cmpd="sng" algn="ctr">
                      <a:solidFill>
                        <a:srgbClr val="DAD7CB"/>
                      </a:solidFill>
                      <a:prstDash val="solid"/>
                      <a:round/>
                      <a:headEnd type="none" w="med" len="med"/>
                      <a:tailEnd type="none" w="med" len="med"/>
                    </a:lnB>
                  </a:tcPr>
                </a:tc>
                <a:tc>
                  <a:txBody>
                    <a:bodyPr/>
                    <a:lstStyle/>
                    <a:p>
                      <a:pPr algn="ctr">
                        <a:spcBef>
                          <a:spcPts val="100"/>
                        </a:spcBef>
                        <a:spcAft>
                          <a:spcPts val="100"/>
                        </a:spcAft>
                      </a:pPr>
                      <a:r>
                        <a:rPr lang="sv-SE" sz="1200" kern="1200" dirty="0">
                          <a:solidFill>
                            <a:schemeClr val="tx1"/>
                          </a:solidFill>
                          <a:effectLst/>
                          <a:latin typeface="Arial" panose="020B0604020202020204" pitchFamily="34" charset="0"/>
                          <a:ea typeface="Times New Roman"/>
                          <a:cs typeface="Arial" panose="020B0604020202020204" pitchFamily="34" charset="0"/>
                        </a:rPr>
                        <a:t>9 </a:t>
                      </a:r>
                    </a:p>
                  </a:txBody>
                  <a:tcPr marL="68569" marR="68569" marT="0" marB="0" anchor="ctr">
                    <a:lnL w="12700" cap="flat" cmpd="sng" algn="ctr">
                      <a:solidFill>
                        <a:srgbClr val="DAD7CB"/>
                      </a:solidFill>
                      <a:prstDash val="solid"/>
                      <a:round/>
                      <a:headEnd type="none" w="med" len="med"/>
                      <a:tailEnd type="none" w="med" len="med"/>
                    </a:lnL>
                    <a:lnR w="12700" cap="flat" cmpd="sng" algn="ctr">
                      <a:solidFill>
                        <a:srgbClr val="DAD7CB"/>
                      </a:solidFill>
                      <a:prstDash val="solid"/>
                      <a:round/>
                      <a:headEnd type="none" w="med" len="med"/>
                      <a:tailEnd type="none" w="med" len="med"/>
                    </a:lnR>
                    <a:lnT w="12700" cap="flat" cmpd="sng" algn="ctr">
                      <a:solidFill>
                        <a:srgbClr val="DAD7CB"/>
                      </a:solidFill>
                      <a:prstDash val="solid"/>
                      <a:round/>
                      <a:headEnd type="none" w="med" len="med"/>
                      <a:tailEnd type="none" w="med" len="med"/>
                    </a:lnT>
                    <a:lnB w="12700" cap="flat" cmpd="sng" algn="ctr">
                      <a:solidFill>
                        <a:srgbClr val="DAD7CB"/>
                      </a:solidFill>
                      <a:prstDash val="solid"/>
                      <a:round/>
                      <a:headEnd type="none" w="med" len="med"/>
                      <a:tailEnd type="none" w="med" len="med"/>
                    </a:lnB>
                  </a:tcPr>
                </a:tc>
                <a:tc>
                  <a:txBody>
                    <a:bodyPr/>
                    <a:lstStyle/>
                    <a:p>
                      <a:pPr algn="ctr">
                        <a:spcBef>
                          <a:spcPts val="100"/>
                        </a:spcBef>
                        <a:spcAft>
                          <a:spcPts val="100"/>
                        </a:spcAft>
                      </a:pPr>
                      <a:r>
                        <a:rPr lang="sv-SE" sz="1200" kern="1200" dirty="0">
                          <a:solidFill>
                            <a:schemeClr val="tx1"/>
                          </a:solidFill>
                          <a:effectLst/>
                          <a:latin typeface="Arial" panose="020B0604020202020204" pitchFamily="34" charset="0"/>
                          <a:ea typeface="Times New Roman"/>
                          <a:cs typeface="Arial" panose="020B0604020202020204" pitchFamily="34" charset="0"/>
                        </a:rPr>
                        <a:t>-</a:t>
                      </a:r>
                    </a:p>
                  </a:txBody>
                  <a:tcPr marL="68569" marR="68569" marT="0" marB="0" anchor="ctr">
                    <a:lnL w="12700" cap="flat" cmpd="sng" algn="ctr">
                      <a:solidFill>
                        <a:srgbClr val="DAD7CB"/>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AD7CB"/>
                      </a:solidFill>
                      <a:prstDash val="solid"/>
                      <a:round/>
                      <a:headEnd type="none" w="med" len="med"/>
                      <a:tailEnd type="none" w="med" len="med"/>
                    </a:lnT>
                    <a:lnB w="12700" cap="flat" cmpd="sng" algn="ctr">
                      <a:solidFill>
                        <a:srgbClr val="DAD7CB"/>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2EB558-1420-4A84-BCE8-2AE11DAEEDA6}"/>
              </a:ext>
            </a:extLst>
          </p:cNvPr>
          <p:cNvSpPr>
            <a:spLocks noGrp="1"/>
          </p:cNvSpPr>
          <p:nvPr>
            <p:ph type="title"/>
          </p:nvPr>
        </p:nvSpPr>
        <p:spPr>
          <a:xfrm>
            <a:off x="1754188" y="492125"/>
            <a:ext cx="9432925" cy="1011238"/>
          </a:xfrm>
        </p:spPr>
        <p:txBody>
          <a:bodyPr/>
          <a:lstStyle/>
          <a:p>
            <a:pPr eaLnBrk="1" fontAlgn="auto" hangingPunct="1">
              <a:spcAft>
                <a:spcPts val="0"/>
              </a:spcAft>
              <a:defRPr/>
            </a:pPr>
            <a:r>
              <a:rPr lang="sv-SE" dirty="0"/>
              <a:t>Utmaningar för arbete med ISU</a:t>
            </a:r>
          </a:p>
        </p:txBody>
      </p:sp>
      <p:sp>
        <p:nvSpPr>
          <p:cNvPr id="6" name="Platshållare för text 5">
            <a:extLst>
              <a:ext uri="{FF2B5EF4-FFF2-40B4-BE49-F238E27FC236}">
                <a16:creationId xmlns:a16="http://schemas.microsoft.com/office/drawing/2014/main" id="{91A19783-EA62-42A2-99BD-0EDB74E569A0}"/>
              </a:ext>
            </a:extLst>
          </p:cNvPr>
          <p:cNvSpPr>
            <a:spLocks noGrp="1" noChangeArrowheads="1"/>
          </p:cNvSpPr>
          <p:nvPr>
            <p:ph idx="1"/>
          </p:nvPr>
        </p:nvSpPr>
        <p:spPr>
          <a:xfrm>
            <a:off x="1884363" y="1647497"/>
            <a:ext cx="9436100" cy="4315153"/>
          </a:xfrm>
        </p:spPr>
        <p:txBody>
          <a:bodyPr>
            <a:normAutofit fontScale="92500" lnSpcReduction="10000"/>
          </a:bodyPr>
          <a:lstStyle/>
          <a:p>
            <a:pPr marL="285750" indent="-285750" eaLnBrk="1" hangingPunct="1">
              <a:spcAft>
                <a:spcPts val="600"/>
              </a:spcAft>
              <a:buFont typeface="Arial" panose="020B0604020202020204" pitchFamily="34" charset="0"/>
              <a:buChar char="•"/>
              <a:defRPr/>
            </a:pPr>
            <a:r>
              <a:rPr lang="sv-SE" altLang="sv-SE" dirty="0"/>
              <a:t>Vana att dokumentera i individärenden, utan användning eller återkoppling av uppgifterna för kunskaps- och verksamhetsutveckling</a:t>
            </a:r>
          </a:p>
          <a:p>
            <a:pPr marL="285750" indent="-285750" eaLnBrk="1" hangingPunct="1">
              <a:spcAft>
                <a:spcPts val="600"/>
              </a:spcAft>
              <a:buFont typeface="Arial" panose="020B0604020202020204" pitchFamily="34" charset="0"/>
              <a:buChar char="•"/>
              <a:defRPr/>
            </a:pPr>
            <a:r>
              <a:rPr lang="sv-SE" altLang="sv-SE" dirty="0"/>
              <a:t>Saknar erfarenhet av hur aggregerad information kan ge perspektiv på arbetet</a:t>
            </a:r>
          </a:p>
          <a:p>
            <a:pPr marL="285750" indent="-285750" eaLnBrk="1" hangingPunct="1">
              <a:spcAft>
                <a:spcPts val="600"/>
              </a:spcAft>
              <a:buFont typeface="Arial" panose="020B0604020202020204" pitchFamily="34" charset="0"/>
              <a:buChar char="•"/>
              <a:defRPr/>
            </a:pPr>
            <a:r>
              <a:rPr lang="sv-SE" altLang="sv-SE" dirty="0"/>
              <a:t>Oro för ökad dokumentation</a:t>
            </a:r>
          </a:p>
          <a:p>
            <a:pPr marL="285750" indent="-285750" eaLnBrk="1" hangingPunct="1">
              <a:spcAft>
                <a:spcPts val="600"/>
              </a:spcAft>
              <a:buFont typeface="Arial" panose="020B0604020202020204" pitchFamily="34" charset="0"/>
              <a:buChar char="•"/>
              <a:defRPr/>
            </a:pPr>
            <a:r>
              <a:rPr lang="sv-SE" altLang="sv-SE" dirty="0"/>
              <a:t>Ovana att dokumentera individarbetet i mätningar och siffror </a:t>
            </a:r>
          </a:p>
          <a:p>
            <a:pPr marL="285750" indent="-285750" eaLnBrk="1" hangingPunct="1">
              <a:spcAft>
                <a:spcPts val="600"/>
              </a:spcAft>
              <a:buFont typeface="Arial" panose="020B0604020202020204" pitchFamily="34" charset="0"/>
              <a:buChar char="•"/>
              <a:defRPr/>
            </a:pPr>
            <a:r>
              <a:rPr lang="sv-SE" altLang="sv-SE" dirty="0"/>
              <a:t>Osäkerhet kring GDPR, </a:t>
            </a:r>
            <a:r>
              <a:rPr lang="sv-SE" altLang="sv-SE" dirty="0" err="1"/>
              <a:t>SoLPUL</a:t>
            </a:r>
            <a:r>
              <a:rPr lang="sv-SE" altLang="sv-SE" dirty="0"/>
              <a:t>, </a:t>
            </a:r>
            <a:r>
              <a:rPr lang="sv-SE" altLang="sv-SE" dirty="0" err="1"/>
              <a:t>SoLPUF</a:t>
            </a:r>
            <a:r>
              <a:rPr lang="sv-SE" altLang="sv-SE" dirty="0"/>
              <a:t> och möjligheten att samla in personuppgifter </a:t>
            </a:r>
          </a:p>
          <a:p>
            <a:pPr marL="285750" indent="-285750" eaLnBrk="1" hangingPunct="1">
              <a:spcAft>
                <a:spcPts val="600"/>
              </a:spcAft>
              <a:buFont typeface="Arial" panose="020B0604020202020204" pitchFamily="34" charset="0"/>
              <a:buChar char="•"/>
              <a:defRPr/>
            </a:pPr>
            <a:r>
              <a:rPr lang="sv-SE" dirty="0"/>
              <a:t>Få verksamhetssystem möjliggör idag sammanställningar,  ISU kräver ofta registrering i sidosystem</a:t>
            </a:r>
            <a:endParaRPr lang="sv-SE" altLang="sv-SE" dirty="0"/>
          </a:p>
          <a:p>
            <a:pPr marL="285750" indent="-285750">
              <a:spcAft>
                <a:spcPts val="600"/>
              </a:spcAft>
              <a:buFont typeface="Arial" panose="020B0604020202020204" pitchFamily="34" charset="0"/>
              <a:buChar char="•"/>
              <a:defRPr/>
            </a:pPr>
            <a:r>
              <a:rPr lang="sv-SE" altLang="sv-SE" dirty="0"/>
              <a:t>Svårt att upphandla IT-system som stödjer ISU utan erfarenhet av </a:t>
            </a:r>
            <a:r>
              <a:rPr lang="sv-SE" dirty="0"/>
              <a:t>beskriva och mäta arbetet med brukare samt aggregera data för kunskap och verksamhetsutveckling </a:t>
            </a:r>
            <a:endParaRPr lang="sv-SE" altLang="sv-S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502806-C758-46B5-9B70-D0AB449A2FD9}"/>
              </a:ext>
            </a:extLst>
          </p:cNvPr>
          <p:cNvSpPr>
            <a:spLocks noGrp="1"/>
          </p:cNvSpPr>
          <p:nvPr>
            <p:ph type="title"/>
          </p:nvPr>
        </p:nvSpPr>
        <p:spPr/>
        <p:txBody>
          <a:bodyPr/>
          <a:lstStyle/>
          <a:p>
            <a:pPr eaLnBrk="1" fontAlgn="auto" hangingPunct="1">
              <a:spcAft>
                <a:spcPts val="0"/>
              </a:spcAft>
              <a:defRPr/>
            </a:pPr>
            <a:r>
              <a:rPr lang="sv-SE" sz="5300" b="1" dirty="0"/>
              <a:t>Del 3.</a:t>
            </a:r>
            <a:br>
              <a:rPr lang="sv-SE" sz="5300" dirty="0"/>
            </a:br>
            <a:r>
              <a:rPr lang="sv-SE" sz="5300" dirty="0"/>
              <a:t>Varför arbeta med individ-baserad systematisk uppföljning?</a:t>
            </a:r>
          </a:p>
        </p:txBody>
      </p:sp>
      <p:sp>
        <p:nvSpPr>
          <p:cNvPr id="78851" name="Platshållare för text 3">
            <a:extLst>
              <a:ext uri="{FF2B5EF4-FFF2-40B4-BE49-F238E27FC236}">
                <a16:creationId xmlns:a16="http://schemas.microsoft.com/office/drawing/2014/main" id="{877E227F-F4C9-71FE-A98B-9368328DC0CF}"/>
              </a:ext>
            </a:extLst>
          </p:cNvPr>
          <p:cNvSpPr>
            <a:spLocks noGrp="1" noChangeArrowheads="1"/>
          </p:cNvSpPr>
          <p:nvPr>
            <p:ph type="body" idx="1"/>
          </p:nvPr>
        </p:nvSpPr>
        <p:spPr/>
        <p:txBody>
          <a:bodyPr/>
          <a:lstStyle/>
          <a:p>
            <a:pPr eaLnBrk="1" hangingPunct="1"/>
            <a:endParaRPr lang="sv-SE" altLang="sv-S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Bildobjekt 4" descr="&lt;strong&gt;Question&lt;/strong&gt; mark PNG">
            <a:extLst>
              <a:ext uri="{FF2B5EF4-FFF2-40B4-BE49-F238E27FC236}">
                <a16:creationId xmlns:a16="http://schemas.microsoft.com/office/drawing/2014/main" id="{89A04323-18E0-CAB4-8CCB-C05CBBE308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069" y="1001669"/>
            <a:ext cx="2736539" cy="231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4EEA16E3-96FE-4910-8762-8C24838ECB9C}"/>
              </a:ext>
            </a:extLst>
          </p:cNvPr>
          <p:cNvSpPr>
            <a:spLocks noGrp="1"/>
          </p:cNvSpPr>
          <p:nvPr>
            <p:ph type="title"/>
          </p:nvPr>
        </p:nvSpPr>
        <p:spPr/>
        <p:txBody>
          <a:bodyPr/>
          <a:lstStyle/>
          <a:p>
            <a:pPr eaLnBrk="1" fontAlgn="auto" hangingPunct="1">
              <a:spcAft>
                <a:spcPts val="0"/>
              </a:spcAft>
              <a:defRPr/>
            </a:pPr>
            <a:r>
              <a:rPr lang="sv-SE" dirty="0"/>
              <a:t>ISU kan belysa viktiga frågor som</a:t>
            </a:r>
          </a:p>
        </p:txBody>
      </p:sp>
      <p:sp>
        <p:nvSpPr>
          <p:cNvPr id="4" name="Platshållare för innehåll 3">
            <a:extLst>
              <a:ext uri="{FF2B5EF4-FFF2-40B4-BE49-F238E27FC236}">
                <a16:creationId xmlns:a16="http://schemas.microsoft.com/office/drawing/2014/main" id="{345527EC-BF51-46DD-91F2-0C47FE7C85E9}"/>
              </a:ext>
            </a:extLst>
          </p:cNvPr>
          <p:cNvSpPr>
            <a:spLocks noGrp="1"/>
          </p:cNvSpPr>
          <p:nvPr>
            <p:ph idx="1"/>
          </p:nvPr>
        </p:nvSpPr>
        <p:spPr>
          <a:xfrm>
            <a:off x="1749424" y="2157412"/>
            <a:ext cx="9434513" cy="3914775"/>
          </a:xfrm>
        </p:spPr>
        <p:txBody>
          <a:bodyPr rtlCol="0">
            <a:normAutofit/>
          </a:bodyPr>
          <a:lstStyle/>
          <a:p>
            <a:pPr marL="457200" indent="-457200" eaLnBrk="1" fontAlgn="auto" hangingPunct="1">
              <a:spcAft>
                <a:spcPts val="0"/>
              </a:spcAft>
              <a:buFont typeface="Arial" panose="020B0604020202020204" pitchFamily="34" charset="0"/>
              <a:buChar char="•"/>
              <a:defRPr/>
            </a:pPr>
            <a:r>
              <a:rPr lang="sv-SE" dirty="0"/>
              <a:t>Vilka problem eller behov har våra brukare?</a:t>
            </a:r>
          </a:p>
          <a:p>
            <a:pPr marL="457200" indent="-457200" eaLnBrk="1" fontAlgn="auto" hangingPunct="1">
              <a:spcAft>
                <a:spcPts val="0"/>
              </a:spcAft>
              <a:buFont typeface="Arial" panose="020B0604020202020204" pitchFamily="34" charset="0"/>
              <a:buChar char="•"/>
              <a:defRPr/>
            </a:pPr>
            <a:r>
              <a:rPr lang="sv-SE" dirty="0"/>
              <a:t>Vilka insatser får våra brukare?</a:t>
            </a:r>
          </a:p>
          <a:p>
            <a:pPr marL="457200" indent="-457200" eaLnBrk="1" fontAlgn="auto" hangingPunct="1">
              <a:spcAft>
                <a:spcPts val="0"/>
              </a:spcAft>
              <a:buFont typeface="Arial" panose="020B0604020202020204" pitchFamily="34" charset="0"/>
              <a:buChar char="•"/>
              <a:defRPr/>
            </a:pPr>
            <a:r>
              <a:rPr lang="sv-SE" dirty="0"/>
              <a:t>Speglar våra insatser brukarnas behov?</a:t>
            </a:r>
          </a:p>
          <a:p>
            <a:pPr marL="457200" indent="-457200" eaLnBrk="1" fontAlgn="auto" hangingPunct="1">
              <a:spcAft>
                <a:spcPts val="0"/>
              </a:spcAft>
              <a:buFont typeface="Arial" panose="020B0604020202020204" pitchFamily="34" charset="0"/>
              <a:buChar char="•"/>
              <a:defRPr/>
            </a:pPr>
            <a:r>
              <a:rPr lang="sv-SE" dirty="0"/>
              <a:t>Har brukarnas situation förändrats efter insatserna eller vid uppföljning ? </a:t>
            </a:r>
          </a:p>
          <a:p>
            <a:pPr marL="457200" indent="-457200" eaLnBrk="1" fontAlgn="auto" hangingPunct="1">
              <a:spcAft>
                <a:spcPts val="0"/>
              </a:spcAft>
              <a:buFont typeface="Arial" panose="020B0604020202020204" pitchFamily="34" charset="0"/>
              <a:buChar char="•"/>
              <a:defRPr/>
            </a:pPr>
            <a:r>
              <a:rPr lang="sv-SE" dirty="0"/>
              <a:t>Når vi de mål vi satt upp tillsammans med våra brukare?</a:t>
            </a:r>
          </a:p>
          <a:p>
            <a:pPr marL="457200" indent="-457200" eaLnBrk="1" fontAlgn="auto" hangingPunct="1">
              <a:spcAft>
                <a:spcPts val="0"/>
              </a:spcAft>
              <a:buFont typeface="Arial" panose="020B0604020202020204" pitchFamily="34" charset="0"/>
              <a:buChar char="•"/>
              <a:defRPr/>
            </a:pPr>
            <a:r>
              <a:rPr lang="sv-SE" dirty="0"/>
              <a:t>Vad tycker brukarna om insatserna?</a:t>
            </a:r>
          </a:p>
          <a:p>
            <a:pPr marL="457200" indent="-457200" eaLnBrk="1" fontAlgn="auto" hangingPunct="1">
              <a:spcAft>
                <a:spcPts val="0"/>
              </a:spcAft>
              <a:buFont typeface="Arial" panose="020B0604020202020204" pitchFamily="34" charset="0"/>
              <a:buChar char="•"/>
              <a:defRPr/>
            </a:pPr>
            <a:r>
              <a:rPr lang="sv-SE" dirty="0"/>
              <a:t>Hur skiljer sig ovanstående mellan olika grupper: </a:t>
            </a:r>
            <a:br>
              <a:rPr lang="sv-SE" dirty="0"/>
            </a:br>
            <a:r>
              <a:rPr lang="sv-SE" dirty="0"/>
              <a:t>kvinnor - män, svenskfödda - utlandsfödda, </a:t>
            </a:r>
            <a:br>
              <a:rPr lang="sv-SE" dirty="0"/>
            </a:br>
            <a:r>
              <a:rPr lang="sv-SE" dirty="0"/>
              <a:t>beroende på socioekonomi, funktionsnedsättning, osv.?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7B21EF0C-D631-41D7-AEE2-8A6695603123}"/>
              </a:ext>
            </a:extLst>
          </p:cNvPr>
          <p:cNvSpPr>
            <a:spLocks noGrp="1"/>
          </p:cNvSpPr>
          <p:nvPr>
            <p:ph type="title"/>
          </p:nvPr>
        </p:nvSpPr>
        <p:spPr/>
        <p:txBody>
          <a:bodyPr/>
          <a:lstStyle/>
          <a:p>
            <a:pPr eaLnBrk="1" fontAlgn="auto" hangingPunct="1">
              <a:spcAft>
                <a:spcPts val="0"/>
              </a:spcAft>
              <a:defRPr/>
            </a:pPr>
            <a:r>
              <a:rPr lang="sv-SE" dirty="0"/>
              <a:t>Nytta på individnivå </a:t>
            </a:r>
          </a:p>
        </p:txBody>
      </p:sp>
      <p:sp>
        <p:nvSpPr>
          <p:cNvPr id="15363" name="Platshållare för innehåll 3">
            <a:extLst>
              <a:ext uri="{FF2B5EF4-FFF2-40B4-BE49-F238E27FC236}">
                <a16:creationId xmlns:a16="http://schemas.microsoft.com/office/drawing/2014/main" id="{723FC62E-8240-44D6-99C0-5F8AE91F0EBA}"/>
              </a:ext>
            </a:extLst>
          </p:cNvPr>
          <p:cNvSpPr>
            <a:spLocks noGrp="1"/>
          </p:cNvSpPr>
          <p:nvPr>
            <p:ph idx="1"/>
          </p:nvPr>
        </p:nvSpPr>
        <p:spPr/>
        <p:txBody>
          <a:bodyPr rtlCol="0" anchor="t">
            <a:normAutofit fontScale="92500"/>
          </a:bodyPr>
          <a:lstStyle/>
          <a:p>
            <a:pPr marL="457200" indent="-457200" eaLnBrk="1" fontAlgn="auto" hangingPunct="1">
              <a:spcBef>
                <a:spcPts val="800"/>
              </a:spcBef>
              <a:spcAft>
                <a:spcPts val="0"/>
              </a:spcAft>
              <a:buFont typeface="Arial" panose="020B0604020202020204" pitchFamily="34" charset="0"/>
              <a:buChar char="•"/>
              <a:defRPr/>
            </a:pPr>
            <a:endParaRPr lang="sv-SE" dirty="0"/>
          </a:p>
          <a:p>
            <a:pPr marL="0" indent="0" eaLnBrk="1" fontAlgn="auto" hangingPunct="1">
              <a:spcBef>
                <a:spcPts val="800"/>
              </a:spcBef>
              <a:spcAft>
                <a:spcPts val="1800"/>
              </a:spcAft>
              <a:buFont typeface="Wingdings 2" panose="05020102010507070707" pitchFamily="18" charset="2"/>
              <a:buNone/>
              <a:defRPr/>
            </a:pPr>
            <a:r>
              <a:rPr lang="sv-SE" sz="2300" dirty="0"/>
              <a:t>Att säkerställa stöd och insatser med god kvalitet och som ger goda resultat genom…</a:t>
            </a:r>
          </a:p>
          <a:p>
            <a:pPr marL="457200" indent="-457200" eaLnBrk="1" fontAlgn="auto" hangingPunct="1">
              <a:spcBef>
                <a:spcPts val="800"/>
              </a:spcBef>
              <a:spcAft>
                <a:spcPts val="1800"/>
              </a:spcAft>
              <a:buFont typeface="Arial" panose="020B0604020202020204" pitchFamily="34" charset="0"/>
              <a:buChar char="•"/>
              <a:defRPr/>
            </a:pPr>
            <a:r>
              <a:rPr lang="sv-SE" sz="2300" dirty="0"/>
              <a:t>kunskap till individen för initierade val av insatser</a:t>
            </a:r>
          </a:p>
          <a:p>
            <a:pPr marL="457200" indent="-457200" eaLnBrk="1" fontAlgn="auto" hangingPunct="1">
              <a:spcBef>
                <a:spcPts val="800"/>
              </a:spcBef>
              <a:spcAft>
                <a:spcPts val="1800"/>
              </a:spcAft>
              <a:buFont typeface="Arial" panose="020B0604020202020204" pitchFamily="34" charset="0"/>
              <a:buChar char="•"/>
              <a:defRPr/>
            </a:pPr>
            <a:r>
              <a:rPr lang="sv-SE" sz="2300" dirty="0"/>
              <a:t>ökat fokus på mål om bibehållande eller förbättring av individens situation</a:t>
            </a:r>
          </a:p>
          <a:p>
            <a:pPr marL="457200" indent="-457200" eaLnBrk="1" fontAlgn="auto" hangingPunct="1">
              <a:spcBef>
                <a:spcPts val="800"/>
              </a:spcBef>
              <a:spcAft>
                <a:spcPts val="1800"/>
              </a:spcAft>
              <a:buFont typeface="Arial" panose="020B0604020202020204" pitchFamily="34" charset="0"/>
              <a:buChar char="•"/>
              <a:defRPr/>
            </a:pPr>
            <a:r>
              <a:rPr lang="sv-SE" sz="2300" dirty="0"/>
              <a:t>möjlighet att veta vad verksamheten gör och med vilket resultat för individen</a:t>
            </a:r>
          </a:p>
          <a:p>
            <a:pPr marL="457200" indent="-457200" eaLnBrk="1" fontAlgn="auto" hangingPunct="1">
              <a:spcBef>
                <a:spcPts val="800"/>
              </a:spcBef>
              <a:spcAft>
                <a:spcPts val="1800"/>
              </a:spcAft>
              <a:buFont typeface="Arial" panose="020B0604020202020204" pitchFamily="34" charset="0"/>
              <a:buChar char="•"/>
              <a:defRPr/>
            </a:pPr>
            <a:r>
              <a:rPr lang="sv-SE" sz="2300" dirty="0"/>
              <a:t>kunskap om målgruppens situation och de insatser de får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4C7D485-3EBF-4158-9DBC-4AFB0305D85F}"/>
              </a:ext>
            </a:extLst>
          </p:cNvPr>
          <p:cNvSpPr>
            <a:spLocks noGrp="1"/>
          </p:cNvSpPr>
          <p:nvPr>
            <p:ph type="title"/>
          </p:nvPr>
        </p:nvSpPr>
        <p:spPr/>
        <p:txBody>
          <a:bodyPr/>
          <a:lstStyle/>
          <a:p>
            <a:pPr eaLnBrk="1" fontAlgn="auto" hangingPunct="1">
              <a:spcAft>
                <a:spcPts val="0"/>
              </a:spcAft>
              <a:defRPr/>
            </a:pPr>
            <a:r>
              <a:rPr lang="sv-SE" dirty="0"/>
              <a:t>Nytta på verksamhetsnivå</a:t>
            </a:r>
          </a:p>
        </p:txBody>
      </p:sp>
      <p:sp>
        <p:nvSpPr>
          <p:cNvPr id="15363" name="Platshållare för innehåll 3">
            <a:extLst>
              <a:ext uri="{FF2B5EF4-FFF2-40B4-BE49-F238E27FC236}">
                <a16:creationId xmlns:a16="http://schemas.microsoft.com/office/drawing/2014/main" id="{F5147D6F-CCF9-4276-8902-1FD8035473B5}"/>
              </a:ext>
            </a:extLst>
          </p:cNvPr>
          <p:cNvSpPr>
            <a:spLocks noGrp="1"/>
          </p:cNvSpPr>
          <p:nvPr>
            <p:ph idx="1"/>
          </p:nvPr>
        </p:nvSpPr>
        <p:spPr>
          <a:xfrm>
            <a:off x="1749425" y="1952625"/>
            <a:ext cx="9704142" cy="3913188"/>
          </a:xfrm>
        </p:spPr>
        <p:txBody>
          <a:bodyPr rtlCol="0">
            <a:normAutofit fontScale="85000" lnSpcReduction="10000"/>
          </a:bodyPr>
          <a:lstStyle/>
          <a:p>
            <a:pPr marL="0" indent="0" eaLnBrk="1" fontAlgn="auto" hangingPunct="1">
              <a:spcBef>
                <a:spcPts val="800"/>
              </a:spcBef>
              <a:spcAft>
                <a:spcPts val="0"/>
              </a:spcAft>
              <a:buFont typeface="Wingdings 2" panose="05020102010507070707" pitchFamily="18" charset="2"/>
              <a:buNone/>
              <a:defRPr/>
            </a:pPr>
            <a:r>
              <a:rPr lang="sv-SE" u="sng" dirty="0"/>
              <a:t>För yrkesgruppen</a:t>
            </a:r>
          </a:p>
          <a:p>
            <a:pPr marL="457200" indent="-457200" eaLnBrk="1" fontAlgn="auto" hangingPunct="1">
              <a:spcBef>
                <a:spcPts val="800"/>
              </a:spcBef>
              <a:spcAft>
                <a:spcPts val="0"/>
              </a:spcAft>
              <a:buFont typeface="Arial" panose="020B0604020202020204" pitchFamily="34" charset="0"/>
              <a:buChar char="•"/>
              <a:defRPr/>
            </a:pPr>
            <a:r>
              <a:rPr lang="sv-SE" dirty="0"/>
              <a:t>Ger beprövad erfarenhet, lokal kunskap, som är central i en evidensbaserad praktik</a:t>
            </a:r>
          </a:p>
          <a:p>
            <a:pPr marL="457200" indent="-457200" eaLnBrk="1" fontAlgn="auto" hangingPunct="1">
              <a:spcBef>
                <a:spcPts val="800"/>
              </a:spcBef>
              <a:spcAft>
                <a:spcPts val="0"/>
              </a:spcAft>
              <a:buFont typeface="Arial" panose="020B0604020202020204" pitchFamily="34" charset="0"/>
              <a:buChar char="•"/>
              <a:defRPr/>
            </a:pPr>
            <a:r>
              <a:rPr lang="sv-SE" dirty="0"/>
              <a:t>Höjd professionalitet och yrkesstolthet i socialtjänsten </a:t>
            </a:r>
          </a:p>
          <a:p>
            <a:pPr marL="457200" indent="-457200" eaLnBrk="1" fontAlgn="auto" hangingPunct="1">
              <a:spcBef>
                <a:spcPts val="800"/>
              </a:spcBef>
              <a:spcAft>
                <a:spcPts val="0"/>
              </a:spcAft>
              <a:buFont typeface="Arial" panose="020B0604020202020204" pitchFamily="34" charset="0"/>
              <a:buChar char="•"/>
              <a:defRPr/>
            </a:pPr>
            <a:r>
              <a:rPr lang="sv-SE" dirty="0"/>
              <a:t>Sätter ord och siffror på tyst kunskap och möjliggör lärande</a:t>
            </a:r>
          </a:p>
          <a:p>
            <a:pPr marL="0" indent="0" eaLnBrk="1" fontAlgn="auto" hangingPunct="1">
              <a:spcBef>
                <a:spcPts val="800"/>
              </a:spcBef>
              <a:spcAft>
                <a:spcPts val="0"/>
              </a:spcAft>
              <a:buFont typeface="Wingdings 2" panose="05020102010507070707" pitchFamily="18" charset="2"/>
              <a:buNone/>
              <a:defRPr/>
            </a:pPr>
            <a:endParaRPr lang="sv-SE" dirty="0"/>
          </a:p>
          <a:p>
            <a:pPr marL="0" indent="0" eaLnBrk="1" fontAlgn="auto" hangingPunct="1">
              <a:spcBef>
                <a:spcPts val="800"/>
              </a:spcBef>
              <a:spcAft>
                <a:spcPts val="0"/>
              </a:spcAft>
              <a:buFont typeface="Wingdings 2" panose="05020102010507070707" pitchFamily="18" charset="2"/>
              <a:buNone/>
              <a:defRPr/>
            </a:pPr>
            <a:r>
              <a:rPr lang="sv-SE" u="sng" dirty="0"/>
              <a:t>För verksamhetsutveckling</a:t>
            </a:r>
          </a:p>
          <a:p>
            <a:pPr marL="457200" indent="-457200" eaLnBrk="1" fontAlgn="auto" hangingPunct="1">
              <a:spcBef>
                <a:spcPts val="800"/>
              </a:spcBef>
              <a:spcAft>
                <a:spcPts val="0"/>
              </a:spcAft>
              <a:buFont typeface="Arial" panose="020B0604020202020204" pitchFamily="34" charset="0"/>
              <a:buChar char="•"/>
              <a:defRPr/>
            </a:pPr>
            <a:r>
              <a:rPr lang="sv-SE" dirty="0"/>
              <a:t>Tydliggör utvecklings- och förbättringsområden</a:t>
            </a:r>
          </a:p>
          <a:p>
            <a:pPr marL="457200" indent="-457200" eaLnBrk="1" fontAlgn="auto" hangingPunct="1">
              <a:spcBef>
                <a:spcPts val="800"/>
              </a:spcBef>
              <a:spcAft>
                <a:spcPts val="0"/>
              </a:spcAft>
              <a:buFont typeface="Arial" panose="020B0604020202020204" pitchFamily="34" charset="0"/>
              <a:buChar char="•"/>
              <a:defRPr/>
            </a:pPr>
            <a:r>
              <a:rPr lang="sv-SE" dirty="0"/>
              <a:t>Förbättring av verksamheter utifrån faktisk kunskap om det egna läget och inte utifrån externt tryck eller ”magkänsla”</a:t>
            </a:r>
          </a:p>
          <a:p>
            <a:pPr marL="457200" indent="-457200" eaLnBrk="1" fontAlgn="auto" hangingPunct="1">
              <a:spcBef>
                <a:spcPts val="800"/>
              </a:spcBef>
              <a:spcAft>
                <a:spcPts val="0"/>
              </a:spcAft>
              <a:buFont typeface="Arial" panose="020B0604020202020204" pitchFamily="34" charset="0"/>
              <a:buChar char="•"/>
              <a:defRPr/>
            </a:pPr>
            <a:endParaRPr lang="sv-SE" dirty="0"/>
          </a:p>
          <a:p>
            <a:pPr marL="0" indent="0" eaLnBrk="1" fontAlgn="auto" hangingPunct="1">
              <a:spcBef>
                <a:spcPts val="800"/>
              </a:spcBef>
              <a:spcAft>
                <a:spcPts val="0"/>
              </a:spcAft>
              <a:buFont typeface="Wingdings 2" panose="05020102010507070707" pitchFamily="18" charset="2"/>
              <a:buNone/>
              <a:defRPr/>
            </a:pPr>
            <a:r>
              <a:rPr lang="sv-SE" u="sng" dirty="0"/>
              <a:t>I relation till andra</a:t>
            </a:r>
          </a:p>
          <a:p>
            <a:pPr marL="457200" indent="-457200" eaLnBrk="1" fontAlgn="auto" hangingPunct="1">
              <a:spcBef>
                <a:spcPts val="800"/>
              </a:spcBef>
              <a:spcAft>
                <a:spcPts val="0"/>
              </a:spcAft>
              <a:buFont typeface="Arial" panose="020B0604020202020204" pitchFamily="34" charset="0"/>
              <a:buChar char="•"/>
              <a:defRPr/>
            </a:pPr>
            <a:r>
              <a:rPr lang="sv-SE" dirty="0"/>
              <a:t>Stärkt position i kommunala diskussioner om resurser (verksamhetens arbete kan beskrivas i siffror)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536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6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6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536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36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A15FE4-537C-4754-B3D1-F19727C50F78}"/>
              </a:ext>
            </a:extLst>
          </p:cNvPr>
          <p:cNvSpPr>
            <a:spLocks noGrp="1"/>
          </p:cNvSpPr>
          <p:nvPr>
            <p:ph type="title"/>
          </p:nvPr>
        </p:nvSpPr>
        <p:spPr/>
        <p:txBody>
          <a:bodyPr/>
          <a:lstStyle/>
          <a:p>
            <a:pPr eaLnBrk="1" fontAlgn="auto" hangingPunct="1">
              <a:spcAft>
                <a:spcPts val="0"/>
              </a:spcAft>
              <a:defRPr/>
            </a:pPr>
            <a:r>
              <a:rPr lang="sv-SE" dirty="0"/>
              <a:t>Nytta på ledningsnivå</a:t>
            </a:r>
          </a:p>
        </p:txBody>
      </p:sp>
      <p:sp>
        <p:nvSpPr>
          <p:cNvPr id="3" name="Platshållare för innehåll 2">
            <a:extLst>
              <a:ext uri="{FF2B5EF4-FFF2-40B4-BE49-F238E27FC236}">
                <a16:creationId xmlns:a16="http://schemas.microsoft.com/office/drawing/2014/main" id="{50378CC1-242E-A92C-5BF7-E637020AAB72}"/>
              </a:ext>
            </a:extLst>
          </p:cNvPr>
          <p:cNvSpPr>
            <a:spLocks noGrp="1" noChangeArrowheads="1"/>
          </p:cNvSpPr>
          <p:nvPr>
            <p:ph idx="1"/>
          </p:nvPr>
        </p:nvSpPr>
        <p:spPr/>
        <p:txBody>
          <a:bodyPr anchor="t"/>
          <a:lstStyle/>
          <a:p>
            <a:pPr eaLnBrk="1" hangingPunct="1"/>
            <a:endParaRPr lang="sv-SE" altLang="sv-SE"/>
          </a:p>
          <a:p>
            <a:pPr eaLnBrk="1" hangingPunct="1">
              <a:lnSpc>
                <a:spcPct val="200000"/>
              </a:lnSpc>
            </a:pPr>
            <a:r>
              <a:rPr lang="sv-SE" altLang="sv-SE" sz="2500"/>
              <a:t>Stöd för ledning och styrning, beslutsunderlag för chefer och politiker</a:t>
            </a:r>
          </a:p>
          <a:p>
            <a:pPr eaLnBrk="1" hangingPunct="1">
              <a:lnSpc>
                <a:spcPct val="200000"/>
              </a:lnSpc>
            </a:pPr>
            <a:r>
              <a:rPr lang="sv-SE" altLang="sv-SE" sz="2500"/>
              <a:t>Stöd till resursfördelning</a:t>
            </a:r>
          </a:p>
          <a:p>
            <a:pPr eaLnBrk="1" hangingPunct="1">
              <a:lnSpc>
                <a:spcPct val="200000"/>
              </a:lnSpc>
            </a:pPr>
            <a:r>
              <a:rPr lang="sv-SE" altLang="sv-SE" sz="2500"/>
              <a:t>Stärkt lokal röst i samtalet mellan lokal, regional och nationell nivå</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AC5150-7ED3-4539-A5FE-CDB36BE16F7D}"/>
              </a:ext>
            </a:extLst>
          </p:cNvPr>
          <p:cNvSpPr>
            <a:spLocks noGrp="1"/>
          </p:cNvSpPr>
          <p:nvPr>
            <p:ph type="title"/>
          </p:nvPr>
        </p:nvSpPr>
        <p:spPr/>
        <p:txBody>
          <a:bodyPr>
            <a:normAutofit/>
          </a:bodyPr>
          <a:lstStyle/>
          <a:p>
            <a:pPr eaLnBrk="1" fontAlgn="auto" hangingPunct="1">
              <a:spcAft>
                <a:spcPts val="0"/>
              </a:spcAft>
              <a:defRPr/>
            </a:pPr>
            <a:r>
              <a:rPr lang="sv-SE" dirty="0"/>
              <a:t>Läsanvisning </a:t>
            </a:r>
          </a:p>
        </p:txBody>
      </p:sp>
      <p:sp>
        <p:nvSpPr>
          <p:cNvPr id="3" name="Platshållare för innehåll 2">
            <a:extLst>
              <a:ext uri="{FF2B5EF4-FFF2-40B4-BE49-F238E27FC236}">
                <a16:creationId xmlns:a16="http://schemas.microsoft.com/office/drawing/2014/main" id="{9591CE55-895E-42BD-B4CA-90D1B437A8AB}"/>
              </a:ext>
            </a:extLst>
          </p:cNvPr>
          <p:cNvSpPr>
            <a:spLocks noGrp="1"/>
          </p:cNvSpPr>
          <p:nvPr>
            <p:ph idx="1"/>
          </p:nvPr>
        </p:nvSpPr>
        <p:spPr/>
        <p:txBody>
          <a:bodyPr rtlCol="0">
            <a:normAutofit/>
          </a:bodyPr>
          <a:lstStyle/>
          <a:p>
            <a:pPr marL="182880" indent="-182880" eaLnBrk="1" fontAlgn="auto" hangingPunct="1">
              <a:spcAft>
                <a:spcPts val="0"/>
              </a:spcAft>
              <a:defRPr/>
            </a:pPr>
            <a:r>
              <a:rPr lang="sv-SE" dirty="0"/>
              <a:t>Denna </a:t>
            </a:r>
            <a:r>
              <a:rPr lang="sv-SE" dirty="0" err="1"/>
              <a:t>ppt</a:t>
            </a:r>
            <a:r>
              <a:rPr lang="sv-SE" dirty="0"/>
              <a:t> riktar sig till </a:t>
            </a:r>
            <a:r>
              <a:rPr lang="sv-SE" i="1" dirty="0"/>
              <a:t>regionala och kommunala utvecklare </a:t>
            </a:r>
            <a:r>
              <a:rPr lang="sv-SE" dirty="0"/>
              <a:t>som vill ge stöd till individbaserad  systematisk uppföljning</a:t>
            </a:r>
          </a:p>
          <a:p>
            <a:pPr marL="182880" indent="-182880" eaLnBrk="1" fontAlgn="auto" hangingPunct="1">
              <a:spcAft>
                <a:spcPts val="0"/>
              </a:spcAft>
              <a:defRPr/>
            </a:pPr>
            <a:r>
              <a:rPr lang="sv-SE" dirty="0"/>
              <a:t>Den består av fem avsnitt med grundläggande information om individbaserad  systematisk uppföljning</a:t>
            </a:r>
          </a:p>
          <a:p>
            <a:pPr marL="182880" indent="-182880" eaLnBrk="1" fontAlgn="auto" hangingPunct="1">
              <a:spcAft>
                <a:spcPts val="0"/>
              </a:spcAft>
              <a:defRPr/>
            </a:pPr>
            <a:r>
              <a:rPr lang="sv-SE" dirty="0"/>
              <a:t>Presentationen är fri att använda, ändra och komplettera utifrån egna önskemål </a:t>
            </a:r>
          </a:p>
          <a:p>
            <a:pPr marL="0" indent="0" eaLnBrk="1" fontAlgn="auto" hangingPunct="1">
              <a:spcAft>
                <a:spcPts val="0"/>
              </a:spcAft>
              <a:buFont typeface="Wingdings 2" panose="05020102010507070707" pitchFamily="18" charset="2"/>
              <a:buNone/>
              <a:defRPr/>
            </a:pPr>
            <a:endParaRPr lang="sv-S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87FDD60-A1B5-433F-A19C-A1E338464757}"/>
              </a:ext>
            </a:extLst>
          </p:cNvPr>
          <p:cNvSpPr>
            <a:spLocks noGrp="1"/>
          </p:cNvSpPr>
          <p:nvPr>
            <p:ph type="title"/>
          </p:nvPr>
        </p:nvSpPr>
        <p:spPr/>
        <p:txBody>
          <a:bodyPr/>
          <a:lstStyle/>
          <a:p>
            <a:pPr eaLnBrk="1" fontAlgn="auto" hangingPunct="1">
              <a:spcAft>
                <a:spcPts val="0"/>
              </a:spcAft>
              <a:defRPr/>
            </a:pPr>
            <a:r>
              <a:rPr lang="sv-SE" sz="3600" dirty="0"/>
              <a:t>Utan individbaserad systematisk uppföljning finns risk att…</a:t>
            </a:r>
          </a:p>
        </p:txBody>
      </p:sp>
      <p:sp>
        <p:nvSpPr>
          <p:cNvPr id="4" name="Platshållare för innehåll 3">
            <a:extLst>
              <a:ext uri="{FF2B5EF4-FFF2-40B4-BE49-F238E27FC236}">
                <a16:creationId xmlns:a16="http://schemas.microsoft.com/office/drawing/2014/main" id="{E7B854DD-8591-44FE-AB3C-D817A5C10759}"/>
              </a:ext>
            </a:extLst>
          </p:cNvPr>
          <p:cNvSpPr>
            <a:spLocks noGrp="1"/>
          </p:cNvSpPr>
          <p:nvPr>
            <p:ph sz="half" idx="1"/>
          </p:nvPr>
        </p:nvSpPr>
        <p:spPr>
          <a:xfrm>
            <a:off x="1749425" y="1952625"/>
            <a:ext cx="5910263" cy="3913188"/>
          </a:xfrm>
        </p:spPr>
        <p:txBody>
          <a:bodyPr rtlCol="0">
            <a:normAutofit lnSpcReduction="10000"/>
          </a:bodyPr>
          <a:lstStyle/>
          <a:p>
            <a:pPr marL="285750" indent="-285750" eaLnBrk="1" fontAlgn="auto" hangingPunct="1">
              <a:spcBef>
                <a:spcPts val="600"/>
              </a:spcBef>
              <a:spcAft>
                <a:spcPts val="600"/>
              </a:spcAft>
              <a:buFont typeface="Arial" panose="020B0604020202020204" pitchFamily="34" charset="0"/>
              <a:buChar char="•"/>
              <a:defRPr/>
            </a:pPr>
            <a:r>
              <a:rPr lang="sv-SE" dirty="0"/>
              <a:t>nya arbetssätt och insatser införs utan att kvalitet och eventuella förbättringar för brukarna följs</a:t>
            </a:r>
          </a:p>
          <a:p>
            <a:pPr marL="285750" indent="-285750" eaLnBrk="1" fontAlgn="auto" hangingPunct="1">
              <a:spcAft>
                <a:spcPts val="0"/>
              </a:spcAft>
              <a:buFont typeface="Arial" panose="020B0604020202020204" pitchFamily="34" charset="0"/>
              <a:buChar char="•"/>
              <a:defRPr/>
            </a:pPr>
            <a:r>
              <a:rPr lang="sv-SE" dirty="0"/>
              <a:t>metoder som kanske inte är relevanta eller till och med skadliga används = dålig kvalitet i verksamheten</a:t>
            </a:r>
          </a:p>
          <a:p>
            <a:pPr marL="285750" indent="-285750" eaLnBrk="1" fontAlgn="auto" hangingPunct="1">
              <a:spcAft>
                <a:spcPts val="0"/>
              </a:spcAft>
              <a:buFont typeface="Arial" panose="020B0604020202020204" pitchFamily="34" charset="0"/>
              <a:buChar char="•"/>
              <a:defRPr/>
            </a:pPr>
            <a:r>
              <a:rPr lang="sv-SE" dirty="0"/>
              <a:t>utvecklingsbehov inte identifieras</a:t>
            </a:r>
          </a:p>
          <a:p>
            <a:pPr marL="285750" indent="-285750" eaLnBrk="1" fontAlgn="auto" hangingPunct="1">
              <a:spcAft>
                <a:spcPts val="0"/>
              </a:spcAft>
              <a:buFont typeface="Arial" panose="020B0604020202020204" pitchFamily="34" charset="0"/>
              <a:buChar char="•"/>
              <a:defRPr/>
            </a:pPr>
            <a:r>
              <a:rPr lang="sv-SE" dirty="0"/>
              <a:t>omotiverade skillnader i bedömning och behandling av t ex kvinnor och män inte uppmärksammas</a:t>
            </a:r>
          </a:p>
          <a:p>
            <a:pPr marL="285750" indent="-285750" eaLnBrk="1" fontAlgn="auto" hangingPunct="1">
              <a:spcAft>
                <a:spcPts val="0"/>
              </a:spcAft>
              <a:buFont typeface="Arial" panose="020B0604020202020204" pitchFamily="34" charset="0"/>
              <a:buChar char="•"/>
              <a:defRPr/>
            </a:pPr>
            <a:r>
              <a:rPr lang="sv-SE" dirty="0"/>
              <a:t>personal dokumenterar, men dokumentationen används inte för kunskaps- och </a:t>
            </a:r>
            <a:r>
              <a:rPr lang="sv-SE" dirty="0" err="1"/>
              <a:t>verksamhets-utveckling</a:t>
            </a:r>
            <a:endParaRPr lang="sv-SE" dirty="0"/>
          </a:p>
        </p:txBody>
      </p:sp>
      <p:pic>
        <p:nvPicPr>
          <p:cNvPr id="87044" name="Platshållare för bild 5">
            <a:extLst>
              <a:ext uri="{FF2B5EF4-FFF2-40B4-BE49-F238E27FC236}">
                <a16:creationId xmlns:a16="http://schemas.microsoft.com/office/drawing/2014/main" id="{E126EE75-9155-1C8C-99D8-D4AD2FFC276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848600" y="1944688"/>
            <a:ext cx="3335338" cy="3913187"/>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EFEFFD-C407-47A9-9339-B4B4AEB4F8E5}"/>
              </a:ext>
            </a:extLst>
          </p:cNvPr>
          <p:cNvSpPr>
            <a:spLocks noGrp="1"/>
          </p:cNvSpPr>
          <p:nvPr>
            <p:ph type="title"/>
          </p:nvPr>
        </p:nvSpPr>
        <p:spPr/>
        <p:txBody>
          <a:bodyPr/>
          <a:lstStyle/>
          <a:p>
            <a:pPr eaLnBrk="1" fontAlgn="auto" hangingPunct="1">
              <a:spcAft>
                <a:spcPts val="0"/>
              </a:spcAft>
              <a:defRPr/>
            </a:pPr>
            <a:r>
              <a:rPr lang="sv-SE" dirty="0"/>
              <a:t>Det finns starkt lagstöd för ISU</a:t>
            </a:r>
          </a:p>
        </p:txBody>
      </p:sp>
      <p:sp>
        <p:nvSpPr>
          <p:cNvPr id="6" name="Platshållare för text 5">
            <a:extLst>
              <a:ext uri="{FF2B5EF4-FFF2-40B4-BE49-F238E27FC236}">
                <a16:creationId xmlns:a16="http://schemas.microsoft.com/office/drawing/2014/main" id="{00663D8F-ABDC-DC4B-3949-DCF535651E8B}"/>
              </a:ext>
            </a:extLst>
          </p:cNvPr>
          <p:cNvSpPr>
            <a:spLocks noGrp="1" noChangeArrowheads="1"/>
          </p:cNvSpPr>
          <p:nvPr>
            <p:ph idx="1"/>
          </p:nvPr>
        </p:nvSpPr>
        <p:spPr>
          <a:xfrm>
            <a:off x="1749425" y="2082800"/>
            <a:ext cx="9434513" cy="3914775"/>
          </a:xfrm>
          <a:solidFill>
            <a:schemeClr val="bg1"/>
          </a:solidFill>
        </p:spPr>
        <p:txBody>
          <a:bodyPr>
            <a:normAutofit fontScale="92500"/>
          </a:bodyPr>
          <a:lstStyle/>
          <a:p>
            <a:pPr marL="30163" indent="0" eaLnBrk="1" hangingPunct="1">
              <a:lnSpc>
                <a:spcPts val="2700"/>
              </a:lnSpc>
              <a:spcAft>
                <a:spcPts val="600"/>
              </a:spcAft>
              <a:buFont typeface="Wingdings 2" panose="05020102010507070707" pitchFamily="18" charset="2"/>
              <a:buNone/>
            </a:pPr>
            <a:r>
              <a:rPr lang="sv-SE" altLang="sv-SE" sz="1500" b="1" dirty="0" err="1"/>
              <a:t>SoL</a:t>
            </a:r>
            <a:r>
              <a:rPr lang="sv-SE" altLang="sv-SE" sz="1500" b="1" dirty="0"/>
              <a:t> 3 kap. 3 §</a:t>
            </a:r>
            <a:r>
              <a:rPr lang="sv-SE" altLang="sv-SE" sz="1500" dirty="0"/>
              <a:t> samt </a:t>
            </a:r>
            <a:r>
              <a:rPr lang="sv-SE" altLang="sv-SE" sz="1500" b="1" dirty="0"/>
              <a:t>LSS 6 § </a:t>
            </a:r>
            <a:br>
              <a:rPr lang="sv-SE" altLang="sv-SE" sz="1500" b="1" dirty="0"/>
            </a:br>
            <a:r>
              <a:rPr lang="sv-SE" altLang="sv-SE" sz="1500" dirty="0"/>
              <a:t>”Insatser inom socialtjänsten/verksamheter enligt denna lag skall vara av god kvalitet [---] Kvaliteten i verksamheten ska systematiskt och fortlöpande utvecklas och säkras.”</a:t>
            </a:r>
          </a:p>
          <a:p>
            <a:pPr marL="30163" indent="0" eaLnBrk="1" hangingPunct="1">
              <a:lnSpc>
                <a:spcPts val="2700"/>
              </a:lnSpc>
              <a:spcAft>
                <a:spcPts val="600"/>
              </a:spcAft>
              <a:buFont typeface="Wingdings 2" panose="05020102010507070707" pitchFamily="18" charset="2"/>
              <a:buNone/>
            </a:pPr>
            <a:r>
              <a:rPr lang="sv-SE" altLang="sv-SE" sz="1500" b="1" dirty="0"/>
              <a:t>SOSFS 2011:9, 5 kap. 2 § Egenkontroll </a:t>
            </a:r>
            <a:br>
              <a:rPr lang="sv-SE" altLang="sv-SE" sz="1500" b="1" dirty="0"/>
            </a:br>
            <a:r>
              <a:rPr lang="sv-SE" altLang="sv-SE" sz="1500" dirty="0"/>
              <a:t>Vårdgivaren eller den som bedriver socialtjänst eller verksamhet enligt LSS ska utöva egenkontroll. (</a:t>
            </a:r>
            <a:r>
              <a:rPr lang="sv-SE" altLang="sv-SE" sz="1500" b="1" dirty="0"/>
              <a:t>= systematisk uppföljning och utvärdering av den egna verksamheten </a:t>
            </a:r>
            <a:r>
              <a:rPr lang="sv-SE" altLang="sv-SE" sz="1500" dirty="0"/>
              <a:t>samt kontroll av att den bedrivs enligt de processer och rutiner som ingår i verksamhetens ledningssystem). Egenkontrollen ska göras med den </a:t>
            </a:r>
            <a:r>
              <a:rPr lang="sv-SE" altLang="sv-SE" sz="1500" b="1" dirty="0"/>
              <a:t>frekvens och i den omfattning som krävs </a:t>
            </a:r>
            <a:r>
              <a:rPr lang="sv-SE" altLang="sv-SE" sz="1500" dirty="0"/>
              <a:t>för att vårdgivaren eller den som bedriver socialtjänst eller verksamhet enligt LSS ska kunna </a:t>
            </a:r>
            <a:r>
              <a:rPr lang="sv-SE" altLang="sv-SE" sz="1500" b="1" dirty="0"/>
              <a:t>säkra verksamhetens kvalitet</a:t>
            </a:r>
            <a:r>
              <a:rPr lang="sv-SE" altLang="sv-SE" sz="1500" dirty="0"/>
              <a:t>.</a:t>
            </a:r>
          </a:p>
          <a:p>
            <a:pPr marL="30163" indent="0" eaLnBrk="1" hangingPunct="1">
              <a:lnSpc>
                <a:spcPts val="2700"/>
              </a:lnSpc>
              <a:spcAft>
                <a:spcPts val="600"/>
              </a:spcAft>
              <a:buFont typeface="Wingdings 2" panose="05020102010507070707" pitchFamily="18" charset="2"/>
              <a:buNone/>
            </a:pPr>
            <a:r>
              <a:rPr lang="sv-SE" altLang="sv-SE" sz="1500" dirty="0"/>
              <a:t>Se även GDPR, </a:t>
            </a:r>
            <a:r>
              <a:rPr lang="sv-SE" altLang="sv-SE" sz="1500" dirty="0" err="1"/>
              <a:t>SoLPUL</a:t>
            </a:r>
            <a:r>
              <a:rPr lang="sv-SE" altLang="sv-SE" sz="1500" dirty="0"/>
              <a:t>, </a:t>
            </a:r>
            <a:r>
              <a:rPr lang="sv-SE" altLang="sv-SE" sz="1500" dirty="0" err="1"/>
              <a:t>SoLPUF</a:t>
            </a:r>
            <a:r>
              <a:rPr lang="sv-SE" altLang="sv-SE" sz="1500" dirty="0"/>
              <a:t> och SOSFS 2014:5 om dokumentation i socialtjänsten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EFC818-5F8D-46D9-8E43-B0FA1C2179CC}"/>
              </a:ext>
            </a:extLst>
          </p:cNvPr>
          <p:cNvSpPr>
            <a:spLocks noGrp="1"/>
          </p:cNvSpPr>
          <p:nvPr>
            <p:ph type="title"/>
          </p:nvPr>
        </p:nvSpPr>
        <p:spPr/>
        <p:txBody>
          <a:bodyPr/>
          <a:lstStyle/>
          <a:p>
            <a:pPr eaLnBrk="1" fontAlgn="auto" hangingPunct="1">
              <a:spcAft>
                <a:spcPts val="0"/>
              </a:spcAft>
              <a:defRPr/>
            </a:pPr>
            <a:r>
              <a:rPr lang="sv-SE" sz="5300" b="1" dirty="0"/>
              <a:t>Del 4.</a:t>
            </a:r>
            <a:br>
              <a:rPr lang="sv-SE" sz="5300" dirty="0"/>
            </a:br>
            <a:r>
              <a:rPr lang="sv-SE" sz="5300" dirty="0"/>
              <a:t>Att börja med individbaserad systematisk uppföljning </a:t>
            </a:r>
          </a:p>
        </p:txBody>
      </p:sp>
      <p:sp>
        <p:nvSpPr>
          <p:cNvPr id="91139" name="Platshållare för text 2">
            <a:extLst>
              <a:ext uri="{FF2B5EF4-FFF2-40B4-BE49-F238E27FC236}">
                <a16:creationId xmlns:a16="http://schemas.microsoft.com/office/drawing/2014/main" id="{936D6D97-B0CC-A9CA-5CCA-FED1DE7E032E}"/>
              </a:ext>
            </a:extLst>
          </p:cNvPr>
          <p:cNvSpPr>
            <a:spLocks noGrp="1" noChangeArrowheads="1"/>
          </p:cNvSpPr>
          <p:nvPr>
            <p:ph type="body" idx="1"/>
          </p:nvPr>
        </p:nvSpPr>
        <p:spPr/>
        <p:txBody>
          <a:bodyPr/>
          <a:lstStyle/>
          <a:p>
            <a:pPr eaLnBrk="1" hangingPunct="1"/>
            <a:endParaRPr lang="sv-SE" altLang="sv-SE"/>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9D9790-E86A-46FD-9049-F52B9E8CA8D9}"/>
              </a:ext>
            </a:extLst>
          </p:cNvPr>
          <p:cNvSpPr>
            <a:spLocks noGrp="1"/>
          </p:cNvSpPr>
          <p:nvPr>
            <p:ph type="title"/>
          </p:nvPr>
        </p:nvSpPr>
        <p:spPr>
          <a:xfrm>
            <a:off x="1843088" y="1079500"/>
            <a:ext cx="9888537" cy="1009650"/>
          </a:xfrm>
        </p:spPr>
        <p:txBody>
          <a:bodyPr/>
          <a:lstStyle/>
          <a:p>
            <a:pPr eaLnBrk="1" fontAlgn="auto" hangingPunct="1">
              <a:spcAft>
                <a:spcPts val="0"/>
              </a:spcAft>
              <a:defRPr/>
            </a:pPr>
            <a:r>
              <a:rPr lang="sv-SE" sz="3600" dirty="0"/>
              <a:t>Att arbeta med ISU</a:t>
            </a:r>
            <a:br>
              <a:rPr lang="sv-SE" sz="3600" dirty="0"/>
            </a:br>
            <a:r>
              <a:rPr lang="sv-SE" sz="3600" dirty="0"/>
              <a:t>– aktiviteter som ingår och samverkar  </a:t>
            </a:r>
          </a:p>
        </p:txBody>
      </p:sp>
      <p:sp>
        <p:nvSpPr>
          <p:cNvPr id="3" name="Platshållare för innehåll 2">
            <a:extLst>
              <a:ext uri="{FF2B5EF4-FFF2-40B4-BE49-F238E27FC236}">
                <a16:creationId xmlns:a16="http://schemas.microsoft.com/office/drawing/2014/main" id="{68AE9623-719F-437A-8483-1866C0F9D129}"/>
              </a:ext>
            </a:extLst>
          </p:cNvPr>
          <p:cNvSpPr>
            <a:spLocks noGrp="1"/>
          </p:cNvSpPr>
          <p:nvPr>
            <p:ph idx="1"/>
          </p:nvPr>
        </p:nvSpPr>
        <p:spPr>
          <a:xfrm>
            <a:off x="1730375" y="2595563"/>
            <a:ext cx="9436100" cy="2757487"/>
          </a:xfrm>
        </p:spPr>
        <p:txBody>
          <a:bodyPr rtlCol="0">
            <a:noAutofit/>
          </a:bodyPr>
          <a:lstStyle/>
          <a:p>
            <a:pPr marL="514350" indent="-514350" eaLnBrk="1" fontAlgn="auto" hangingPunct="1">
              <a:spcAft>
                <a:spcPts val="0"/>
              </a:spcAft>
              <a:buClr>
                <a:schemeClr val="bg2">
                  <a:lumMod val="50000"/>
                </a:schemeClr>
              </a:buClr>
              <a:buFont typeface="+mj-lt"/>
              <a:buAutoNum type="arabicPeriod"/>
              <a:defRPr/>
            </a:pPr>
            <a:r>
              <a:rPr lang="sv-SE" sz="2600" dirty="0"/>
              <a:t>Skapa goda förutsättningar</a:t>
            </a:r>
          </a:p>
          <a:p>
            <a:pPr marL="514350" indent="-514350" eaLnBrk="1" fontAlgn="auto" hangingPunct="1">
              <a:spcAft>
                <a:spcPts val="0"/>
              </a:spcAft>
              <a:buClr>
                <a:schemeClr val="bg2">
                  <a:lumMod val="50000"/>
                </a:schemeClr>
              </a:buClr>
              <a:buFont typeface="+mj-lt"/>
              <a:buAutoNum type="arabicPeriod"/>
              <a:defRPr/>
            </a:pPr>
            <a:r>
              <a:rPr lang="sv-SE" sz="2600" dirty="0"/>
              <a:t>Förbereda och formulera uppföljningen</a:t>
            </a:r>
          </a:p>
          <a:p>
            <a:pPr marL="514350" indent="-514350" eaLnBrk="1" fontAlgn="auto" hangingPunct="1">
              <a:spcAft>
                <a:spcPts val="0"/>
              </a:spcAft>
              <a:buClr>
                <a:schemeClr val="bg2">
                  <a:lumMod val="50000"/>
                </a:schemeClr>
              </a:buClr>
              <a:buFont typeface="+mj-lt"/>
              <a:buAutoNum type="arabicPeriod"/>
              <a:defRPr/>
            </a:pPr>
            <a:r>
              <a:rPr lang="sv-SE" sz="2600" dirty="0"/>
              <a:t>Samla in uppgifter</a:t>
            </a:r>
          </a:p>
          <a:p>
            <a:pPr marL="514350" indent="-514350" eaLnBrk="1" fontAlgn="auto" hangingPunct="1">
              <a:spcAft>
                <a:spcPts val="0"/>
              </a:spcAft>
              <a:buClr>
                <a:schemeClr val="bg2">
                  <a:lumMod val="50000"/>
                </a:schemeClr>
              </a:buClr>
              <a:buFont typeface="+mj-lt"/>
              <a:buAutoNum type="arabicPeriod"/>
              <a:defRPr/>
            </a:pPr>
            <a:r>
              <a:rPr lang="sv-SE" sz="2600" dirty="0"/>
              <a:t>Återkoppla, analysera och använda resultatet</a:t>
            </a:r>
            <a:endParaRPr lang="sv-SE" sz="2600" dirty="0">
              <a:solidFill>
                <a:schemeClr val="tx1">
                  <a:lumMod val="65000"/>
                  <a:lumOff val="35000"/>
                </a:schemeClr>
              </a:solidFill>
            </a:endParaRPr>
          </a:p>
        </p:txBody>
      </p:sp>
      <p:grpSp>
        <p:nvGrpSpPr>
          <p:cNvPr id="93188" name="Grupp 31">
            <a:extLst>
              <a:ext uri="{FF2B5EF4-FFF2-40B4-BE49-F238E27FC236}">
                <a16:creationId xmlns:a16="http://schemas.microsoft.com/office/drawing/2014/main" id="{C223CFB9-2810-59F3-DA35-0957D351DB1E}"/>
              </a:ext>
            </a:extLst>
          </p:cNvPr>
          <p:cNvGrpSpPr>
            <a:grpSpLocks/>
          </p:cNvGrpSpPr>
          <p:nvPr/>
        </p:nvGrpSpPr>
        <p:grpSpPr bwMode="auto">
          <a:xfrm>
            <a:off x="8904288" y="2308225"/>
            <a:ext cx="2262187" cy="3789363"/>
            <a:chOff x="8947328" y="2149767"/>
            <a:chExt cx="2262683" cy="3789607"/>
          </a:xfrm>
        </p:grpSpPr>
        <p:grpSp>
          <p:nvGrpSpPr>
            <p:cNvPr id="93189" name="Grupp 24">
              <a:extLst>
                <a:ext uri="{FF2B5EF4-FFF2-40B4-BE49-F238E27FC236}">
                  <a16:creationId xmlns:a16="http://schemas.microsoft.com/office/drawing/2014/main" id="{8C48AF50-8F4E-7C37-2662-096B83DBA473}"/>
                </a:ext>
              </a:extLst>
            </p:cNvPr>
            <p:cNvGrpSpPr>
              <a:grpSpLocks/>
            </p:cNvGrpSpPr>
            <p:nvPr/>
          </p:nvGrpSpPr>
          <p:grpSpPr bwMode="auto">
            <a:xfrm>
              <a:off x="9814345" y="4543711"/>
              <a:ext cx="1395663" cy="1395663"/>
              <a:chOff x="8380853" y="4406994"/>
              <a:chExt cx="1395663" cy="1395663"/>
            </a:xfrm>
          </p:grpSpPr>
          <p:grpSp>
            <p:nvGrpSpPr>
              <p:cNvPr id="93211" name="Grupp 25">
                <a:extLst>
                  <a:ext uri="{FF2B5EF4-FFF2-40B4-BE49-F238E27FC236}">
                    <a16:creationId xmlns:a16="http://schemas.microsoft.com/office/drawing/2014/main" id="{51C9D345-9FCC-7ECE-87E4-5DA28B8816C2}"/>
                  </a:ext>
                </a:extLst>
              </p:cNvPr>
              <p:cNvGrpSpPr>
                <a:grpSpLocks/>
              </p:cNvGrpSpPr>
              <p:nvPr/>
            </p:nvGrpSpPr>
            <p:grpSpPr bwMode="auto">
              <a:xfrm>
                <a:off x="8380853" y="4406994"/>
                <a:ext cx="1395663" cy="1395663"/>
                <a:chOff x="8380853" y="4406994"/>
                <a:chExt cx="1395663" cy="1395663"/>
              </a:xfrm>
            </p:grpSpPr>
            <p:sp>
              <p:nvSpPr>
                <p:cNvPr id="28" name="Ellips 27">
                  <a:extLst>
                    <a:ext uri="{FF2B5EF4-FFF2-40B4-BE49-F238E27FC236}">
                      <a16:creationId xmlns:a16="http://schemas.microsoft.com/office/drawing/2014/main" id="{3B79EBCA-D9CA-4EEF-B725-3C85F57A8661}"/>
                    </a:ext>
                  </a:extLst>
                </p:cNvPr>
                <p:cNvSpPr/>
                <p:nvPr/>
              </p:nvSpPr>
              <p:spPr>
                <a:xfrm>
                  <a:off x="8380801" y="4407154"/>
                  <a:ext cx="1395718" cy="1395503"/>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9" name="Ellips 28">
                  <a:extLst>
                    <a:ext uri="{FF2B5EF4-FFF2-40B4-BE49-F238E27FC236}">
                      <a16:creationId xmlns:a16="http://schemas.microsoft.com/office/drawing/2014/main" id="{50EDC9A8-459B-485C-B15D-3F15390F958A}"/>
                    </a:ext>
                  </a:extLst>
                </p:cNvPr>
                <p:cNvSpPr/>
                <p:nvPr/>
              </p:nvSpPr>
              <p:spPr>
                <a:xfrm>
                  <a:off x="8455429" y="4483359"/>
                  <a:ext cx="1246461" cy="12462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0" name="Ellips 29">
                  <a:extLst>
                    <a:ext uri="{FF2B5EF4-FFF2-40B4-BE49-F238E27FC236}">
                      <a16:creationId xmlns:a16="http://schemas.microsoft.com/office/drawing/2014/main" id="{1A50416C-28F5-463E-BFD2-2964A5281F47}"/>
                    </a:ext>
                  </a:extLst>
                </p:cNvPr>
                <p:cNvSpPr/>
                <p:nvPr/>
              </p:nvSpPr>
              <p:spPr>
                <a:xfrm>
                  <a:off x="8512592" y="4538926"/>
                  <a:ext cx="1132136" cy="113196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1" name="Rubrik 1">
                  <a:extLst>
                    <a:ext uri="{FF2B5EF4-FFF2-40B4-BE49-F238E27FC236}">
                      <a16:creationId xmlns:a16="http://schemas.microsoft.com/office/drawing/2014/main" id="{5C33ABE0-4EE6-4B25-A54E-E392CCEB68EB}"/>
                    </a:ext>
                  </a:extLst>
                </p:cNvPr>
                <p:cNvSpPr txBox="1">
                  <a:spLocks/>
                </p:cNvSpPr>
                <p:nvPr/>
              </p:nvSpPr>
              <p:spPr>
                <a:xfrm>
                  <a:off x="8542761" y="4499235"/>
                  <a:ext cx="1071797" cy="989077"/>
                </a:xfrm>
                <a:prstGeom prst="rect">
                  <a:avLst/>
                </a:prstGeom>
              </p:spPr>
              <p:txBody>
                <a:bodyPr anchor="ctr"/>
                <a:lstStyle>
                  <a:lvl1pPr algn="l" defTabSz="914400" rtl="0" eaLnBrk="1" latinLnBrk="0" hangingPunct="1">
                    <a:lnSpc>
                      <a:spcPct val="90000"/>
                    </a:lnSpc>
                    <a:spcBef>
                      <a:spcPct val="0"/>
                    </a:spcBef>
                    <a:buNone/>
                    <a:defRPr sz="4000" b="0" kern="1200" spc="-60" baseline="0">
                      <a:solidFill>
                        <a:schemeClr val="tx1">
                          <a:lumMod val="65000"/>
                          <a:lumOff val="3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6000" b="1" i="0" u="none" strike="noStrike" kern="1200" cap="none" spc="-60" normalizeH="0" baseline="0" noProof="0" dirty="0">
                      <a:ln>
                        <a:noFill/>
                      </a:ln>
                      <a:solidFill>
                        <a:srgbClr val="ECD078">
                          <a:lumMod val="75000"/>
                        </a:srgbClr>
                      </a:solidFill>
                      <a:effectLst/>
                      <a:uLnTx/>
                      <a:uFillTx/>
                      <a:latin typeface="Corbel" panose="020B0503020204020204"/>
                      <a:ea typeface="+mj-ea"/>
                      <a:cs typeface="+mj-cs"/>
                    </a:rPr>
                    <a:t>4</a:t>
                  </a:r>
                  <a:endParaRPr kumimoji="0" lang="sv-SE" sz="6000" b="0" i="0" u="none" strike="noStrike" kern="1200" cap="none" spc="-60" normalizeH="0" baseline="0" noProof="0" dirty="0">
                    <a:ln>
                      <a:noFill/>
                    </a:ln>
                    <a:solidFill>
                      <a:prstClr val="black">
                        <a:lumMod val="65000"/>
                        <a:lumOff val="35000"/>
                      </a:prstClr>
                    </a:solidFill>
                    <a:effectLst/>
                    <a:uLnTx/>
                    <a:uFillTx/>
                    <a:latin typeface="Corbel" panose="020B0503020204020204"/>
                    <a:ea typeface="+mj-ea"/>
                    <a:cs typeface="+mj-cs"/>
                  </a:endParaRPr>
                </a:p>
              </p:txBody>
            </p:sp>
          </p:grpSp>
          <p:sp>
            <p:nvSpPr>
              <p:cNvPr id="27" name="Ellips 26">
                <a:extLst>
                  <a:ext uri="{FF2B5EF4-FFF2-40B4-BE49-F238E27FC236}">
                    <a16:creationId xmlns:a16="http://schemas.microsoft.com/office/drawing/2014/main" id="{AD4A746C-7E5D-436B-B75B-AB150A632CC0}"/>
                  </a:ext>
                </a:extLst>
              </p:cNvPr>
              <p:cNvSpPr/>
              <p:nvPr/>
            </p:nvSpPr>
            <p:spPr>
              <a:xfrm>
                <a:off x="8380801" y="4407154"/>
                <a:ext cx="1395718" cy="1395503"/>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grpSp>
          <p:nvGrpSpPr>
            <p:cNvPr id="93190" name="Grupp 17">
              <a:extLst>
                <a:ext uri="{FF2B5EF4-FFF2-40B4-BE49-F238E27FC236}">
                  <a16:creationId xmlns:a16="http://schemas.microsoft.com/office/drawing/2014/main" id="{E61D5F80-93B3-9BA3-CBF6-B8B761B87F03}"/>
                </a:ext>
              </a:extLst>
            </p:cNvPr>
            <p:cNvGrpSpPr>
              <a:grpSpLocks/>
            </p:cNvGrpSpPr>
            <p:nvPr/>
          </p:nvGrpSpPr>
          <p:grpSpPr bwMode="auto">
            <a:xfrm>
              <a:off x="8947328" y="3750613"/>
              <a:ext cx="1395663" cy="1396566"/>
              <a:chOff x="8380853" y="4406994"/>
              <a:chExt cx="1395663" cy="1396566"/>
            </a:xfrm>
          </p:grpSpPr>
          <p:grpSp>
            <p:nvGrpSpPr>
              <p:cNvPr id="93205" name="Grupp 18">
                <a:extLst>
                  <a:ext uri="{FF2B5EF4-FFF2-40B4-BE49-F238E27FC236}">
                    <a16:creationId xmlns:a16="http://schemas.microsoft.com/office/drawing/2014/main" id="{55D893F4-81C4-DB2C-7C97-9AD7E6B3628A}"/>
                  </a:ext>
                </a:extLst>
              </p:cNvPr>
              <p:cNvGrpSpPr>
                <a:grpSpLocks/>
              </p:cNvGrpSpPr>
              <p:nvPr/>
            </p:nvGrpSpPr>
            <p:grpSpPr bwMode="auto">
              <a:xfrm>
                <a:off x="8380853" y="4406994"/>
                <a:ext cx="1395663" cy="1395663"/>
                <a:chOff x="8380853" y="4406994"/>
                <a:chExt cx="1395663" cy="1395663"/>
              </a:xfrm>
            </p:grpSpPr>
            <p:sp>
              <p:nvSpPr>
                <p:cNvPr id="21" name="Ellips 20">
                  <a:extLst>
                    <a:ext uri="{FF2B5EF4-FFF2-40B4-BE49-F238E27FC236}">
                      <a16:creationId xmlns:a16="http://schemas.microsoft.com/office/drawing/2014/main" id="{54B14CB2-A1F9-4545-91FF-62B5CE2D1643}"/>
                    </a:ext>
                  </a:extLst>
                </p:cNvPr>
                <p:cNvSpPr/>
                <p:nvPr/>
              </p:nvSpPr>
              <p:spPr>
                <a:xfrm>
                  <a:off x="8380853" y="4406451"/>
                  <a:ext cx="1395718" cy="1395503"/>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2" name="Ellips 21">
                  <a:extLst>
                    <a:ext uri="{FF2B5EF4-FFF2-40B4-BE49-F238E27FC236}">
                      <a16:creationId xmlns:a16="http://schemas.microsoft.com/office/drawing/2014/main" id="{90F45AD9-3815-4767-9B30-54D58D6F8D1A}"/>
                    </a:ext>
                  </a:extLst>
                </p:cNvPr>
                <p:cNvSpPr/>
                <p:nvPr/>
              </p:nvSpPr>
              <p:spPr>
                <a:xfrm>
                  <a:off x="8455481" y="4482656"/>
                  <a:ext cx="1246461" cy="12462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3" name="Ellips 22">
                  <a:extLst>
                    <a:ext uri="{FF2B5EF4-FFF2-40B4-BE49-F238E27FC236}">
                      <a16:creationId xmlns:a16="http://schemas.microsoft.com/office/drawing/2014/main" id="{06AF667E-D69D-4B46-8129-1BB1332AD33B}"/>
                    </a:ext>
                  </a:extLst>
                </p:cNvPr>
                <p:cNvSpPr/>
                <p:nvPr/>
              </p:nvSpPr>
              <p:spPr>
                <a:xfrm>
                  <a:off x="8512644" y="4538222"/>
                  <a:ext cx="1132136" cy="113196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4" name="Rubrik 1">
                  <a:extLst>
                    <a:ext uri="{FF2B5EF4-FFF2-40B4-BE49-F238E27FC236}">
                      <a16:creationId xmlns:a16="http://schemas.microsoft.com/office/drawing/2014/main" id="{CCC8EDB5-04FD-4DE8-8411-015A929FCF57}"/>
                    </a:ext>
                  </a:extLst>
                </p:cNvPr>
                <p:cNvSpPr txBox="1">
                  <a:spLocks/>
                </p:cNvSpPr>
                <p:nvPr/>
              </p:nvSpPr>
              <p:spPr>
                <a:xfrm>
                  <a:off x="8552341" y="4489006"/>
                  <a:ext cx="1070210" cy="989077"/>
                </a:xfrm>
                <a:prstGeom prst="rect">
                  <a:avLst/>
                </a:prstGeom>
              </p:spPr>
              <p:txBody>
                <a:bodyPr anchor="ctr"/>
                <a:lstStyle>
                  <a:lvl1pPr algn="l" defTabSz="914400" rtl="0" eaLnBrk="1" latinLnBrk="0" hangingPunct="1">
                    <a:lnSpc>
                      <a:spcPct val="90000"/>
                    </a:lnSpc>
                    <a:spcBef>
                      <a:spcPct val="0"/>
                    </a:spcBef>
                    <a:buNone/>
                    <a:defRPr sz="4000" b="0" kern="1200" spc="-60" baseline="0">
                      <a:solidFill>
                        <a:schemeClr val="tx1">
                          <a:lumMod val="65000"/>
                          <a:lumOff val="3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6000" b="1" i="0" u="none" strike="noStrike" kern="1200" cap="none" spc="-60" normalizeH="0" baseline="0" noProof="0" dirty="0">
                      <a:ln>
                        <a:noFill/>
                      </a:ln>
                      <a:solidFill>
                        <a:srgbClr val="ECD078">
                          <a:lumMod val="75000"/>
                        </a:srgbClr>
                      </a:solidFill>
                      <a:effectLst/>
                      <a:uLnTx/>
                      <a:uFillTx/>
                      <a:latin typeface="Corbel" panose="020B0503020204020204"/>
                      <a:ea typeface="+mj-ea"/>
                      <a:cs typeface="+mj-cs"/>
                    </a:rPr>
                    <a:t>3</a:t>
                  </a:r>
                  <a:endParaRPr kumimoji="0" lang="sv-SE" sz="6000" b="0" i="0" u="none" strike="noStrike" kern="1200" cap="none" spc="-60" normalizeH="0" baseline="0" noProof="0" dirty="0">
                    <a:ln>
                      <a:noFill/>
                    </a:ln>
                    <a:solidFill>
                      <a:prstClr val="black">
                        <a:lumMod val="65000"/>
                        <a:lumOff val="35000"/>
                      </a:prstClr>
                    </a:solidFill>
                    <a:effectLst/>
                    <a:uLnTx/>
                    <a:uFillTx/>
                    <a:latin typeface="Corbel" panose="020B0503020204020204"/>
                    <a:ea typeface="+mj-ea"/>
                    <a:cs typeface="+mj-cs"/>
                  </a:endParaRPr>
                </a:p>
              </p:txBody>
            </p:sp>
          </p:grpSp>
          <p:sp>
            <p:nvSpPr>
              <p:cNvPr id="20" name="Ellips 19">
                <a:extLst>
                  <a:ext uri="{FF2B5EF4-FFF2-40B4-BE49-F238E27FC236}">
                    <a16:creationId xmlns:a16="http://schemas.microsoft.com/office/drawing/2014/main" id="{036568A3-76CC-4E6D-A70D-F2A5A343501C}"/>
                  </a:ext>
                </a:extLst>
              </p:cNvPr>
              <p:cNvSpPr/>
              <p:nvPr/>
            </p:nvSpPr>
            <p:spPr>
              <a:xfrm>
                <a:off x="8380853" y="4408039"/>
                <a:ext cx="1395718" cy="1395502"/>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grpSp>
          <p:nvGrpSpPr>
            <p:cNvPr id="93191" name="Grupp 10">
              <a:extLst>
                <a:ext uri="{FF2B5EF4-FFF2-40B4-BE49-F238E27FC236}">
                  <a16:creationId xmlns:a16="http://schemas.microsoft.com/office/drawing/2014/main" id="{45FB94A0-8416-7168-BD91-F441F7619479}"/>
                </a:ext>
              </a:extLst>
            </p:cNvPr>
            <p:cNvGrpSpPr>
              <a:grpSpLocks/>
            </p:cNvGrpSpPr>
            <p:nvPr/>
          </p:nvGrpSpPr>
          <p:grpSpPr bwMode="auto">
            <a:xfrm>
              <a:off x="9814345" y="2942865"/>
              <a:ext cx="1395666" cy="1395663"/>
              <a:chOff x="8380850" y="4406994"/>
              <a:chExt cx="1395666" cy="1395663"/>
            </a:xfrm>
          </p:grpSpPr>
          <p:grpSp>
            <p:nvGrpSpPr>
              <p:cNvPr id="93199" name="Grupp 11">
                <a:extLst>
                  <a:ext uri="{FF2B5EF4-FFF2-40B4-BE49-F238E27FC236}">
                    <a16:creationId xmlns:a16="http://schemas.microsoft.com/office/drawing/2014/main" id="{3EB06B93-D287-109B-F06F-AAF3F44F7AE3}"/>
                  </a:ext>
                </a:extLst>
              </p:cNvPr>
              <p:cNvGrpSpPr>
                <a:grpSpLocks/>
              </p:cNvGrpSpPr>
              <p:nvPr/>
            </p:nvGrpSpPr>
            <p:grpSpPr bwMode="auto">
              <a:xfrm>
                <a:off x="8380853" y="4406994"/>
                <a:ext cx="1395663" cy="1395663"/>
                <a:chOff x="8380853" y="4406994"/>
                <a:chExt cx="1395663" cy="1395663"/>
              </a:xfrm>
            </p:grpSpPr>
            <p:sp>
              <p:nvSpPr>
                <p:cNvPr id="14" name="Ellips 13">
                  <a:extLst>
                    <a:ext uri="{FF2B5EF4-FFF2-40B4-BE49-F238E27FC236}">
                      <a16:creationId xmlns:a16="http://schemas.microsoft.com/office/drawing/2014/main" id="{1FC39FC5-3A24-4663-BCC9-CE99EAE0CF50}"/>
                    </a:ext>
                  </a:extLst>
                </p:cNvPr>
                <p:cNvSpPr/>
                <p:nvPr/>
              </p:nvSpPr>
              <p:spPr>
                <a:xfrm>
                  <a:off x="8380798" y="4407697"/>
                  <a:ext cx="1395718" cy="1395503"/>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5" name="Ellips 14">
                  <a:extLst>
                    <a:ext uri="{FF2B5EF4-FFF2-40B4-BE49-F238E27FC236}">
                      <a16:creationId xmlns:a16="http://schemas.microsoft.com/office/drawing/2014/main" id="{E9CEB4FE-5DD6-422F-95EB-771E6A305676}"/>
                    </a:ext>
                  </a:extLst>
                </p:cNvPr>
                <p:cNvSpPr/>
                <p:nvPr/>
              </p:nvSpPr>
              <p:spPr>
                <a:xfrm>
                  <a:off x="8455426" y="4483902"/>
                  <a:ext cx="1246461" cy="12462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6" name="Ellips 15">
                  <a:extLst>
                    <a:ext uri="{FF2B5EF4-FFF2-40B4-BE49-F238E27FC236}">
                      <a16:creationId xmlns:a16="http://schemas.microsoft.com/office/drawing/2014/main" id="{57FA7732-9F41-493A-BDDF-F44EA57FC505}"/>
                    </a:ext>
                  </a:extLst>
                </p:cNvPr>
                <p:cNvSpPr/>
                <p:nvPr/>
              </p:nvSpPr>
              <p:spPr>
                <a:xfrm>
                  <a:off x="8512589" y="4539469"/>
                  <a:ext cx="1132136" cy="113196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7" name="Rubrik 1">
                  <a:extLst>
                    <a:ext uri="{FF2B5EF4-FFF2-40B4-BE49-F238E27FC236}">
                      <a16:creationId xmlns:a16="http://schemas.microsoft.com/office/drawing/2014/main" id="{5605A035-89E0-4222-8B55-45A87E54A063}"/>
                    </a:ext>
                  </a:extLst>
                </p:cNvPr>
                <p:cNvSpPr txBox="1">
                  <a:spLocks/>
                </p:cNvSpPr>
                <p:nvPr/>
              </p:nvSpPr>
              <p:spPr>
                <a:xfrm>
                  <a:off x="8542758" y="4537880"/>
                  <a:ext cx="1071797" cy="990664"/>
                </a:xfrm>
                <a:prstGeom prst="rect">
                  <a:avLst/>
                </a:prstGeom>
              </p:spPr>
              <p:txBody>
                <a:bodyPr anchor="ctr"/>
                <a:lstStyle>
                  <a:lvl1pPr algn="l" defTabSz="914400" rtl="0" eaLnBrk="1" latinLnBrk="0" hangingPunct="1">
                    <a:lnSpc>
                      <a:spcPct val="90000"/>
                    </a:lnSpc>
                    <a:spcBef>
                      <a:spcPct val="0"/>
                    </a:spcBef>
                    <a:buNone/>
                    <a:defRPr sz="4000" b="0" kern="1200" spc="-60" baseline="0">
                      <a:solidFill>
                        <a:schemeClr val="tx1">
                          <a:lumMod val="65000"/>
                          <a:lumOff val="3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6000" b="1" i="0" u="none" strike="noStrike" kern="1200" cap="none" spc="-60" normalizeH="0" baseline="0" noProof="0" dirty="0">
                      <a:ln>
                        <a:noFill/>
                      </a:ln>
                      <a:solidFill>
                        <a:srgbClr val="ECD078">
                          <a:lumMod val="75000"/>
                        </a:srgbClr>
                      </a:solidFill>
                      <a:effectLst/>
                      <a:uLnTx/>
                      <a:uFillTx/>
                      <a:latin typeface="Corbel" panose="020B0503020204020204"/>
                      <a:ea typeface="+mj-ea"/>
                      <a:cs typeface="+mj-cs"/>
                    </a:rPr>
                    <a:t>2</a:t>
                  </a:r>
                  <a:endParaRPr kumimoji="0" lang="sv-SE" sz="6000" b="0" i="0" u="none" strike="noStrike" kern="1200" cap="none" spc="-60" normalizeH="0" baseline="0" noProof="0" dirty="0">
                    <a:ln>
                      <a:noFill/>
                    </a:ln>
                    <a:solidFill>
                      <a:prstClr val="black">
                        <a:lumMod val="65000"/>
                        <a:lumOff val="35000"/>
                      </a:prstClr>
                    </a:solidFill>
                    <a:effectLst/>
                    <a:uLnTx/>
                    <a:uFillTx/>
                    <a:latin typeface="Corbel" panose="020B0503020204020204"/>
                    <a:ea typeface="+mj-ea"/>
                    <a:cs typeface="+mj-cs"/>
                  </a:endParaRPr>
                </a:p>
              </p:txBody>
            </p:sp>
          </p:grpSp>
          <p:sp>
            <p:nvSpPr>
              <p:cNvPr id="13" name="Ellips 12">
                <a:extLst>
                  <a:ext uri="{FF2B5EF4-FFF2-40B4-BE49-F238E27FC236}">
                    <a16:creationId xmlns:a16="http://schemas.microsoft.com/office/drawing/2014/main" id="{5B111B06-B9F1-4518-88C5-866C7B5A44D8}"/>
                  </a:ext>
                </a:extLst>
              </p:cNvPr>
              <p:cNvSpPr/>
              <p:nvPr/>
            </p:nvSpPr>
            <p:spPr>
              <a:xfrm>
                <a:off x="8380798" y="4407697"/>
                <a:ext cx="1395718" cy="1395503"/>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grpSp>
          <p:nvGrpSpPr>
            <p:cNvPr id="93192" name="Grupp 3">
              <a:extLst>
                <a:ext uri="{FF2B5EF4-FFF2-40B4-BE49-F238E27FC236}">
                  <a16:creationId xmlns:a16="http://schemas.microsoft.com/office/drawing/2014/main" id="{31583CD4-02E1-B7EB-1910-86B08EFA5744}"/>
                </a:ext>
              </a:extLst>
            </p:cNvPr>
            <p:cNvGrpSpPr>
              <a:grpSpLocks/>
            </p:cNvGrpSpPr>
            <p:nvPr/>
          </p:nvGrpSpPr>
          <p:grpSpPr bwMode="auto">
            <a:xfrm>
              <a:off x="8947493" y="2149767"/>
              <a:ext cx="1395666" cy="1395663"/>
              <a:chOff x="8380850" y="4406994"/>
              <a:chExt cx="1395666" cy="1395663"/>
            </a:xfrm>
          </p:grpSpPr>
          <p:grpSp>
            <p:nvGrpSpPr>
              <p:cNvPr id="93193" name="Grupp 4">
                <a:extLst>
                  <a:ext uri="{FF2B5EF4-FFF2-40B4-BE49-F238E27FC236}">
                    <a16:creationId xmlns:a16="http://schemas.microsoft.com/office/drawing/2014/main" id="{A57DFAC7-D61C-FD7D-1C35-1F6097BA43C0}"/>
                  </a:ext>
                </a:extLst>
              </p:cNvPr>
              <p:cNvGrpSpPr>
                <a:grpSpLocks/>
              </p:cNvGrpSpPr>
              <p:nvPr/>
            </p:nvGrpSpPr>
            <p:grpSpPr bwMode="auto">
              <a:xfrm>
                <a:off x="8380853" y="4406994"/>
                <a:ext cx="1395663" cy="1395663"/>
                <a:chOff x="8380853" y="4406994"/>
                <a:chExt cx="1395663" cy="1395663"/>
              </a:xfrm>
            </p:grpSpPr>
            <p:sp>
              <p:nvSpPr>
                <p:cNvPr id="7" name="Ellips 6">
                  <a:extLst>
                    <a:ext uri="{FF2B5EF4-FFF2-40B4-BE49-F238E27FC236}">
                      <a16:creationId xmlns:a16="http://schemas.microsoft.com/office/drawing/2014/main" id="{C68DDF45-1E92-466A-A7FD-CF2990260435}"/>
                    </a:ext>
                  </a:extLst>
                </p:cNvPr>
                <p:cNvSpPr/>
                <p:nvPr/>
              </p:nvSpPr>
              <p:spPr>
                <a:xfrm>
                  <a:off x="8380685" y="4406994"/>
                  <a:ext cx="1395718" cy="1395503"/>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8" name="Ellips 7">
                  <a:extLst>
                    <a:ext uri="{FF2B5EF4-FFF2-40B4-BE49-F238E27FC236}">
                      <a16:creationId xmlns:a16="http://schemas.microsoft.com/office/drawing/2014/main" id="{77A397F4-83D2-4BBE-B435-B4465614FE08}"/>
                    </a:ext>
                  </a:extLst>
                </p:cNvPr>
                <p:cNvSpPr/>
                <p:nvPr/>
              </p:nvSpPr>
              <p:spPr>
                <a:xfrm>
                  <a:off x="8455313" y="4483199"/>
                  <a:ext cx="1246461" cy="12462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9" name="Ellips 8">
                  <a:extLst>
                    <a:ext uri="{FF2B5EF4-FFF2-40B4-BE49-F238E27FC236}">
                      <a16:creationId xmlns:a16="http://schemas.microsoft.com/office/drawing/2014/main" id="{10D005B2-8EEA-446D-930D-63225F9DB565}"/>
                    </a:ext>
                  </a:extLst>
                </p:cNvPr>
                <p:cNvSpPr/>
                <p:nvPr/>
              </p:nvSpPr>
              <p:spPr>
                <a:xfrm>
                  <a:off x="8512476" y="4538765"/>
                  <a:ext cx="1132136" cy="113196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Rubrik 1">
                  <a:extLst>
                    <a:ext uri="{FF2B5EF4-FFF2-40B4-BE49-F238E27FC236}">
                      <a16:creationId xmlns:a16="http://schemas.microsoft.com/office/drawing/2014/main" id="{ABFFCBD4-D265-4F2C-8740-F0FC374488BD}"/>
                    </a:ext>
                  </a:extLst>
                </p:cNvPr>
                <p:cNvSpPr txBox="1">
                  <a:spLocks/>
                </p:cNvSpPr>
                <p:nvPr/>
              </p:nvSpPr>
              <p:spPr>
                <a:xfrm>
                  <a:off x="8542645" y="4537177"/>
                  <a:ext cx="1071797" cy="990664"/>
                </a:xfrm>
                <a:prstGeom prst="rect">
                  <a:avLst/>
                </a:prstGeom>
              </p:spPr>
              <p:txBody>
                <a:bodyPr anchor="ctr"/>
                <a:lstStyle>
                  <a:lvl1pPr algn="l" defTabSz="914400" rtl="0" eaLnBrk="1" latinLnBrk="0" hangingPunct="1">
                    <a:lnSpc>
                      <a:spcPct val="90000"/>
                    </a:lnSpc>
                    <a:spcBef>
                      <a:spcPct val="0"/>
                    </a:spcBef>
                    <a:buNone/>
                    <a:defRPr sz="4000" b="0" kern="1200" spc="-60" baseline="0">
                      <a:solidFill>
                        <a:schemeClr val="tx1">
                          <a:lumMod val="65000"/>
                          <a:lumOff val="3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6000" b="1" i="0" u="none" strike="noStrike" kern="1200" cap="none" spc="-60" normalizeH="0" baseline="0" noProof="0" dirty="0">
                      <a:ln>
                        <a:noFill/>
                      </a:ln>
                      <a:solidFill>
                        <a:srgbClr val="ECD078">
                          <a:lumMod val="75000"/>
                        </a:srgbClr>
                      </a:solidFill>
                      <a:effectLst/>
                      <a:uLnTx/>
                      <a:uFillTx/>
                      <a:latin typeface="Corbel" panose="020B0503020204020204"/>
                      <a:ea typeface="+mj-ea"/>
                      <a:cs typeface="+mj-cs"/>
                    </a:rPr>
                    <a:t>1</a:t>
                  </a:r>
                  <a:endParaRPr kumimoji="0" lang="sv-SE" sz="6000" b="0" i="0" u="none" strike="noStrike" kern="1200" cap="none" spc="-60" normalizeH="0" baseline="0" noProof="0" dirty="0">
                    <a:ln>
                      <a:noFill/>
                    </a:ln>
                    <a:solidFill>
                      <a:prstClr val="black">
                        <a:lumMod val="65000"/>
                        <a:lumOff val="35000"/>
                      </a:prstClr>
                    </a:solidFill>
                    <a:effectLst/>
                    <a:uLnTx/>
                    <a:uFillTx/>
                    <a:latin typeface="Corbel" panose="020B0503020204020204"/>
                    <a:ea typeface="+mj-ea"/>
                    <a:cs typeface="+mj-cs"/>
                  </a:endParaRPr>
                </a:p>
              </p:txBody>
            </p:sp>
          </p:grpSp>
          <p:sp>
            <p:nvSpPr>
              <p:cNvPr id="6" name="Ellips 5">
                <a:extLst>
                  <a:ext uri="{FF2B5EF4-FFF2-40B4-BE49-F238E27FC236}">
                    <a16:creationId xmlns:a16="http://schemas.microsoft.com/office/drawing/2014/main" id="{F8D81B22-5D29-4BDB-A424-D108D90383DD}"/>
                  </a:ext>
                </a:extLst>
              </p:cNvPr>
              <p:cNvSpPr/>
              <p:nvPr/>
            </p:nvSpPr>
            <p:spPr>
              <a:xfrm>
                <a:off x="8380685" y="4406994"/>
                <a:ext cx="1395718" cy="1395503"/>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6" name="Bildobjekt 14">
            <a:extLst>
              <a:ext uri="{FF2B5EF4-FFF2-40B4-BE49-F238E27FC236}">
                <a16:creationId xmlns:a16="http://schemas.microsoft.com/office/drawing/2014/main" id="{FB32DF92-3CEE-939C-E21A-3447C31F98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4846" y="13493"/>
            <a:ext cx="2033588"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4118578E-3C24-4DF9-A7ED-827C4A405E13}"/>
              </a:ext>
            </a:extLst>
          </p:cNvPr>
          <p:cNvSpPr>
            <a:spLocks noGrp="1"/>
          </p:cNvSpPr>
          <p:nvPr>
            <p:ph type="title"/>
          </p:nvPr>
        </p:nvSpPr>
        <p:spPr/>
        <p:txBody>
          <a:bodyPr/>
          <a:lstStyle/>
          <a:p>
            <a:pPr eaLnBrk="1" fontAlgn="auto" hangingPunct="1">
              <a:spcAft>
                <a:spcPts val="0"/>
              </a:spcAft>
              <a:defRPr/>
            </a:pPr>
            <a:r>
              <a:rPr lang="sv-SE" b="1" dirty="0">
                <a:solidFill>
                  <a:schemeClr val="accent1">
                    <a:lumMod val="75000"/>
                  </a:schemeClr>
                </a:solidFill>
              </a:rPr>
              <a:t>1. </a:t>
            </a:r>
            <a:r>
              <a:rPr lang="sv-SE" dirty="0"/>
              <a:t>Skapa goda förutsättningar – tre delar</a:t>
            </a:r>
          </a:p>
        </p:txBody>
      </p:sp>
      <p:sp>
        <p:nvSpPr>
          <p:cNvPr id="3" name="Platshållare för innehåll 2">
            <a:extLst>
              <a:ext uri="{FF2B5EF4-FFF2-40B4-BE49-F238E27FC236}">
                <a16:creationId xmlns:a16="http://schemas.microsoft.com/office/drawing/2014/main" id="{70680530-A42E-4039-896F-52FA8CC21942}"/>
              </a:ext>
            </a:extLst>
          </p:cNvPr>
          <p:cNvSpPr>
            <a:spLocks noGrp="1"/>
          </p:cNvSpPr>
          <p:nvPr>
            <p:ph idx="1"/>
          </p:nvPr>
        </p:nvSpPr>
        <p:spPr>
          <a:xfrm>
            <a:off x="1751013" y="2041525"/>
            <a:ext cx="9436100" cy="3630613"/>
          </a:xfrm>
        </p:spPr>
        <p:txBody>
          <a:bodyPr rtlCol="0">
            <a:noAutofit/>
          </a:bodyPr>
          <a:lstStyle/>
          <a:p>
            <a:pPr marL="0" indent="0" eaLnBrk="1" fontAlgn="auto" hangingPunct="1">
              <a:spcAft>
                <a:spcPts val="0"/>
              </a:spcAft>
              <a:buFont typeface="Wingdings 2" panose="05020102010507070707" pitchFamily="18" charset="2"/>
              <a:buNone/>
              <a:defRPr/>
            </a:pPr>
            <a:r>
              <a:rPr lang="sv-SE" b="1" dirty="0"/>
              <a:t>Organisering och bemanning</a:t>
            </a:r>
          </a:p>
          <a:p>
            <a:pPr lvl="1" indent="-182880" eaLnBrk="1" fontAlgn="auto" hangingPunct="1">
              <a:defRPr/>
            </a:pPr>
            <a:r>
              <a:rPr lang="sv-SE" dirty="0"/>
              <a:t>Skapa ett bra team</a:t>
            </a:r>
          </a:p>
          <a:p>
            <a:pPr marL="182880" indent="-182880" eaLnBrk="1" fontAlgn="auto" hangingPunct="1">
              <a:spcAft>
                <a:spcPts val="0"/>
              </a:spcAft>
              <a:defRPr/>
            </a:pPr>
            <a:endParaRPr lang="sv-SE" dirty="0"/>
          </a:p>
          <a:p>
            <a:pPr marL="0" indent="0" eaLnBrk="1" fontAlgn="auto" hangingPunct="1">
              <a:spcAft>
                <a:spcPts val="0"/>
              </a:spcAft>
              <a:buFont typeface="Wingdings 2" panose="05020102010507070707" pitchFamily="18" charset="2"/>
              <a:buNone/>
              <a:defRPr/>
            </a:pPr>
            <a:r>
              <a:rPr lang="sv-SE" b="1" dirty="0"/>
              <a:t>Kunskap och kompetens</a:t>
            </a:r>
          </a:p>
          <a:p>
            <a:pPr lvl="1" indent="-182880" eaLnBrk="1" fontAlgn="auto" hangingPunct="1">
              <a:defRPr/>
            </a:pPr>
            <a:r>
              <a:rPr lang="sv-SE" dirty="0"/>
              <a:t>Säkerställ kompetensbehovet</a:t>
            </a:r>
          </a:p>
          <a:p>
            <a:pPr marL="182880" indent="-182880" eaLnBrk="1" fontAlgn="auto" hangingPunct="1">
              <a:spcAft>
                <a:spcPts val="0"/>
              </a:spcAft>
              <a:defRPr/>
            </a:pPr>
            <a:endParaRPr lang="sv-SE" dirty="0"/>
          </a:p>
          <a:p>
            <a:pPr marL="0" indent="0" eaLnBrk="1" fontAlgn="auto" hangingPunct="1">
              <a:spcAft>
                <a:spcPts val="0"/>
              </a:spcAft>
              <a:buFont typeface="Wingdings 2" panose="05020102010507070707" pitchFamily="18" charset="2"/>
              <a:buNone/>
              <a:defRPr/>
            </a:pPr>
            <a:r>
              <a:rPr lang="sv-SE" b="1" dirty="0"/>
              <a:t>Tekniska förutsättningar</a:t>
            </a:r>
          </a:p>
          <a:p>
            <a:pPr lvl="1" indent="-182880" eaLnBrk="1" fontAlgn="auto" hangingPunct="1">
              <a:defRPr/>
            </a:pPr>
            <a:r>
              <a:rPr lang="sv-SE" dirty="0"/>
              <a:t>Säkerställ in- och utdata samt databehandling och analys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3CA4DD-C84C-4D04-BFDC-0ECA57018F64}"/>
              </a:ext>
            </a:extLst>
          </p:cNvPr>
          <p:cNvSpPr>
            <a:spLocks noGrp="1"/>
          </p:cNvSpPr>
          <p:nvPr>
            <p:ph type="title"/>
          </p:nvPr>
        </p:nvSpPr>
        <p:spPr/>
        <p:txBody>
          <a:bodyPr/>
          <a:lstStyle/>
          <a:p>
            <a:pPr eaLnBrk="1" fontAlgn="auto" hangingPunct="1">
              <a:spcAft>
                <a:spcPts val="0"/>
              </a:spcAft>
              <a:defRPr/>
            </a:pPr>
            <a:r>
              <a:rPr lang="sv-SE" dirty="0"/>
              <a:t>Organisering och bemanning</a:t>
            </a:r>
          </a:p>
        </p:txBody>
      </p:sp>
      <p:sp>
        <p:nvSpPr>
          <p:cNvPr id="3" name="Platshållare för innehåll 2">
            <a:extLst>
              <a:ext uri="{FF2B5EF4-FFF2-40B4-BE49-F238E27FC236}">
                <a16:creationId xmlns:a16="http://schemas.microsoft.com/office/drawing/2014/main" id="{3F159280-19FA-461A-A382-BE64EF76080D}"/>
              </a:ext>
            </a:extLst>
          </p:cNvPr>
          <p:cNvSpPr>
            <a:spLocks noGrp="1"/>
          </p:cNvSpPr>
          <p:nvPr>
            <p:ph idx="1"/>
          </p:nvPr>
        </p:nvSpPr>
        <p:spPr/>
        <p:txBody>
          <a:bodyPr rtlCol="0">
            <a:normAutofit/>
          </a:bodyPr>
          <a:lstStyle/>
          <a:p>
            <a:pPr marL="0" indent="0" eaLnBrk="1" fontAlgn="auto" hangingPunct="1">
              <a:spcAft>
                <a:spcPts val="0"/>
              </a:spcAft>
              <a:buFont typeface="Wingdings 2" panose="05020102010507070707" pitchFamily="18" charset="2"/>
              <a:buNone/>
              <a:defRPr/>
            </a:pPr>
            <a:r>
              <a:rPr lang="sv-SE" dirty="0"/>
              <a:t>Skapa ett team med olika mandat, kompetenser och roller:</a:t>
            </a:r>
          </a:p>
          <a:p>
            <a:pPr marL="182880" indent="-182880" eaLnBrk="1" fontAlgn="auto" hangingPunct="1">
              <a:spcAft>
                <a:spcPts val="0"/>
              </a:spcAft>
              <a:defRPr/>
            </a:pPr>
            <a:r>
              <a:rPr lang="sv-SE" dirty="0"/>
              <a:t>Medarbetare</a:t>
            </a:r>
          </a:p>
          <a:p>
            <a:pPr marL="182880" indent="-182880" eaLnBrk="1" fontAlgn="auto" hangingPunct="1">
              <a:spcAft>
                <a:spcPts val="0"/>
              </a:spcAft>
              <a:defRPr/>
            </a:pPr>
            <a:r>
              <a:rPr lang="sv-SE" dirty="0"/>
              <a:t>Enhets-/sektionschef</a:t>
            </a:r>
          </a:p>
          <a:p>
            <a:pPr marL="182880" indent="-182880" eaLnBrk="1" fontAlgn="auto" hangingPunct="1">
              <a:spcAft>
                <a:spcPts val="0"/>
              </a:spcAft>
              <a:defRPr/>
            </a:pPr>
            <a:r>
              <a:rPr lang="sv-SE" dirty="0"/>
              <a:t>SU-samordnare (stödfunktion, t.ex. verksamhetsutvecklare, </a:t>
            </a:r>
            <a:br>
              <a:rPr lang="sv-SE" dirty="0"/>
            </a:br>
            <a:r>
              <a:rPr lang="sv-SE" dirty="0"/>
              <a:t>metodstödjare, SAS, som INTE är chef)</a:t>
            </a:r>
          </a:p>
          <a:p>
            <a:pPr marL="182880" indent="-182880" eaLnBrk="1" fontAlgn="auto" hangingPunct="1">
              <a:spcAft>
                <a:spcPts val="0"/>
              </a:spcAft>
              <a:defRPr/>
            </a:pPr>
            <a:r>
              <a:rPr lang="sv-SE" dirty="0"/>
              <a:t>Systemansvarig/systemadministratör (involvera tidigt!)</a:t>
            </a:r>
          </a:p>
          <a:p>
            <a:pPr marL="0" indent="0" eaLnBrk="1" fontAlgn="auto" hangingPunct="1">
              <a:spcAft>
                <a:spcPts val="0"/>
              </a:spcAft>
              <a:buFont typeface="Wingdings 2" panose="05020102010507070707" pitchFamily="18" charset="2"/>
              <a:buNone/>
              <a:defRPr/>
            </a:pPr>
            <a:endParaRPr lang="sv-SE" dirty="0"/>
          </a:p>
          <a:p>
            <a:pPr marL="0" indent="0" eaLnBrk="1" fontAlgn="auto" hangingPunct="1">
              <a:spcAft>
                <a:spcPts val="0"/>
              </a:spcAft>
              <a:buFont typeface="Wingdings 2" panose="05020102010507070707" pitchFamily="18" charset="2"/>
              <a:buNone/>
              <a:defRPr/>
            </a:pPr>
            <a:r>
              <a:rPr lang="sv-SE" dirty="0"/>
              <a:t>Stöd och efterfrågan från högsta ledningen är en förutsättning för långsiktigt värde </a:t>
            </a:r>
            <a:br>
              <a:rPr lang="sv-SE" dirty="0"/>
            </a:br>
            <a:r>
              <a:rPr lang="sv-SE" dirty="0"/>
              <a:t>av lokal uppföljning</a:t>
            </a:r>
          </a:p>
        </p:txBody>
      </p:sp>
      <p:sp>
        <p:nvSpPr>
          <p:cNvPr id="4" name="Kommentar i oval 6">
            <a:extLst>
              <a:ext uri="{FF2B5EF4-FFF2-40B4-BE49-F238E27FC236}">
                <a16:creationId xmlns:a16="http://schemas.microsoft.com/office/drawing/2014/main" id="{250E5A68-D1B9-4C0C-B3F4-73CD43DB4EFD}"/>
              </a:ext>
            </a:extLst>
          </p:cNvPr>
          <p:cNvSpPr/>
          <p:nvPr/>
        </p:nvSpPr>
        <p:spPr>
          <a:xfrm>
            <a:off x="8924783" y="2593690"/>
            <a:ext cx="2357438" cy="1401763"/>
          </a:xfrm>
          <a:prstGeom prst="wedgeEllipseCallout">
            <a:avLst>
              <a:gd name="adj1" fmla="val -48217"/>
              <a:gd name="adj2" fmla="val 5661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FFFFFF"/>
                </a:solidFill>
                <a:effectLst/>
                <a:uLnTx/>
                <a:uFillTx/>
                <a:latin typeface="Corbel" panose="020B0503020204020204"/>
                <a:ea typeface="+mn-ea"/>
                <a:cs typeface="+mn-cs"/>
              </a:rPr>
              <a:t>Viktigt att avsätta tid och resurser!</a:t>
            </a:r>
          </a:p>
        </p:txBody>
      </p:sp>
      <p:pic>
        <p:nvPicPr>
          <p:cNvPr id="5" name="Bildobjekt 14">
            <a:extLst>
              <a:ext uri="{FF2B5EF4-FFF2-40B4-BE49-F238E27FC236}">
                <a16:creationId xmlns:a16="http://schemas.microsoft.com/office/drawing/2014/main" id="{0B090F62-465E-043F-56C6-B7984C94C6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4846" y="13493"/>
            <a:ext cx="2033588"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14">
            <a:extLst>
              <a:ext uri="{FF2B5EF4-FFF2-40B4-BE49-F238E27FC236}">
                <a16:creationId xmlns:a16="http://schemas.microsoft.com/office/drawing/2014/main" id="{52A2C9AF-8640-8F4A-BD19-E77B93F1E4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4846" y="13493"/>
            <a:ext cx="2033588"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F9928FED-9B41-4524-A6EC-37E3B44CC1C0}"/>
              </a:ext>
            </a:extLst>
          </p:cNvPr>
          <p:cNvSpPr>
            <a:spLocks noGrp="1"/>
          </p:cNvSpPr>
          <p:nvPr>
            <p:ph type="title"/>
          </p:nvPr>
        </p:nvSpPr>
        <p:spPr/>
        <p:txBody>
          <a:bodyPr/>
          <a:lstStyle/>
          <a:p>
            <a:pPr eaLnBrk="1" fontAlgn="auto" hangingPunct="1">
              <a:spcAft>
                <a:spcPts val="0"/>
              </a:spcAft>
              <a:defRPr/>
            </a:pPr>
            <a:r>
              <a:rPr lang="sv-SE" dirty="0"/>
              <a:t>Involvera medarbetarna i hela processen!</a:t>
            </a:r>
          </a:p>
        </p:txBody>
      </p:sp>
      <p:sp>
        <p:nvSpPr>
          <p:cNvPr id="99332" name="Platshållare för innehåll 2">
            <a:extLst>
              <a:ext uri="{FF2B5EF4-FFF2-40B4-BE49-F238E27FC236}">
                <a16:creationId xmlns:a16="http://schemas.microsoft.com/office/drawing/2014/main" id="{A2E64397-DFC0-8A08-01AB-45AF4C125926}"/>
              </a:ext>
            </a:extLst>
          </p:cNvPr>
          <p:cNvSpPr>
            <a:spLocks noGrp="1" noChangeArrowheads="1"/>
          </p:cNvSpPr>
          <p:nvPr>
            <p:ph sz="half" idx="1"/>
          </p:nvPr>
        </p:nvSpPr>
        <p:spPr/>
        <p:txBody>
          <a:bodyPr/>
          <a:lstStyle/>
          <a:p>
            <a:pPr marL="0" indent="0" eaLnBrk="1" hangingPunct="1">
              <a:spcAft>
                <a:spcPts val="1200"/>
              </a:spcAft>
              <a:buFont typeface="Wingdings 2" panose="05020102010507070707" pitchFamily="18" charset="2"/>
              <a:buNone/>
            </a:pPr>
            <a:r>
              <a:rPr lang="sv-SE" altLang="sv-SE" dirty="0"/>
              <a:t>Medarbetarnas kontinuerliga delaktighet påverkar och förbättrar..</a:t>
            </a:r>
          </a:p>
          <a:p>
            <a:pPr lvl="1" eaLnBrk="1" hangingPunct="1">
              <a:spcAft>
                <a:spcPts val="1200"/>
              </a:spcAft>
            </a:pPr>
            <a:r>
              <a:rPr lang="sv-SE" altLang="sv-SE" dirty="0"/>
              <a:t>datainsamling och datakvalitet</a:t>
            </a:r>
          </a:p>
          <a:p>
            <a:pPr lvl="1" eaLnBrk="1" hangingPunct="1">
              <a:spcAft>
                <a:spcPts val="1200"/>
              </a:spcAft>
            </a:pPr>
            <a:r>
              <a:rPr lang="sv-SE" altLang="sv-SE" dirty="0"/>
              <a:t>analys</a:t>
            </a:r>
          </a:p>
          <a:p>
            <a:pPr lvl="1" eaLnBrk="1" hangingPunct="1">
              <a:spcAft>
                <a:spcPts val="1200"/>
              </a:spcAft>
            </a:pPr>
            <a:r>
              <a:rPr lang="sv-SE" altLang="sv-SE" dirty="0"/>
              <a:t>återkoppling</a:t>
            </a:r>
          </a:p>
          <a:p>
            <a:pPr lvl="1" eaLnBrk="1" hangingPunct="1">
              <a:spcAft>
                <a:spcPts val="1200"/>
              </a:spcAft>
            </a:pPr>
            <a:r>
              <a:rPr lang="sv-SE" altLang="sv-SE" dirty="0"/>
              <a:t>verksamhetsutveckling</a:t>
            </a:r>
          </a:p>
        </p:txBody>
      </p:sp>
      <p:sp>
        <p:nvSpPr>
          <p:cNvPr id="7" name="Platshållare för innehåll 2">
            <a:extLst>
              <a:ext uri="{FF2B5EF4-FFF2-40B4-BE49-F238E27FC236}">
                <a16:creationId xmlns:a16="http://schemas.microsoft.com/office/drawing/2014/main" id="{E3E2812D-6D95-42DC-AF9D-FCE13E7E40FB}"/>
              </a:ext>
            </a:extLst>
          </p:cNvPr>
          <p:cNvSpPr txBox="1">
            <a:spLocks/>
          </p:cNvSpPr>
          <p:nvPr/>
        </p:nvSpPr>
        <p:spPr>
          <a:xfrm>
            <a:off x="6646863" y="2358231"/>
            <a:ext cx="4537075" cy="3913188"/>
          </a:xfrm>
          <a:prstGeom prst="rect">
            <a:avLst/>
          </a:prstGeom>
          <a:solidFill>
            <a:schemeClr val="accent5">
              <a:lumMod val="20000"/>
              <a:lumOff val="80000"/>
            </a:schemeClr>
          </a:solidFill>
        </p:spPr>
        <p:txBody>
          <a:bodyPr lIns="288000" rIns="288000" anchor="ct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
                <a:srgbClr val="ECD078"/>
              </a:buClr>
              <a:buSzTx/>
              <a:buFont typeface="Wingdings 2" pitchFamily="18" charset="2"/>
              <a:buNone/>
              <a:tabLst/>
              <a:defRPr/>
            </a:pPr>
            <a:r>
              <a:rPr kumimoji="0" lang="sv-SE" sz="1600" b="1" i="0" u="none" strike="noStrike" kern="1200" cap="none" spc="0" normalizeH="0" baseline="0" noProof="0" dirty="0">
                <a:ln>
                  <a:noFill/>
                </a:ln>
                <a:solidFill>
                  <a:prstClr val="black">
                    <a:lumMod val="65000"/>
                    <a:lumOff val="35000"/>
                  </a:prstClr>
                </a:solidFill>
                <a:effectLst/>
                <a:uLnTx/>
                <a:uFillTx/>
                <a:latin typeface="Corbel" panose="020B0503020204020204"/>
                <a:ea typeface="+mn-ea"/>
                <a:cs typeface="+mn-cs"/>
              </a:rPr>
              <a:t>Chef och utvecklare planerar hur!</a:t>
            </a:r>
          </a:p>
          <a:p>
            <a:pPr marL="0" marR="0" lvl="0" indent="0" algn="l" defTabSz="914400" rtl="0" eaLnBrk="1" fontAlgn="auto" latinLnBrk="0" hangingPunct="1">
              <a:lnSpc>
                <a:spcPct val="100000"/>
              </a:lnSpc>
              <a:spcBef>
                <a:spcPts val="1200"/>
              </a:spcBef>
              <a:spcAft>
                <a:spcPts val="0"/>
              </a:spcAft>
              <a:buClr>
                <a:srgbClr val="ECD078"/>
              </a:buClr>
              <a:buSzTx/>
              <a:buFont typeface="Wingdings 2" pitchFamily="18" charset="2"/>
              <a:buNone/>
              <a:tabLst/>
              <a:defRPr/>
            </a:pPr>
            <a:r>
              <a:rPr kumimoji="0" lang="sv-SE" sz="1600" b="0" i="0" u="none" strike="noStrike" kern="1200" cap="none" spc="0" normalizeH="0" baseline="0" noProof="0" dirty="0">
                <a:ln>
                  <a:noFill/>
                </a:ln>
                <a:solidFill>
                  <a:prstClr val="black">
                    <a:lumMod val="65000"/>
                    <a:lumOff val="35000"/>
                  </a:prstClr>
                </a:solidFill>
                <a:effectLst/>
                <a:uLnTx/>
                <a:uFillTx/>
                <a:latin typeface="Corbel" panose="020B0503020204020204"/>
                <a:ea typeface="+mn-ea"/>
                <a:cs typeface="+mn-cs"/>
              </a:rPr>
              <a:t>Ska förankring ske i alla steg?</a:t>
            </a:r>
          </a:p>
          <a:p>
            <a:pPr marL="0" marR="0" lvl="0" indent="0" algn="l" defTabSz="914400" rtl="0" eaLnBrk="1" fontAlgn="auto" latinLnBrk="0" hangingPunct="1">
              <a:lnSpc>
                <a:spcPct val="100000"/>
              </a:lnSpc>
              <a:spcBef>
                <a:spcPts val="1200"/>
              </a:spcBef>
              <a:spcAft>
                <a:spcPts val="0"/>
              </a:spcAft>
              <a:buClr>
                <a:srgbClr val="ECD078"/>
              </a:buClr>
              <a:buSzTx/>
              <a:buFont typeface="Wingdings 2" pitchFamily="18" charset="2"/>
              <a:buNone/>
              <a:tabLst/>
              <a:defRPr/>
            </a:pPr>
            <a:r>
              <a:rPr kumimoji="0" lang="sv-SE" sz="1600" b="0" i="0" u="none" strike="noStrike" kern="1200" cap="none" spc="0" normalizeH="0" baseline="0" noProof="0" dirty="0">
                <a:ln>
                  <a:noFill/>
                </a:ln>
                <a:solidFill>
                  <a:prstClr val="black">
                    <a:lumMod val="65000"/>
                    <a:lumOff val="35000"/>
                  </a:prstClr>
                </a:solidFill>
                <a:effectLst/>
                <a:uLnTx/>
                <a:uFillTx/>
                <a:latin typeface="Corbel" panose="020B0503020204020204"/>
                <a:ea typeface="+mn-ea"/>
                <a:cs typeface="+mn-cs"/>
              </a:rPr>
              <a:t>Hur blir delaktigheten bäst – genom  förslag på ISU eller förutsättningslös diskussion om ISU? </a:t>
            </a:r>
          </a:p>
          <a:p>
            <a:pPr marL="0" marR="0" lvl="0" indent="0" algn="l" defTabSz="914400" rtl="0" eaLnBrk="1" fontAlgn="auto" latinLnBrk="0" hangingPunct="1">
              <a:lnSpc>
                <a:spcPct val="100000"/>
              </a:lnSpc>
              <a:spcBef>
                <a:spcPts val="1200"/>
              </a:spcBef>
              <a:spcAft>
                <a:spcPts val="0"/>
              </a:spcAft>
              <a:buClr>
                <a:srgbClr val="ECD078"/>
              </a:buClr>
              <a:buSzTx/>
              <a:buFont typeface="Wingdings 2" pitchFamily="18" charset="2"/>
              <a:buNone/>
              <a:tabLst/>
              <a:defRPr/>
            </a:pPr>
            <a:r>
              <a:rPr kumimoji="0" lang="sv-SE" sz="1600" b="0" i="0" u="none" strike="noStrike" kern="1200" cap="none" spc="0" normalizeH="0" baseline="0" noProof="0" dirty="0">
                <a:ln>
                  <a:noFill/>
                </a:ln>
                <a:solidFill>
                  <a:prstClr val="black">
                    <a:lumMod val="65000"/>
                    <a:lumOff val="35000"/>
                  </a:prstClr>
                </a:solidFill>
                <a:effectLst/>
                <a:uLnTx/>
                <a:uFillTx/>
                <a:latin typeface="Corbel" panose="020B0503020204020204"/>
                <a:ea typeface="+mn-ea"/>
                <a:cs typeface="+mn-cs"/>
              </a:rPr>
              <a:t>Ska uppföljningens område och vilka uppgifter som ska samlas in bestämmas vid samma tillfälle? </a:t>
            </a:r>
          </a:p>
          <a:p>
            <a:pPr marL="0" marR="0" lvl="0" indent="0" algn="l" defTabSz="914400" rtl="0" eaLnBrk="1" fontAlgn="auto" latinLnBrk="0" hangingPunct="1">
              <a:lnSpc>
                <a:spcPct val="100000"/>
              </a:lnSpc>
              <a:spcBef>
                <a:spcPts val="1200"/>
              </a:spcBef>
              <a:spcAft>
                <a:spcPts val="0"/>
              </a:spcAft>
              <a:buClr>
                <a:srgbClr val="ECD078"/>
              </a:buClr>
              <a:buSzTx/>
              <a:buFont typeface="Wingdings 2" pitchFamily="18" charset="2"/>
              <a:buNone/>
              <a:tabLst/>
              <a:defRPr/>
            </a:pPr>
            <a:r>
              <a:rPr kumimoji="0" lang="sv-SE" sz="1600" b="1" i="0" u="none" strike="noStrike" kern="1200" cap="none" spc="0" normalizeH="0" baseline="0" noProof="0" dirty="0">
                <a:ln>
                  <a:noFill/>
                </a:ln>
                <a:solidFill>
                  <a:prstClr val="black">
                    <a:lumMod val="65000"/>
                    <a:lumOff val="35000"/>
                  </a:prstClr>
                </a:solidFill>
                <a:effectLst/>
                <a:uLnTx/>
                <a:uFillTx/>
                <a:latin typeface="Corbel" panose="020B0503020204020204"/>
                <a:ea typeface="+mn-ea"/>
                <a:cs typeface="+mn-cs"/>
              </a:rPr>
              <a:t>Svaren varierar utifrån uppföljningen och verksamhetens förutsättningar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14">
            <a:extLst>
              <a:ext uri="{FF2B5EF4-FFF2-40B4-BE49-F238E27FC236}">
                <a16:creationId xmlns:a16="http://schemas.microsoft.com/office/drawing/2014/main" id="{546B9426-0451-697D-4F84-35DC2BA1EE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4846" y="13493"/>
            <a:ext cx="2033588"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169CC795-7BE3-4D60-A4C4-F32A6092EA3D}"/>
              </a:ext>
            </a:extLst>
          </p:cNvPr>
          <p:cNvSpPr>
            <a:spLocks noGrp="1"/>
          </p:cNvSpPr>
          <p:nvPr>
            <p:ph type="title"/>
          </p:nvPr>
        </p:nvSpPr>
        <p:spPr/>
        <p:txBody>
          <a:bodyPr/>
          <a:lstStyle/>
          <a:p>
            <a:pPr eaLnBrk="1" fontAlgn="auto" hangingPunct="1">
              <a:spcAft>
                <a:spcPts val="0"/>
              </a:spcAft>
              <a:defRPr/>
            </a:pPr>
            <a:r>
              <a:rPr lang="sv-SE" dirty="0"/>
              <a:t>Kunskap och kompetens</a:t>
            </a:r>
          </a:p>
        </p:txBody>
      </p:sp>
      <p:sp>
        <p:nvSpPr>
          <p:cNvPr id="101379" name="Platshållare för innehåll 2">
            <a:extLst>
              <a:ext uri="{FF2B5EF4-FFF2-40B4-BE49-F238E27FC236}">
                <a16:creationId xmlns:a16="http://schemas.microsoft.com/office/drawing/2014/main" id="{B73ACC65-3D5C-4BCF-86BA-6F1540204105}"/>
              </a:ext>
            </a:extLst>
          </p:cNvPr>
          <p:cNvSpPr>
            <a:spLocks noGrp="1" noChangeArrowheads="1"/>
          </p:cNvSpPr>
          <p:nvPr>
            <p:ph idx="1"/>
          </p:nvPr>
        </p:nvSpPr>
        <p:spPr>
          <a:xfrm>
            <a:off x="1749425" y="1952624"/>
            <a:ext cx="9434513" cy="4117975"/>
          </a:xfrm>
        </p:spPr>
        <p:txBody>
          <a:bodyPr>
            <a:normAutofit lnSpcReduction="10000"/>
          </a:bodyPr>
          <a:lstStyle/>
          <a:p>
            <a:pPr marL="0" indent="0" eaLnBrk="1" hangingPunct="1">
              <a:lnSpc>
                <a:spcPct val="150000"/>
              </a:lnSpc>
              <a:buFont typeface="Wingdings 2" panose="05020102010507070707" pitchFamily="18" charset="2"/>
              <a:buNone/>
              <a:defRPr/>
            </a:pPr>
            <a:r>
              <a:rPr lang="sv-SE" altLang="sv-SE" dirty="0"/>
              <a:t>Inventera den kunskap som teamet har. Fundera på vilka som behöver ökad kunskap om</a:t>
            </a:r>
          </a:p>
          <a:p>
            <a:pPr lvl="1" eaLnBrk="1" hangingPunct="1">
              <a:lnSpc>
                <a:spcPct val="150000"/>
              </a:lnSpc>
              <a:defRPr/>
            </a:pPr>
            <a:r>
              <a:rPr lang="sv-SE" altLang="sv-SE" sz="2000" dirty="0"/>
              <a:t>individbaserad systematisk uppföljning</a:t>
            </a:r>
          </a:p>
          <a:p>
            <a:pPr lvl="1" eaLnBrk="1" hangingPunct="1">
              <a:lnSpc>
                <a:spcPct val="150000"/>
              </a:lnSpc>
              <a:defRPr/>
            </a:pPr>
            <a:r>
              <a:rPr lang="sv-SE" altLang="sv-SE" sz="2000" dirty="0"/>
              <a:t>juridiska förutsättningar/rättslig grund för SU</a:t>
            </a:r>
          </a:p>
          <a:p>
            <a:pPr lvl="1" eaLnBrk="1" hangingPunct="1">
              <a:lnSpc>
                <a:spcPct val="150000"/>
              </a:lnSpc>
              <a:defRPr/>
            </a:pPr>
            <a:r>
              <a:rPr lang="sv-SE" altLang="sv-SE" sz="2000" dirty="0"/>
              <a:t>verksamhetens tekniska möjligheter, som IT-stöd och verktyg</a:t>
            </a:r>
          </a:p>
          <a:p>
            <a:pPr lvl="1" eaLnBrk="1" hangingPunct="1">
              <a:lnSpc>
                <a:spcPct val="150000"/>
              </a:lnSpc>
              <a:defRPr/>
            </a:pPr>
            <a:r>
              <a:rPr lang="sv-SE" altLang="sv-SE" sz="2000" dirty="0"/>
              <a:t>sammanställning och tolkning av data </a:t>
            </a:r>
          </a:p>
          <a:p>
            <a:pPr lvl="1" eaLnBrk="1" hangingPunct="1">
              <a:lnSpc>
                <a:spcPct val="150000"/>
              </a:lnSpc>
              <a:defRPr/>
            </a:pPr>
            <a:r>
              <a:rPr lang="sv-SE" altLang="sv-SE" sz="2000" dirty="0"/>
              <a:t>metodkunskap för kvalitetsgranskning av sammanställningar</a:t>
            </a:r>
          </a:p>
          <a:p>
            <a:pPr lvl="1" eaLnBrk="1" hangingPunct="1">
              <a:lnSpc>
                <a:spcPct val="150000"/>
              </a:lnSpc>
              <a:defRPr/>
            </a:pPr>
            <a:r>
              <a:rPr lang="sv-SE" altLang="sv-SE" sz="2000" dirty="0"/>
              <a:t>målgrupp eller arbetssätt som berörs av uppföljningen för att kunna analysera resultaten </a:t>
            </a:r>
            <a:endParaRPr lang="sv-SE" altLang="sv-SE"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AAD384-C1FB-456C-955F-9993A0BD52C2}"/>
              </a:ext>
            </a:extLst>
          </p:cNvPr>
          <p:cNvSpPr>
            <a:spLocks noGrp="1"/>
          </p:cNvSpPr>
          <p:nvPr>
            <p:ph type="title"/>
          </p:nvPr>
        </p:nvSpPr>
        <p:spPr/>
        <p:txBody>
          <a:bodyPr/>
          <a:lstStyle/>
          <a:p>
            <a:pPr eaLnBrk="1" fontAlgn="auto" hangingPunct="1">
              <a:spcAft>
                <a:spcPts val="0"/>
              </a:spcAft>
              <a:defRPr/>
            </a:pPr>
            <a:r>
              <a:rPr lang="sv-SE" dirty="0"/>
              <a:t>Tekniska förutsättningar</a:t>
            </a:r>
          </a:p>
        </p:txBody>
      </p:sp>
      <p:sp>
        <p:nvSpPr>
          <p:cNvPr id="3" name="Platshållare för innehåll 2">
            <a:extLst>
              <a:ext uri="{FF2B5EF4-FFF2-40B4-BE49-F238E27FC236}">
                <a16:creationId xmlns:a16="http://schemas.microsoft.com/office/drawing/2014/main" id="{D584BD58-57F3-42EA-8FBB-9B698359AE78}"/>
              </a:ext>
            </a:extLst>
          </p:cNvPr>
          <p:cNvSpPr>
            <a:spLocks noGrp="1"/>
          </p:cNvSpPr>
          <p:nvPr>
            <p:ph idx="1"/>
          </p:nvPr>
        </p:nvSpPr>
        <p:spPr>
          <a:xfrm>
            <a:off x="1751013" y="1984375"/>
            <a:ext cx="9436100" cy="3762375"/>
          </a:xfrm>
        </p:spPr>
        <p:txBody>
          <a:bodyPr rtlCol="0">
            <a:noAutofit/>
          </a:bodyPr>
          <a:lstStyle/>
          <a:p>
            <a:pPr marL="0" indent="0" eaLnBrk="1" fontAlgn="auto" hangingPunct="1">
              <a:spcAft>
                <a:spcPts val="0"/>
              </a:spcAft>
              <a:buFont typeface="Wingdings 2" panose="05020102010507070707" pitchFamily="18" charset="2"/>
              <a:buNone/>
              <a:defRPr/>
            </a:pPr>
            <a:endParaRPr lang="sv-SE" dirty="0"/>
          </a:p>
          <a:p>
            <a:pPr marL="0" indent="0" eaLnBrk="1" fontAlgn="auto" hangingPunct="1">
              <a:spcAft>
                <a:spcPts val="0"/>
              </a:spcAft>
              <a:buFont typeface="Wingdings 2" panose="05020102010507070707" pitchFamily="18" charset="2"/>
              <a:buNone/>
              <a:defRPr/>
            </a:pPr>
            <a:endParaRPr lang="sv-SE" dirty="0"/>
          </a:p>
          <a:p>
            <a:pPr marL="0" indent="0" eaLnBrk="1" fontAlgn="auto" hangingPunct="1">
              <a:spcAft>
                <a:spcPts val="0"/>
              </a:spcAft>
              <a:buFont typeface="Wingdings 2" panose="05020102010507070707" pitchFamily="18" charset="2"/>
              <a:buNone/>
              <a:defRPr/>
            </a:pPr>
            <a:r>
              <a:rPr lang="sv-SE" dirty="0"/>
              <a:t>Tre grundläggande frågeställningar:</a:t>
            </a:r>
          </a:p>
          <a:p>
            <a:pPr marL="182880" indent="-182880" eaLnBrk="1" fontAlgn="auto" hangingPunct="1">
              <a:spcAft>
                <a:spcPts val="0"/>
              </a:spcAft>
              <a:defRPr/>
            </a:pPr>
            <a:r>
              <a:rPr lang="sv-SE" b="1" dirty="0"/>
              <a:t>Indata – </a:t>
            </a:r>
            <a:r>
              <a:rPr lang="sv-SE" dirty="0"/>
              <a:t>hur samlar vi in och registrerar information?</a:t>
            </a:r>
          </a:p>
          <a:p>
            <a:pPr marL="182880" indent="-182880" eaLnBrk="1" fontAlgn="auto" hangingPunct="1">
              <a:spcAft>
                <a:spcPts val="0"/>
              </a:spcAft>
              <a:defRPr/>
            </a:pPr>
            <a:r>
              <a:rPr lang="sv-SE" b="1" dirty="0"/>
              <a:t>Utdata – </a:t>
            </a:r>
            <a:r>
              <a:rPr lang="sv-SE" dirty="0"/>
              <a:t>hur får vi ut information för behandling och analys?</a:t>
            </a:r>
          </a:p>
          <a:p>
            <a:pPr marL="182880" indent="-182880" eaLnBrk="1" fontAlgn="auto" hangingPunct="1">
              <a:spcAft>
                <a:spcPts val="0"/>
              </a:spcAft>
              <a:defRPr/>
            </a:pPr>
            <a:r>
              <a:rPr lang="sv-SE" b="1" dirty="0"/>
              <a:t>Bearbetning av data  </a:t>
            </a:r>
            <a:r>
              <a:rPr lang="sv-SE" dirty="0"/>
              <a:t>– hur kan informationen behandlas och presenteras?</a:t>
            </a:r>
          </a:p>
          <a:p>
            <a:pPr marL="182880" indent="-182880" eaLnBrk="1" fontAlgn="auto" hangingPunct="1">
              <a:spcAft>
                <a:spcPts val="0"/>
              </a:spcAft>
              <a:defRPr/>
            </a:pPr>
            <a:r>
              <a:rPr lang="sv-SE" dirty="0"/>
              <a:t>Vilka uppgifter finns i verksamhetssystemet och andra IT-stöd? </a:t>
            </a:r>
          </a:p>
          <a:p>
            <a:pPr marL="182880" indent="-182880" eaLnBrk="1" fontAlgn="auto" hangingPunct="1">
              <a:spcAft>
                <a:spcPts val="0"/>
              </a:spcAft>
              <a:defRPr/>
            </a:pPr>
            <a:r>
              <a:rPr lang="sv-SE" dirty="0"/>
              <a:t>Finns andra verktyg för insamling av information?</a:t>
            </a:r>
          </a:p>
          <a:p>
            <a:pPr marL="182880" indent="-182880" eaLnBrk="1" fontAlgn="auto" hangingPunct="1">
              <a:spcAft>
                <a:spcPts val="0"/>
              </a:spcAft>
              <a:defRPr/>
            </a:pPr>
            <a:r>
              <a:rPr lang="sv-SE" dirty="0"/>
              <a:t>Hur kan vi få ut uppgifter ur system/verktyg? </a:t>
            </a:r>
          </a:p>
          <a:p>
            <a:pPr marL="182880" indent="-182880" eaLnBrk="1" fontAlgn="auto" hangingPunct="1">
              <a:spcAft>
                <a:spcPts val="0"/>
              </a:spcAft>
              <a:defRPr/>
            </a:pPr>
            <a:r>
              <a:rPr lang="sv-SE" dirty="0"/>
              <a:t>Vem kan bearbeta uppgifterna?</a:t>
            </a:r>
          </a:p>
          <a:p>
            <a:pPr marL="502920" lvl="1" indent="0" eaLnBrk="1" fontAlgn="auto" hangingPunct="1">
              <a:buFont typeface="Wingdings 2" panose="05020102010507070707" pitchFamily="18" charset="2"/>
              <a:buNone/>
              <a:defRPr/>
            </a:pPr>
            <a:endParaRPr lang="sv-SE" dirty="0"/>
          </a:p>
          <a:p>
            <a:pPr marL="0" indent="0" eaLnBrk="1" fontAlgn="auto" hangingPunct="1">
              <a:spcAft>
                <a:spcPts val="0"/>
              </a:spcAft>
              <a:buFont typeface="Wingdings 2" panose="05020102010507070707" pitchFamily="18" charset="2"/>
              <a:buNone/>
              <a:defRPr/>
            </a:pPr>
            <a:endParaRPr lang="sv-SE" dirty="0"/>
          </a:p>
        </p:txBody>
      </p:sp>
      <p:pic>
        <p:nvPicPr>
          <p:cNvPr id="4" name="Bildobjekt 14">
            <a:extLst>
              <a:ext uri="{FF2B5EF4-FFF2-40B4-BE49-F238E27FC236}">
                <a16:creationId xmlns:a16="http://schemas.microsoft.com/office/drawing/2014/main" id="{A7505929-4050-6563-EB7C-71CAE009CD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4846" y="13493"/>
            <a:ext cx="2033588"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extLst mod="1">
    <p:ext uri="{6950BFC3-D8DA-4A85-94F7-54DA5524770B}">
      <p188:commentRel xmlns="" xmlns:p188="http://schemas.microsoft.com/office/powerpoint/2018/8/main" r:id="rId4"/>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14">
            <a:extLst>
              <a:ext uri="{FF2B5EF4-FFF2-40B4-BE49-F238E27FC236}">
                <a16:creationId xmlns:a16="http://schemas.microsoft.com/office/drawing/2014/main" id="{8128C8E7-5908-BDA3-3A9B-884DB49963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4846" y="13493"/>
            <a:ext cx="2033588"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08E08FFF-77B2-4C2C-AEB7-963980219FFB}"/>
              </a:ext>
            </a:extLst>
          </p:cNvPr>
          <p:cNvSpPr>
            <a:spLocks noGrp="1"/>
          </p:cNvSpPr>
          <p:nvPr>
            <p:ph type="title"/>
          </p:nvPr>
        </p:nvSpPr>
        <p:spPr/>
        <p:txBody>
          <a:bodyPr/>
          <a:lstStyle/>
          <a:p>
            <a:pPr eaLnBrk="1" fontAlgn="auto" hangingPunct="1">
              <a:spcAft>
                <a:spcPts val="0"/>
              </a:spcAft>
              <a:defRPr/>
            </a:pPr>
            <a:r>
              <a:rPr lang="sv-SE" dirty="0"/>
              <a:t>Vilka verktyg finns tillgängliga för uppföljning?</a:t>
            </a:r>
          </a:p>
        </p:txBody>
      </p:sp>
      <p:sp>
        <p:nvSpPr>
          <p:cNvPr id="3" name="Platshållare för innehåll 2">
            <a:extLst>
              <a:ext uri="{FF2B5EF4-FFF2-40B4-BE49-F238E27FC236}">
                <a16:creationId xmlns:a16="http://schemas.microsoft.com/office/drawing/2014/main" id="{EF6238F2-3B2A-4963-9B2C-A0E84BD1335A}"/>
              </a:ext>
            </a:extLst>
          </p:cNvPr>
          <p:cNvSpPr>
            <a:spLocks noGrp="1"/>
          </p:cNvSpPr>
          <p:nvPr>
            <p:ph idx="1"/>
          </p:nvPr>
        </p:nvSpPr>
        <p:spPr/>
        <p:txBody>
          <a:bodyPr rtlCol="0">
            <a:normAutofit fontScale="77500" lnSpcReduction="20000"/>
          </a:bodyPr>
          <a:lstStyle/>
          <a:p>
            <a:pPr marL="0" indent="0" eaLnBrk="1" fontAlgn="auto" hangingPunct="1">
              <a:spcAft>
                <a:spcPts val="1200"/>
              </a:spcAft>
              <a:buNone/>
              <a:defRPr/>
            </a:pPr>
            <a:r>
              <a:rPr lang="sv-SE" sz="2400" dirty="0"/>
              <a:t>Ofta behöver information/data registreras och följas i ett sidosystem utanför verksamhetssystemet.</a:t>
            </a:r>
          </a:p>
          <a:p>
            <a:pPr marL="182880" indent="-182880" eaLnBrk="1" fontAlgn="auto" hangingPunct="1">
              <a:spcAft>
                <a:spcPts val="1200"/>
              </a:spcAft>
              <a:defRPr/>
            </a:pPr>
            <a:r>
              <a:rPr lang="sv-SE" sz="2400" dirty="0"/>
              <a:t>Papper och penna – räcker för enkel pinnstatistik</a:t>
            </a:r>
          </a:p>
          <a:p>
            <a:pPr marL="182880" indent="-182880" eaLnBrk="1" fontAlgn="auto" hangingPunct="1">
              <a:spcAft>
                <a:spcPts val="1200"/>
              </a:spcAft>
              <a:defRPr/>
            </a:pPr>
            <a:r>
              <a:rPr lang="sv-SE" sz="2400" dirty="0"/>
              <a:t>Excel – ett program som många har tillgång till och som har de funktioner som krävs. Men tänk på dataskydd och informationssäkerhet.</a:t>
            </a:r>
          </a:p>
          <a:p>
            <a:pPr marL="182880" indent="-182880" eaLnBrk="1" fontAlgn="auto" hangingPunct="1">
              <a:spcAft>
                <a:spcPts val="1200"/>
              </a:spcAft>
              <a:defRPr/>
            </a:pPr>
            <a:r>
              <a:rPr lang="sv-SE" sz="2400" dirty="0"/>
              <a:t>Webbenkätverktyg – kan med fördel avvändas om sådana finns tillgängliga i verksamheten.</a:t>
            </a:r>
          </a:p>
          <a:p>
            <a:pPr marL="182880" indent="-182880" eaLnBrk="1" fontAlgn="auto" hangingPunct="1">
              <a:spcAft>
                <a:spcPts val="1200"/>
              </a:spcAft>
              <a:defRPr/>
            </a:pPr>
            <a:r>
              <a:rPr lang="sv-SE" sz="2400" dirty="0"/>
              <a:t>Socialstyrelsens datorbaserade verktyg för uppföljning SU-Pilot, SUE, SUV – utvecklade för ISU och för att förvara information på ett säkert sätt.</a:t>
            </a:r>
          </a:p>
          <a:p>
            <a:pPr marL="0" indent="0" eaLnBrk="1" fontAlgn="auto" hangingPunct="1">
              <a:spcAft>
                <a:spcPts val="1200"/>
              </a:spcAft>
              <a:buFont typeface="Wingdings 2" panose="05020102010507070707" pitchFamily="18" charset="2"/>
              <a:buNone/>
              <a:defRPr/>
            </a:pPr>
            <a:br>
              <a:rPr lang="sv-SE" sz="1600" dirty="0"/>
            </a:br>
            <a:r>
              <a:rPr lang="sv-SE" sz="1600" dirty="0"/>
              <a:t>SU-pilot finns att ladda ner på Socialstyrelsens utbildningsportal </a:t>
            </a:r>
            <a:r>
              <a:rPr lang="sv-SE" sz="1600" dirty="0">
                <a:hlinkClick r:id="rId4"/>
              </a:rPr>
              <a:t>https://utbildning.socialstyrelsen.se/</a:t>
            </a:r>
            <a:r>
              <a:rPr lang="sv-SE" sz="1600" dirty="0"/>
              <a:t> Om du inte redan har ett användarkonto, skapa ett och logga in. Du hittar SU-Pilot, webbutbildningen m.m. under ”Individbaserad systematisk uppföljning”.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490154-A222-475A-8BA9-D2DFBCF882E3}"/>
              </a:ext>
            </a:extLst>
          </p:cNvPr>
          <p:cNvSpPr>
            <a:spLocks noGrp="1"/>
          </p:cNvSpPr>
          <p:nvPr>
            <p:ph type="title"/>
          </p:nvPr>
        </p:nvSpPr>
        <p:spPr/>
        <p:txBody>
          <a:bodyPr/>
          <a:lstStyle/>
          <a:p>
            <a:pPr eaLnBrk="1" fontAlgn="auto" hangingPunct="1">
              <a:spcAft>
                <a:spcPts val="0"/>
              </a:spcAft>
              <a:defRPr/>
            </a:pPr>
            <a:r>
              <a:rPr lang="sv-SE" dirty="0"/>
              <a:t>Innehåll</a:t>
            </a:r>
            <a:endParaRPr lang="sv-SE" sz="1600" dirty="0"/>
          </a:p>
        </p:txBody>
      </p:sp>
      <p:sp>
        <p:nvSpPr>
          <p:cNvPr id="56323" name="Platshållare för innehåll 4">
            <a:extLst>
              <a:ext uri="{FF2B5EF4-FFF2-40B4-BE49-F238E27FC236}">
                <a16:creationId xmlns:a16="http://schemas.microsoft.com/office/drawing/2014/main" id="{B8D25D5F-43B8-40C4-D06F-FF8BD02A0858}"/>
              </a:ext>
            </a:extLst>
          </p:cNvPr>
          <p:cNvSpPr>
            <a:spLocks noGrp="1" noChangeArrowheads="1"/>
          </p:cNvSpPr>
          <p:nvPr>
            <p:ph sz="half" idx="1"/>
          </p:nvPr>
        </p:nvSpPr>
        <p:spPr>
          <a:xfrm>
            <a:off x="1749425" y="2474913"/>
            <a:ext cx="4551363" cy="3390900"/>
          </a:xfrm>
        </p:spPr>
        <p:txBody>
          <a:bodyPr anchor="t"/>
          <a:lstStyle/>
          <a:p>
            <a:pPr eaLnBrk="1" hangingPunct="1"/>
            <a:r>
              <a:rPr lang="sv-SE" altLang="sv-SE" sz="2400" b="1" dirty="0"/>
              <a:t>Del 1. </a:t>
            </a:r>
            <a:r>
              <a:rPr lang="sv-SE" altLang="sv-SE" sz="2400" dirty="0"/>
              <a:t>Vad är individbaserad systematisk uppföljning (ISU)?</a:t>
            </a:r>
            <a:br>
              <a:rPr lang="sv-SE" altLang="sv-SE" sz="2400" dirty="0"/>
            </a:br>
            <a:endParaRPr lang="sv-SE" altLang="sv-SE" sz="2400" dirty="0"/>
          </a:p>
          <a:p>
            <a:pPr eaLnBrk="1" hangingPunct="1"/>
            <a:r>
              <a:rPr lang="sv-SE" altLang="sv-SE" sz="2400" b="1" dirty="0"/>
              <a:t>Del 2. </a:t>
            </a:r>
            <a:r>
              <a:rPr lang="sv-SE" altLang="sv-SE" sz="2400" dirty="0"/>
              <a:t>Bakgrund ISU</a:t>
            </a:r>
            <a:br>
              <a:rPr lang="sv-SE" altLang="sv-SE" sz="2400" dirty="0"/>
            </a:br>
            <a:endParaRPr lang="sv-SE" altLang="sv-SE" sz="2400" dirty="0"/>
          </a:p>
          <a:p>
            <a:pPr eaLnBrk="1" hangingPunct="1"/>
            <a:r>
              <a:rPr lang="sv-SE" altLang="sv-SE" sz="2400" b="1" dirty="0"/>
              <a:t>Del 3. </a:t>
            </a:r>
            <a:r>
              <a:rPr lang="sv-SE" altLang="sv-SE" sz="2400" dirty="0"/>
              <a:t>Varför arbeta med ISU?</a:t>
            </a:r>
          </a:p>
        </p:txBody>
      </p:sp>
      <p:sp>
        <p:nvSpPr>
          <p:cNvPr id="56324" name="Platshållare för innehåll 2">
            <a:extLst>
              <a:ext uri="{FF2B5EF4-FFF2-40B4-BE49-F238E27FC236}">
                <a16:creationId xmlns:a16="http://schemas.microsoft.com/office/drawing/2014/main" id="{9E3ADBD6-D068-7069-F207-69831CEFFDD4}"/>
              </a:ext>
            </a:extLst>
          </p:cNvPr>
          <p:cNvSpPr>
            <a:spLocks noGrp="1" noChangeArrowheads="1"/>
          </p:cNvSpPr>
          <p:nvPr>
            <p:ph sz="half" idx="2"/>
          </p:nvPr>
        </p:nvSpPr>
        <p:spPr>
          <a:xfrm>
            <a:off x="6648450" y="2474913"/>
            <a:ext cx="4535488" cy="3390900"/>
          </a:xfrm>
        </p:spPr>
        <p:txBody>
          <a:bodyPr anchor="t"/>
          <a:lstStyle/>
          <a:p>
            <a:pPr eaLnBrk="1" hangingPunct="1"/>
            <a:r>
              <a:rPr lang="sv-SE" altLang="sv-SE" sz="2400" b="1" dirty="0"/>
              <a:t>Del 4. </a:t>
            </a:r>
            <a:r>
              <a:rPr lang="sv-SE" altLang="sv-SE" sz="2400" dirty="0"/>
              <a:t>Att börja med ISU</a:t>
            </a:r>
            <a:br>
              <a:rPr lang="sv-SE" altLang="sv-SE" sz="2400" dirty="0"/>
            </a:br>
            <a:endParaRPr lang="sv-SE" altLang="sv-SE" sz="2400" dirty="0"/>
          </a:p>
          <a:p>
            <a:pPr eaLnBrk="1" hangingPunct="1"/>
            <a:r>
              <a:rPr lang="sv-SE" altLang="sv-SE" sz="2400" b="1" dirty="0"/>
              <a:t>Del 5. </a:t>
            </a:r>
            <a:r>
              <a:rPr lang="sv-SE" altLang="sv-SE" sz="2400" dirty="0"/>
              <a:t>Stöd för ISU</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0" name="Bildobjekt 5">
            <a:extLst>
              <a:ext uri="{FF2B5EF4-FFF2-40B4-BE49-F238E27FC236}">
                <a16:creationId xmlns:a16="http://schemas.microsoft.com/office/drawing/2014/main" id="{7C40C318-910E-FD69-80B3-FF43E1A09E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4847" y="13493"/>
            <a:ext cx="2033587"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6360AF59-A74F-45E8-BBEA-0544AE57C20F}"/>
              </a:ext>
            </a:extLst>
          </p:cNvPr>
          <p:cNvSpPr>
            <a:spLocks noGrp="1"/>
          </p:cNvSpPr>
          <p:nvPr>
            <p:ph type="title"/>
          </p:nvPr>
        </p:nvSpPr>
        <p:spPr/>
        <p:txBody>
          <a:bodyPr/>
          <a:lstStyle/>
          <a:p>
            <a:pPr eaLnBrk="1" fontAlgn="auto" hangingPunct="1">
              <a:spcAft>
                <a:spcPts val="0"/>
              </a:spcAft>
              <a:defRPr/>
            </a:pPr>
            <a:r>
              <a:rPr lang="sv-SE" sz="3200" b="1" dirty="0">
                <a:solidFill>
                  <a:schemeClr val="accent1">
                    <a:lumMod val="75000"/>
                  </a:schemeClr>
                </a:solidFill>
              </a:rPr>
              <a:t>2.</a:t>
            </a:r>
            <a:r>
              <a:rPr lang="sv-SE" sz="3200" dirty="0"/>
              <a:t> Förbered och formulera uppföljningen</a:t>
            </a:r>
          </a:p>
        </p:txBody>
      </p:sp>
      <p:sp>
        <p:nvSpPr>
          <p:cNvPr id="3" name="Platshållare för innehåll 2">
            <a:extLst>
              <a:ext uri="{FF2B5EF4-FFF2-40B4-BE49-F238E27FC236}">
                <a16:creationId xmlns:a16="http://schemas.microsoft.com/office/drawing/2014/main" id="{9509C863-79F9-48BA-A0E6-D165303A4D4B}"/>
              </a:ext>
            </a:extLst>
          </p:cNvPr>
          <p:cNvSpPr>
            <a:spLocks noGrp="1"/>
          </p:cNvSpPr>
          <p:nvPr>
            <p:ph idx="1"/>
          </p:nvPr>
        </p:nvSpPr>
        <p:spPr/>
        <p:txBody>
          <a:bodyPr rtlCol="0">
            <a:noAutofit/>
          </a:bodyPr>
          <a:lstStyle/>
          <a:p>
            <a:pPr marL="0" indent="0" eaLnBrk="1" fontAlgn="auto" hangingPunct="1">
              <a:spcAft>
                <a:spcPts val="0"/>
              </a:spcAft>
              <a:buFont typeface="Wingdings 2" panose="05020102010507070707" pitchFamily="18" charset="2"/>
              <a:buNone/>
              <a:defRPr/>
            </a:pPr>
            <a:r>
              <a:rPr lang="sv-SE" sz="1800" dirty="0"/>
              <a:t>Allt börjar med att någon är intresserad av något</a:t>
            </a:r>
            <a:br>
              <a:rPr lang="sv-SE" sz="1800" dirty="0"/>
            </a:br>
            <a:endParaRPr lang="sv-SE" sz="1800" dirty="0"/>
          </a:p>
          <a:p>
            <a:pPr marL="182880" indent="-182880" eaLnBrk="1" fontAlgn="auto" hangingPunct="1">
              <a:spcAft>
                <a:spcPts val="0"/>
              </a:spcAft>
              <a:defRPr/>
            </a:pPr>
            <a:r>
              <a:rPr lang="sv-SE" sz="1800" dirty="0"/>
              <a:t>Vilken kunskap är mest angelägen och relevant för oss i vår verksamhet just nu? Frågan påverkar kommande analys och i förlängningen verksamhetsutvecklingen</a:t>
            </a:r>
          </a:p>
          <a:p>
            <a:pPr marL="182880" indent="-182880" eaLnBrk="1" fontAlgn="auto" hangingPunct="1">
              <a:spcAft>
                <a:spcPts val="0"/>
              </a:spcAft>
              <a:defRPr/>
            </a:pPr>
            <a:r>
              <a:rPr lang="sv-SE" sz="1800" dirty="0"/>
              <a:t>Skapa eller välj frågor/variabler och definiera svarsalternativ/variabelvärden tillsammans i verksamheten som ska följas upp – begränsa mängden uppgifter!</a:t>
            </a:r>
          </a:p>
          <a:p>
            <a:pPr marL="182880" indent="-182880" eaLnBrk="1" fontAlgn="auto" hangingPunct="1">
              <a:spcAft>
                <a:spcPts val="0"/>
              </a:spcAft>
              <a:defRPr/>
            </a:pPr>
            <a:r>
              <a:rPr lang="sv-SE" sz="1800" dirty="0"/>
              <a:t>Bestäm urval och undersökningsperiod</a:t>
            </a:r>
          </a:p>
          <a:p>
            <a:pPr marL="182880" indent="-182880" eaLnBrk="1" fontAlgn="auto" hangingPunct="1">
              <a:spcAft>
                <a:spcPts val="0"/>
              </a:spcAft>
              <a:defRPr/>
            </a:pPr>
            <a:r>
              <a:rPr lang="sv-SE" sz="1800" dirty="0"/>
              <a:t>Rigga tekniskt stöd för uppföljningen</a:t>
            </a:r>
          </a:p>
          <a:p>
            <a:pPr marL="182880" indent="-182880" eaLnBrk="1" fontAlgn="auto" hangingPunct="1">
              <a:spcAft>
                <a:spcPts val="0"/>
              </a:spcAft>
              <a:defRPr/>
            </a:pPr>
            <a:r>
              <a:rPr lang="sv-SE" sz="1800" dirty="0"/>
              <a:t>Avsätt tid och resurser</a:t>
            </a:r>
          </a:p>
          <a:p>
            <a:pPr marL="0" indent="0" eaLnBrk="1" fontAlgn="auto" hangingPunct="1">
              <a:spcAft>
                <a:spcPts val="0"/>
              </a:spcAft>
              <a:buFont typeface="Wingdings 2" panose="05020102010507070707" pitchFamily="18" charset="2"/>
              <a:buNone/>
              <a:defRPr/>
            </a:pPr>
            <a:endParaRPr lang="sv-SE" sz="1800" dirty="0"/>
          </a:p>
          <a:p>
            <a:pPr marL="0" indent="0" eaLnBrk="1" fontAlgn="auto" hangingPunct="1">
              <a:spcAft>
                <a:spcPts val="0"/>
              </a:spcAft>
              <a:buFont typeface="Wingdings 2" panose="05020102010507070707" pitchFamily="18" charset="2"/>
              <a:buNone/>
              <a:defRPr/>
            </a:pPr>
            <a:r>
              <a:rPr lang="sv-SE" sz="1800" dirty="0"/>
              <a:t>Sedan är det bara att starta!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5">
            <a:extLst>
              <a:ext uri="{FF2B5EF4-FFF2-40B4-BE49-F238E27FC236}">
                <a16:creationId xmlns:a16="http://schemas.microsoft.com/office/drawing/2014/main" id="{19DE1D7B-3B40-6882-A3CF-BF902E2CD7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4847" y="13493"/>
            <a:ext cx="2033587"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ubrik 1">
            <a:extLst>
              <a:ext uri="{FF2B5EF4-FFF2-40B4-BE49-F238E27FC236}">
                <a16:creationId xmlns:a16="http://schemas.microsoft.com/office/drawing/2014/main" id="{5F1C4A35-2C66-46BB-BF81-AB2013809E1F}"/>
              </a:ext>
            </a:extLst>
          </p:cNvPr>
          <p:cNvSpPr>
            <a:spLocks noGrp="1"/>
          </p:cNvSpPr>
          <p:nvPr>
            <p:ph type="title"/>
          </p:nvPr>
        </p:nvSpPr>
        <p:spPr/>
        <p:txBody>
          <a:bodyPr/>
          <a:lstStyle/>
          <a:p>
            <a:pPr eaLnBrk="1" fontAlgn="auto" hangingPunct="1">
              <a:spcAft>
                <a:spcPts val="0"/>
              </a:spcAft>
              <a:defRPr/>
            </a:pPr>
            <a:r>
              <a:rPr lang="sv-SE" sz="3200" dirty="0"/>
              <a:t>Frågan för uppföljningen är värd att vrida på</a:t>
            </a:r>
          </a:p>
        </p:txBody>
      </p:sp>
      <p:sp>
        <p:nvSpPr>
          <p:cNvPr id="108547" name="Platshållare för innehåll 1">
            <a:extLst>
              <a:ext uri="{FF2B5EF4-FFF2-40B4-BE49-F238E27FC236}">
                <a16:creationId xmlns:a16="http://schemas.microsoft.com/office/drawing/2014/main" id="{331E5D51-96B3-AA5E-4589-BE3D6D1D5924}"/>
              </a:ext>
            </a:extLst>
          </p:cNvPr>
          <p:cNvSpPr>
            <a:spLocks noGrp="1" noChangeArrowheads="1"/>
          </p:cNvSpPr>
          <p:nvPr>
            <p:ph idx="1"/>
          </p:nvPr>
        </p:nvSpPr>
        <p:spPr/>
        <p:txBody>
          <a:bodyPr/>
          <a:lstStyle/>
          <a:p>
            <a:pPr eaLnBrk="1" hangingPunct="1"/>
            <a:r>
              <a:rPr lang="sv-SE" altLang="sv-SE"/>
              <a:t>Frågan kan ha syftet att undersöka något okänt eller bekräfta en rådande självbild </a:t>
            </a:r>
          </a:p>
          <a:p>
            <a:pPr eaLnBrk="1" hangingPunct="1"/>
            <a:r>
              <a:rPr lang="sv-SE" altLang="sv-SE"/>
              <a:t>Många frågor är komplexa vid närmare anblick, t.ex. ”Hur fungerar våra insatser?”. Frågan förändras ofta efter nästa steg, då medarbetare funderat över vilka uppgifter som kan belysa frågan. </a:t>
            </a:r>
          </a:p>
          <a:p>
            <a:pPr eaLnBrk="1" hangingPunct="1"/>
            <a:r>
              <a:rPr lang="sv-SE" altLang="sv-SE"/>
              <a:t>Om frågan är angelägen för medarbetarna är motivationen att samla in uppgifter troligtvis högre</a:t>
            </a:r>
          </a:p>
          <a:p>
            <a:pPr eaLnBrk="1" hangingPunct="1"/>
            <a:endParaRPr lang="sv-SE" altLang="sv-SE"/>
          </a:p>
          <a:p>
            <a:pPr eaLnBrk="1" hangingPunct="1"/>
            <a:r>
              <a:rPr lang="sv-SE" altLang="sv-SE"/>
              <a:t>Låt formuleringen ta några varv</a:t>
            </a:r>
          </a:p>
        </p:txBody>
      </p:sp>
      <p:sp>
        <p:nvSpPr>
          <p:cNvPr id="108548" name="Platshållare för innehåll 2">
            <a:extLst>
              <a:ext uri="{FF2B5EF4-FFF2-40B4-BE49-F238E27FC236}">
                <a16:creationId xmlns:a16="http://schemas.microsoft.com/office/drawing/2014/main" id="{11F9F135-82DF-2F0F-30DB-03F74C8CEA49}"/>
              </a:ext>
            </a:extLst>
          </p:cNvPr>
          <p:cNvSpPr txBox="1">
            <a:spLocks noChangeArrowheads="1"/>
          </p:cNvSpPr>
          <p:nvPr/>
        </p:nvSpPr>
        <p:spPr bwMode="auto">
          <a:xfrm>
            <a:off x="6096000" y="1844675"/>
            <a:ext cx="4176713" cy="428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200"/>
              </a:spcBef>
              <a:buClr>
                <a:schemeClr val="accent1"/>
              </a:buClr>
              <a:buFont typeface="Wingdings 2" panose="05020102010507070707" pitchFamily="18" charset="2"/>
              <a:buChar char=""/>
              <a:defRPr sz="2000">
                <a:solidFill>
                  <a:schemeClr val="tx1"/>
                </a:solidFill>
                <a:latin typeface="Corbel" panose="020B0503020204020204" pitchFamily="34" charset="0"/>
              </a:defRPr>
            </a:lvl1pPr>
            <a:lvl2pPr marL="742950" indent="-285750">
              <a:spcBef>
                <a:spcPts val="250"/>
              </a:spcBef>
              <a:spcAft>
                <a:spcPts val="250"/>
              </a:spcAft>
              <a:buClr>
                <a:schemeClr val="accent1"/>
              </a:buClr>
              <a:buFont typeface="Wingdings 2" panose="05020102010507070707" pitchFamily="18" charset="2"/>
              <a:buChar char=""/>
              <a:defRPr>
                <a:solidFill>
                  <a:schemeClr val="tx1"/>
                </a:solidFill>
                <a:latin typeface="Corbel" panose="020B0503020204020204" pitchFamily="34" charset="0"/>
              </a:defRPr>
            </a:lvl2pPr>
            <a:lvl3pPr marL="1143000" indent="-228600">
              <a:spcBef>
                <a:spcPts val="250"/>
              </a:spcBef>
              <a:spcAft>
                <a:spcPts val="250"/>
              </a:spcAft>
              <a:buClr>
                <a:schemeClr val="accent1"/>
              </a:buClr>
              <a:buFont typeface="Wingdings 2" panose="05020102010507070707" pitchFamily="18" charset="2"/>
              <a:buChar char=""/>
              <a:defRPr sz="1600">
                <a:solidFill>
                  <a:schemeClr val="tx1"/>
                </a:solidFill>
                <a:latin typeface="Corbel" panose="020B0503020204020204" pitchFamily="34" charset="0"/>
              </a:defRPr>
            </a:lvl3pPr>
            <a:lvl4pPr marL="1600200" indent="-228600">
              <a:spcBef>
                <a:spcPts val="250"/>
              </a:spcBef>
              <a:spcAft>
                <a:spcPts val="250"/>
              </a:spcAft>
              <a:buClr>
                <a:schemeClr val="accent1"/>
              </a:buClr>
              <a:buFont typeface="Wingdings 2" panose="05020102010507070707" pitchFamily="18" charset="2"/>
              <a:buChar char=""/>
              <a:defRPr sz="1400">
                <a:solidFill>
                  <a:schemeClr val="tx1"/>
                </a:solidFill>
                <a:latin typeface="Corbel" panose="020B0503020204020204" pitchFamily="34" charset="0"/>
              </a:defRPr>
            </a:lvl4pPr>
            <a:lvl5pPr marL="2057400" indent="-228600">
              <a:spcBef>
                <a:spcPts val="250"/>
              </a:spcBef>
              <a:spcAft>
                <a:spcPts val="250"/>
              </a:spcAft>
              <a:buClr>
                <a:schemeClr val="accent1"/>
              </a:buClr>
              <a:buFont typeface="Wingdings 2" panose="05020102010507070707" pitchFamily="18" charset="2"/>
              <a:buChar char=""/>
              <a:defRPr sz="1400">
                <a:solidFill>
                  <a:schemeClr val="tx1"/>
                </a:solidFill>
                <a:latin typeface="Corbel" panose="020B0503020204020204" pitchFamily="34" charset="0"/>
              </a:defRPr>
            </a:lvl5pPr>
            <a:lvl6pPr marL="2514600" indent="-228600" eaLnBrk="0" fontAlgn="base" hangingPunct="0">
              <a:spcBef>
                <a:spcPts val="250"/>
              </a:spcBef>
              <a:spcAft>
                <a:spcPts val="250"/>
              </a:spcAft>
              <a:buClr>
                <a:schemeClr val="accent1"/>
              </a:buClr>
              <a:buFont typeface="Wingdings 2" panose="05020102010507070707" pitchFamily="18" charset="2"/>
              <a:buChar char=""/>
              <a:defRPr sz="1400">
                <a:solidFill>
                  <a:schemeClr val="tx1"/>
                </a:solidFill>
                <a:latin typeface="Corbel" panose="020B0503020204020204" pitchFamily="34" charset="0"/>
              </a:defRPr>
            </a:lvl6pPr>
            <a:lvl7pPr marL="2971800" indent="-228600" eaLnBrk="0" fontAlgn="base" hangingPunct="0">
              <a:spcBef>
                <a:spcPts val="250"/>
              </a:spcBef>
              <a:spcAft>
                <a:spcPts val="250"/>
              </a:spcAft>
              <a:buClr>
                <a:schemeClr val="accent1"/>
              </a:buClr>
              <a:buFont typeface="Wingdings 2" panose="05020102010507070707" pitchFamily="18" charset="2"/>
              <a:buChar char=""/>
              <a:defRPr sz="1400">
                <a:solidFill>
                  <a:schemeClr val="tx1"/>
                </a:solidFill>
                <a:latin typeface="Corbel" panose="020B0503020204020204" pitchFamily="34" charset="0"/>
              </a:defRPr>
            </a:lvl7pPr>
            <a:lvl8pPr marL="3429000" indent="-228600" eaLnBrk="0" fontAlgn="base" hangingPunct="0">
              <a:spcBef>
                <a:spcPts val="250"/>
              </a:spcBef>
              <a:spcAft>
                <a:spcPts val="250"/>
              </a:spcAft>
              <a:buClr>
                <a:schemeClr val="accent1"/>
              </a:buClr>
              <a:buFont typeface="Wingdings 2" panose="05020102010507070707" pitchFamily="18" charset="2"/>
              <a:buChar char=""/>
              <a:defRPr sz="1400">
                <a:solidFill>
                  <a:schemeClr val="tx1"/>
                </a:solidFill>
                <a:latin typeface="Corbel" panose="020B0503020204020204" pitchFamily="34" charset="0"/>
              </a:defRPr>
            </a:lvl8pPr>
            <a:lvl9pPr marL="3886200" indent="-228600" eaLnBrk="0" fontAlgn="base" hangingPunct="0">
              <a:spcBef>
                <a:spcPts val="250"/>
              </a:spcBef>
              <a:spcAft>
                <a:spcPts val="250"/>
              </a:spcAft>
              <a:buClr>
                <a:schemeClr val="accent1"/>
              </a:buClr>
              <a:buFont typeface="Wingdings 2" panose="05020102010507070707" pitchFamily="18" charset="2"/>
              <a:buChar char=""/>
              <a:defRPr sz="1400">
                <a:solidFill>
                  <a:schemeClr val="tx1"/>
                </a:solidFill>
                <a:latin typeface="Corbel" panose="020B0503020204020204" pitchFamily="34" charset="0"/>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sv-SE" altLang="sv-SE" sz="1800" b="0" i="0" u="none" strike="noStrike" kern="1200" cap="none" spc="0" normalizeH="0" baseline="0" noProof="0">
              <a:ln>
                <a:noFill/>
              </a:ln>
              <a:solidFill>
                <a:prstClr val="black"/>
              </a:solidFill>
              <a:effectLst/>
              <a:uLnTx/>
              <a:uFillTx/>
              <a:latin typeface="Locator Light"/>
              <a:ea typeface="+mn-ea"/>
              <a:cs typeface="+mn-cs"/>
            </a:endParaRPr>
          </a:p>
        </p:txBody>
      </p:sp>
      <p:sp>
        <p:nvSpPr>
          <p:cNvPr id="108549" name="Platshållare för innehåll 2">
            <a:extLst>
              <a:ext uri="{FF2B5EF4-FFF2-40B4-BE49-F238E27FC236}">
                <a16:creationId xmlns:a16="http://schemas.microsoft.com/office/drawing/2014/main" id="{D1583E26-EF81-F785-2FAF-8A81BBBDE852}"/>
              </a:ext>
            </a:extLst>
          </p:cNvPr>
          <p:cNvSpPr txBox="1">
            <a:spLocks noChangeArrowheads="1"/>
          </p:cNvSpPr>
          <p:nvPr/>
        </p:nvSpPr>
        <p:spPr bwMode="auto">
          <a:xfrm>
            <a:off x="1749425" y="1844675"/>
            <a:ext cx="8018463" cy="3830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200"/>
              </a:spcBef>
              <a:buClr>
                <a:schemeClr val="accent1"/>
              </a:buClr>
              <a:buFont typeface="Wingdings 2" panose="05020102010507070707" pitchFamily="18" charset="2"/>
              <a:buChar char=""/>
              <a:defRPr sz="2000">
                <a:solidFill>
                  <a:schemeClr val="tx1"/>
                </a:solidFill>
                <a:latin typeface="Corbel" panose="020B0503020204020204" pitchFamily="34" charset="0"/>
              </a:defRPr>
            </a:lvl1pPr>
            <a:lvl2pPr marL="742950" indent="-285750">
              <a:spcBef>
                <a:spcPts val="250"/>
              </a:spcBef>
              <a:spcAft>
                <a:spcPts val="250"/>
              </a:spcAft>
              <a:buClr>
                <a:schemeClr val="accent1"/>
              </a:buClr>
              <a:buFont typeface="Wingdings 2" panose="05020102010507070707" pitchFamily="18" charset="2"/>
              <a:buChar char=""/>
              <a:defRPr>
                <a:solidFill>
                  <a:schemeClr val="tx1"/>
                </a:solidFill>
                <a:latin typeface="Corbel" panose="020B0503020204020204" pitchFamily="34" charset="0"/>
              </a:defRPr>
            </a:lvl2pPr>
            <a:lvl3pPr marL="1143000" indent="-228600">
              <a:spcBef>
                <a:spcPts val="250"/>
              </a:spcBef>
              <a:spcAft>
                <a:spcPts val="250"/>
              </a:spcAft>
              <a:buClr>
                <a:schemeClr val="accent1"/>
              </a:buClr>
              <a:buFont typeface="Wingdings 2" panose="05020102010507070707" pitchFamily="18" charset="2"/>
              <a:buChar char=""/>
              <a:defRPr sz="1600">
                <a:solidFill>
                  <a:schemeClr val="tx1"/>
                </a:solidFill>
                <a:latin typeface="Corbel" panose="020B0503020204020204" pitchFamily="34" charset="0"/>
              </a:defRPr>
            </a:lvl3pPr>
            <a:lvl4pPr marL="1600200" indent="-228600">
              <a:spcBef>
                <a:spcPts val="250"/>
              </a:spcBef>
              <a:spcAft>
                <a:spcPts val="250"/>
              </a:spcAft>
              <a:buClr>
                <a:schemeClr val="accent1"/>
              </a:buClr>
              <a:buFont typeface="Wingdings 2" panose="05020102010507070707" pitchFamily="18" charset="2"/>
              <a:buChar char=""/>
              <a:defRPr sz="1400">
                <a:solidFill>
                  <a:schemeClr val="tx1"/>
                </a:solidFill>
                <a:latin typeface="Corbel" panose="020B0503020204020204" pitchFamily="34" charset="0"/>
              </a:defRPr>
            </a:lvl4pPr>
            <a:lvl5pPr marL="2057400" indent="-228600">
              <a:spcBef>
                <a:spcPts val="250"/>
              </a:spcBef>
              <a:spcAft>
                <a:spcPts val="250"/>
              </a:spcAft>
              <a:buClr>
                <a:schemeClr val="accent1"/>
              </a:buClr>
              <a:buFont typeface="Wingdings 2" panose="05020102010507070707" pitchFamily="18" charset="2"/>
              <a:buChar char=""/>
              <a:defRPr sz="1400">
                <a:solidFill>
                  <a:schemeClr val="tx1"/>
                </a:solidFill>
                <a:latin typeface="Corbel" panose="020B0503020204020204" pitchFamily="34" charset="0"/>
              </a:defRPr>
            </a:lvl5pPr>
            <a:lvl6pPr marL="2514600" indent="-228600" eaLnBrk="0" fontAlgn="base" hangingPunct="0">
              <a:spcBef>
                <a:spcPts val="250"/>
              </a:spcBef>
              <a:spcAft>
                <a:spcPts val="250"/>
              </a:spcAft>
              <a:buClr>
                <a:schemeClr val="accent1"/>
              </a:buClr>
              <a:buFont typeface="Wingdings 2" panose="05020102010507070707" pitchFamily="18" charset="2"/>
              <a:buChar char=""/>
              <a:defRPr sz="1400">
                <a:solidFill>
                  <a:schemeClr val="tx1"/>
                </a:solidFill>
                <a:latin typeface="Corbel" panose="020B0503020204020204" pitchFamily="34" charset="0"/>
              </a:defRPr>
            </a:lvl6pPr>
            <a:lvl7pPr marL="2971800" indent="-228600" eaLnBrk="0" fontAlgn="base" hangingPunct="0">
              <a:spcBef>
                <a:spcPts val="250"/>
              </a:spcBef>
              <a:spcAft>
                <a:spcPts val="250"/>
              </a:spcAft>
              <a:buClr>
                <a:schemeClr val="accent1"/>
              </a:buClr>
              <a:buFont typeface="Wingdings 2" panose="05020102010507070707" pitchFamily="18" charset="2"/>
              <a:buChar char=""/>
              <a:defRPr sz="1400">
                <a:solidFill>
                  <a:schemeClr val="tx1"/>
                </a:solidFill>
                <a:latin typeface="Corbel" panose="020B0503020204020204" pitchFamily="34" charset="0"/>
              </a:defRPr>
            </a:lvl7pPr>
            <a:lvl8pPr marL="3429000" indent="-228600" eaLnBrk="0" fontAlgn="base" hangingPunct="0">
              <a:spcBef>
                <a:spcPts val="250"/>
              </a:spcBef>
              <a:spcAft>
                <a:spcPts val="250"/>
              </a:spcAft>
              <a:buClr>
                <a:schemeClr val="accent1"/>
              </a:buClr>
              <a:buFont typeface="Wingdings 2" panose="05020102010507070707" pitchFamily="18" charset="2"/>
              <a:buChar char=""/>
              <a:defRPr sz="1400">
                <a:solidFill>
                  <a:schemeClr val="tx1"/>
                </a:solidFill>
                <a:latin typeface="Corbel" panose="020B0503020204020204" pitchFamily="34" charset="0"/>
              </a:defRPr>
            </a:lvl8pPr>
            <a:lvl9pPr marL="3886200" indent="-228600" eaLnBrk="0" fontAlgn="base" hangingPunct="0">
              <a:spcBef>
                <a:spcPts val="250"/>
              </a:spcBef>
              <a:spcAft>
                <a:spcPts val="250"/>
              </a:spcAft>
              <a:buClr>
                <a:schemeClr val="accent1"/>
              </a:buClr>
              <a:buFont typeface="Wingdings 2" panose="05020102010507070707" pitchFamily="18" charset="2"/>
              <a:buChar char=""/>
              <a:defRPr sz="1400">
                <a:solidFill>
                  <a:schemeClr val="tx1"/>
                </a:solidFill>
                <a:latin typeface="Corbel" panose="020B0503020204020204" pitchFamily="34" charset="0"/>
              </a:defRPr>
            </a:lvl9pPr>
          </a:lstStyle>
          <a:p>
            <a:pPr marL="0" marR="0" lvl="0" indent="0" algn="l" defTabSz="914400" rtl="0" eaLnBrk="1" fontAlgn="auto" latinLnBrk="0" hangingPunct="1">
              <a:lnSpc>
                <a:spcPct val="80000"/>
              </a:lnSpc>
              <a:spcBef>
                <a:spcPct val="20000"/>
              </a:spcBef>
              <a:spcAft>
                <a:spcPts val="0"/>
              </a:spcAft>
              <a:buClr>
                <a:prstClr val="black"/>
              </a:buClr>
              <a:buSzTx/>
              <a:buFont typeface="Arial" panose="020B0604020202020204" pitchFamily="34" charset="0"/>
              <a:buNone/>
              <a:tabLst/>
              <a:defRPr/>
            </a:pPr>
            <a:endParaRPr kumimoji="0" lang="sv-SE" altLang="sv-SE" sz="1800" b="0" i="0" u="none" strike="noStrike" kern="1200" cap="none" spc="0" normalizeH="0" baseline="0" noProof="0" dirty="0">
              <a:ln>
                <a:noFill/>
              </a:ln>
              <a:solidFill>
                <a:prstClr val="black"/>
              </a:solidFill>
              <a:effectLst/>
              <a:uLnTx/>
              <a:uFillTx/>
              <a:latin typeface="Locator Light"/>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5">
            <a:extLst>
              <a:ext uri="{FF2B5EF4-FFF2-40B4-BE49-F238E27FC236}">
                <a16:creationId xmlns:a16="http://schemas.microsoft.com/office/drawing/2014/main" id="{21F1A314-DAA9-9255-EA6E-BB4E80C198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4847" y="13493"/>
            <a:ext cx="2033587"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ubrik 1">
            <a:extLst>
              <a:ext uri="{FF2B5EF4-FFF2-40B4-BE49-F238E27FC236}">
                <a16:creationId xmlns:a16="http://schemas.microsoft.com/office/drawing/2014/main" id="{F2A3E118-2722-4F6A-BECE-2D371BD58279}"/>
              </a:ext>
            </a:extLst>
          </p:cNvPr>
          <p:cNvSpPr>
            <a:spLocks noGrp="1"/>
          </p:cNvSpPr>
          <p:nvPr>
            <p:ph type="title"/>
          </p:nvPr>
        </p:nvSpPr>
        <p:spPr>
          <a:xfrm>
            <a:off x="1749425" y="1062831"/>
            <a:ext cx="9432925" cy="1011238"/>
          </a:xfrm>
        </p:spPr>
        <p:txBody>
          <a:bodyPr/>
          <a:lstStyle/>
          <a:p>
            <a:pPr eaLnBrk="1" fontAlgn="auto" hangingPunct="1">
              <a:spcAft>
                <a:spcPts val="0"/>
              </a:spcAft>
              <a:defRPr/>
            </a:pPr>
            <a:r>
              <a:rPr lang="sv-SE" sz="3200" dirty="0"/>
              <a:t>Ledningsperspektiv på frågor som ISU kan belysa</a:t>
            </a:r>
          </a:p>
        </p:txBody>
      </p:sp>
      <p:sp>
        <p:nvSpPr>
          <p:cNvPr id="110595" name="Platshållare för innehåll 1">
            <a:extLst>
              <a:ext uri="{FF2B5EF4-FFF2-40B4-BE49-F238E27FC236}">
                <a16:creationId xmlns:a16="http://schemas.microsoft.com/office/drawing/2014/main" id="{73EF7D02-3918-4D90-8427-FB5D610C3C45}"/>
              </a:ext>
            </a:extLst>
          </p:cNvPr>
          <p:cNvSpPr>
            <a:spLocks noGrp="1" noChangeArrowheads="1"/>
          </p:cNvSpPr>
          <p:nvPr>
            <p:ph idx="1"/>
          </p:nvPr>
        </p:nvSpPr>
        <p:spPr/>
        <p:txBody>
          <a:bodyPr/>
          <a:lstStyle/>
          <a:p>
            <a:pPr eaLnBrk="1" hangingPunct="1">
              <a:spcBef>
                <a:spcPct val="0"/>
              </a:spcBef>
              <a:spcAft>
                <a:spcPts val="2400"/>
              </a:spcAft>
              <a:defRPr/>
            </a:pPr>
            <a:r>
              <a:rPr lang="sv-SE" altLang="sv-SE" dirty="0"/>
              <a:t>Behov av ”överblick” över ett flertal verksamheter</a:t>
            </a:r>
          </a:p>
          <a:p>
            <a:pPr eaLnBrk="1" hangingPunct="1">
              <a:spcBef>
                <a:spcPct val="0"/>
              </a:spcBef>
              <a:spcAft>
                <a:spcPts val="2400"/>
              </a:spcAft>
              <a:defRPr/>
            </a:pPr>
            <a:r>
              <a:rPr lang="sv-SE" altLang="sv-SE" dirty="0"/>
              <a:t>Vilka förändringar har genomförts i olika verksamheter?</a:t>
            </a:r>
          </a:p>
          <a:p>
            <a:pPr eaLnBrk="1" hangingPunct="1">
              <a:spcBef>
                <a:spcPct val="0"/>
              </a:spcBef>
              <a:spcAft>
                <a:spcPts val="2400"/>
              </a:spcAft>
              <a:defRPr/>
            </a:pPr>
            <a:r>
              <a:rPr lang="sv-SE" altLang="sv-SE" dirty="0"/>
              <a:t>Hur överlappar verksamheternas målgrupper varandra?</a:t>
            </a:r>
          </a:p>
          <a:p>
            <a:pPr eaLnBrk="1" hangingPunct="1">
              <a:spcBef>
                <a:spcPct val="0"/>
              </a:spcBef>
              <a:spcAft>
                <a:spcPts val="2400"/>
              </a:spcAft>
              <a:defRPr/>
            </a:pPr>
            <a:r>
              <a:rPr lang="sv-SE" altLang="sv-SE" dirty="0"/>
              <a:t>För vilka grupper verkar olika insatser ”fungera”?</a:t>
            </a:r>
          </a:p>
          <a:p>
            <a:pPr eaLnBrk="1" hangingPunct="1">
              <a:spcBef>
                <a:spcPct val="0"/>
              </a:spcBef>
              <a:spcAft>
                <a:spcPts val="2400"/>
              </a:spcAft>
              <a:defRPr/>
            </a:pPr>
            <a:r>
              <a:rPr lang="sv-SE" altLang="sv-SE" dirty="0"/>
              <a:t>Hur fördelar vi resurserna i organisationen – pengar, personal, kompetens? Gagnar det våra brukare?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E3B724-51F7-4CAC-A502-722140790A98}"/>
              </a:ext>
            </a:extLst>
          </p:cNvPr>
          <p:cNvSpPr>
            <a:spLocks noGrp="1"/>
          </p:cNvSpPr>
          <p:nvPr>
            <p:ph type="title"/>
          </p:nvPr>
        </p:nvSpPr>
        <p:spPr>
          <a:xfrm>
            <a:off x="1751013" y="787400"/>
            <a:ext cx="9742487" cy="1011238"/>
          </a:xfrm>
        </p:spPr>
        <p:txBody>
          <a:bodyPr/>
          <a:lstStyle/>
          <a:p>
            <a:pPr eaLnBrk="1" fontAlgn="auto" hangingPunct="1">
              <a:spcAft>
                <a:spcPts val="0"/>
              </a:spcAft>
              <a:defRPr/>
            </a:pPr>
            <a:r>
              <a:rPr lang="sv-SE" b="1" dirty="0">
                <a:solidFill>
                  <a:schemeClr val="accent1">
                    <a:lumMod val="75000"/>
                  </a:schemeClr>
                </a:solidFill>
              </a:rPr>
              <a:t>3.</a:t>
            </a:r>
            <a:r>
              <a:rPr lang="sv-SE" dirty="0"/>
              <a:t> Samla in uppgifter</a:t>
            </a:r>
          </a:p>
        </p:txBody>
      </p:sp>
      <p:sp>
        <p:nvSpPr>
          <p:cNvPr id="112643" name="Platshållare för innehåll 2">
            <a:extLst>
              <a:ext uri="{FF2B5EF4-FFF2-40B4-BE49-F238E27FC236}">
                <a16:creationId xmlns:a16="http://schemas.microsoft.com/office/drawing/2014/main" id="{2F338DE8-00A3-83C2-E4B9-C2CF14B4978D}"/>
              </a:ext>
            </a:extLst>
          </p:cNvPr>
          <p:cNvSpPr>
            <a:spLocks noGrp="1" noChangeArrowheads="1"/>
          </p:cNvSpPr>
          <p:nvPr>
            <p:ph idx="1"/>
          </p:nvPr>
        </p:nvSpPr>
        <p:spPr/>
        <p:txBody>
          <a:bodyPr/>
          <a:lstStyle/>
          <a:p>
            <a:pPr eaLnBrk="1" hangingPunct="1">
              <a:spcAft>
                <a:spcPts val="1200"/>
              </a:spcAft>
            </a:pPr>
            <a:r>
              <a:rPr lang="sv-SE" altLang="sv-SE" sz="2400"/>
              <a:t>Följ upp insamling och registrering av uppgifter tidigt och analysera svårigheter i början</a:t>
            </a:r>
          </a:p>
          <a:p>
            <a:pPr eaLnBrk="1" hangingPunct="1">
              <a:spcAft>
                <a:spcPts val="1200"/>
              </a:spcAft>
            </a:pPr>
            <a:r>
              <a:rPr lang="sv-SE" altLang="sv-SE" sz="2400"/>
              <a:t>Återkoppla regelbundet, först registrering och gradvis resultat</a:t>
            </a:r>
          </a:p>
          <a:p>
            <a:pPr eaLnBrk="1" hangingPunct="1">
              <a:spcAft>
                <a:spcPts val="1200"/>
              </a:spcAft>
            </a:pPr>
            <a:r>
              <a:rPr lang="sv-SE" altLang="sv-SE" sz="2400"/>
              <a:t>Var inte rädd för att förändra saker som inte fungerar</a:t>
            </a:r>
          </a:p>
          <a:p>
            <a:pPr eaLnBrk="1" hangingPunct="1">
              <a:spcAft>
                <a:spcPts val="1200"/>
              </a:spcAft>
            </a:pPr>
            <a:r>
              <a:rPr lang="sv-SE" altLang="sv-SE" sz="2400"/>
              <a:t>Håll i och håll ut</a:t>
            </a:r>
          </a:p>
        </p:txBody>
      </p:sp>
      <p:pic>
        <p:nvPicPr>
          <p:cNvPr id="112644" name="Bildobjekt 5">
            <a:extLst>
              <a:ext uri="{FF2B5EF4-FFF2-40B4-BE49-F238E27FC236}">
                <a16:creationId xmlns:a16="http://schemas.microsoft.com/office/drawing/2014/main" id="{61BEAA3F-6A71-B2F4-DEF6-DC66C9E688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4847" y="15081"/>
            <a:ext cx="2033588"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BC7141-EC51-49EE-900B-81680A5F6806}"/>
              </a:ext>
            </a:extLst>
          </p:cNvPr>
          <p:cNvSpPr>
            <a:spLocks noGrp="1"/>
          </p:cNvSpPr>
          <p:nvPr>
            <p:ph type="title"/>
          </p:nvPr>
        </p:nvSpPr>
        <p:spPr/>
        <p:txBody>
          <a:bodyPr/>
          <a:lstStyle/>
          <a:p>
            <a:pPr eaLnBrk="1" fontAlgn="auto" hangingPunct="1">
              <a:spcAft>
                <a:spcPts val="0"/>
              </a:spcAft>
              <a:defRPr/>
            </a:pPr>
            <a:r>
              <a:rPr lang="sv-SE" b="1" dirty="0">
                <a:solidFill>
                  <a:schemeClr val="accent1">
                    <a:lumMod val="75000"/>
                  </a:schemeClr>
                </a:solidFill>
              </a:rPr>
              <a:t>4.</a:t>
            </a:r>
            <a:r>
              <a:rPr lang="sv-SE" dirty="0"/>
              <a:t> Analysera och använd resultat</a:t>
            </a:r>
          </a:p>
        </p:txBody>
      </p:sp>
      <p:sp>
        <p:nvSpPr>
          <p:cNvPr id="3" name="Platshållare för innehåll 2">
            <a:extLst>
              <a:ext uri="{FF2B5EF4-FFF2-40B4-BE49-F238E27FC236}">
                <a16:creationId xmlns:a16="http://schemas.microsoft.com/office/drawing/2014/main" id="{68C1D640-9840-43EB-963B-E7808C99AE2B}"/>
              </a:ext>
            </a:extLst>
          </p:cNvPr>
          <p:cNvSpPr>
            <a:spLocks noGrp="1"/>
          </p:cNvSpPr>
          <p:nvPr>
            <p:ph idx="1"/>
          </p:nvPr>
        </p:nvSpPr>
        <p:spPr/>
        <p:txBody>
          <a:bodyPr rtlCol="0">
            <a:noAutofit/>
          </a:bodyPr>
          <a:lstStyle/>
          <a:p>
            <a:pPr marL="342900" indent="-342900" eaLnBrk="1" fontAlgn="auto" hangingPunct="1">
              <a:spcAft>
                <a:spcPts val="0"/>
              </a:spcAft>
              <a:buFont typeface="Arial" panose="020B0604020202020204" pitchFamily="34" charset="0"/>
              <a:buChar char="•"/>
              <a:defRPr/>
            </a:pPr>
            <a:r>
              <a:rPr lang="sv-SE" sz="2400" dirty="0"/>
              <a:t>Viktigt att fundera över tillförlitlighet i sammanställningar</a:t>
            </a:r>
          </a:p>
          <a:p>
            <a:pPr marL="0" indent="0" eaLnBrk="1" fontAlgn="auto" hangingPunct="1">
              <a:spcAft>
                <a:spcPts val="0"/>
              </a:spcAft>
              <a:buNone/>
              <a:defRPr/>
            </a:pPr>
            <a:r>
              <a:rPr lang="sv-SE" sz="2400" dirty="0"/>
              <a:t>	 - eftersom siffror ger ett </a:t>
            </a:r>
            <a:r>
              <a:rPr lang="sv-SE" sz="2400" i="1" dirty="0"/>
              <a:t>sken</a:t>
            </a:r>
            <a:r>
              <a:rPr lang="sv-SE" sz="2400" dirty="0"/>
              <a:t> av ”sanning” även när de fångat en 	skev bild av verkligheten</a:t>
            </a:r>
          </a:p>
          <a:p>
            <a:pPr marL="342900" indent="-342900" eaLnBrk="1" fontAlgn="auto" hangingPunct="1">
              <a:spcAft>
                <a:spcPts val="0"/>
              </a:spcAft>
              <a:buFont typeface="Arial" panose="020B0604020202020204" pitchFamily="34" charset="0"/>
              <a:buChar char="•"/>
              <a:defRPr/>
            </a:pPr>
            <a:r>
              <a:rPr lang="sv-SE" sz="2400" dirty="0"/>
              <a:t>Viktigt att tolka sammanställningar utifrån</a:t>
            </a:r>
          </a:p>
          <a:p>
            <a:pPr marL="30163" indent="0" eaLnBrk="1" fontAlgn="auto" hangingPunct="1">
              <a:spcAft>
                <a:spcPts val="0"/>
              </a:spcAft>
              <a:buFont typeface="Wingdings 2" panose="05020102010507070707" pitchFamily="18" charset="2"/>
              <a:buNone/>
              <a:defRPr/>
            </a:pPr>
            <a:r>
              <a:rPr lang="sv-SE" sz="2400" dirty="0"/>
              <a:t> 	- hur handläggares </a:t>
            </a:r>
            <a:r>
              <a:rPr lang="sv-SE" sz="2400" i="1" dirty="0"/>
              <a:t>skilda uppfattningar</a:t>
            </a:r>
            <a:r>
              <a:rPr lang="sv-SE" sz="2400" dirty="0"/>
              <a:t> kan påverka registreringen </a:t>
            </a:r>
          </a:p>
          <a:p>
            <a:pPr marL="30163" indent="0" eaLnBrk="1" fontAlgn="auto" hangingPunct="1">
              <a:spcAft>
                <a:spcPts val="0"/>
              </a:spcAft>
              <a:buFont typeface="Wingdings 2" panose="05020102010507070707" pitchFamily="18" charset="2"/>
              <a:buNone/>
              <a:defRPr/>
            </a:pPr>
            <a:r>
              <a:rPr lang="sv-SE" sz="2400" dirty="0"/>
              <a:t> 	- hur </a:t>
            </a:r>
            <a:r>
              <a:rPr lang="sv-SE" sz="2400" i="1" dirty="0"/>
              <a:t>urvalet  </a:t>
            </a:r>
            <a:r>
              <a:rPr lang="sv-SE" sz="2400" dirty="0"/>
              <a:t>av individer i uppföljningen påverkar resultatet</a:t>
            </a:r>
          </a:p>
          <a:p>
            <a:pPr marL="30163" indent="0" eaLnBrk="1" fontAlgn="auto" hangingPunct="1">
              <a:spcAft>
                <a:spcPts val="0"/>
              </a:spcAft>
              <a:buFont typeface="Wingdings 2" panose="05020102010507070707" pitchFamily="18" charset="2"/>
              <a:buNone/>
              <a:defRPr/>
            </a:pPr>
            <a:r>
              <a:rPr lang="sv-SE" sz="2400" dirty="0"/>
              <a:t>	- hur</a:t>
            </a:r>
            <a:r>
              <a:rPr lang="sv-SE" sz="2400" i="1" dirty="0"/>
              <a:t> bortfall </a:t>
            </a:r>
            <a:r>
              <a:rPr lang="sv-SE" sz="2400" dirty="0"/>
              <a:t>för vissa uppgifter påverkar resultatet</a:t>
            </a:r>
            <a:endParaRPr lang="sv-SE" dirty="0"/>
          </a:p>
        </p:txBody>
      </p:sp>
      <p:pic>
        <p:nvPicPr>
          <p:cNvPr id="114692" name="Bildobjekt 6">
            <a:extLst>
              <a:ext uri="{FF2B5EF4-FFF2-40B4-BE49-F238E27FC236}">
                <a16:creationId xmlns:a16="http://schemas.microsoft.com/office/drawing/2014/main" id="{0E711552-8E7F-9167-1CA1-EAA70F76FC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4848" y="15081"/>
            <a:ext cx="2033587"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6">
            <a:extLst>
              <a:ext uri="{FF2B5EF4-FFF2-40B4-BE49-F238E27FC236}">
                <a16:creationId xmlns:a16="http://schemas.microsoft.com/office/drawing/2014/main" id="{A6E1C5C9-0379-27FA-E5E4-369E7BFF1E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4848" y="15081"/>
            <a:ext cx="2033587"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08F76136-AD16-450B-9CA3-56C7147675F5}"/>
              </a:ext>
            </a:extLst>
          </p:cNvPr>
          <p:cNvSpPr>
            <a:spLocks noGrp="1"/>
          </p:cNvSpPr>
          <p:nvPr>
            <p:ph type="title"/>
          </p:nvPr>
        </p:nvSpPr>
        <p:spPr/>
        <p:txBody>
          <a:bodyPr/>
          <a:lstStyle/>
          <a:p>
            <a:pPr eaLnBrk="1" fontAlgn="auto" hangingPunct="1">
              <a:spcAft>
                <a:spcPts val="0"/>
              </a:spcAft>
              <a:defRPr/>
            </a:pPr>
            <a:r>
              <a:rPr lang="sv-SE" dirty="0"/>
              <a:t>Stöd för analys av resultat</a:t>
            </a:r>
          </a:p>
        </p:txBody>
      </p:sp>
      <p:sp>
        <p:nvSpPr>
          <p:cNvPr id="116740" name="Platshållare för innehåll 2">
            <a:extLst>
              <a:ext uri="{FF2B5EF4-FFF2-40B4-BE49-F238E27FC236}">
                <a16:creationId xmlns:a16="http://schemas.microsoft.com/office/drawing/2014/main" id="{21486BBF-D32E-40F2-AAE7-D8FEE8F41306}"/>
              </a:ext>
            </a:extLst>
          </p:cNvPr>
          <p:cNvSpPr>
            <a:spLocks noGrp="1" noChangeArrowheads="1"/>
          </p:cNvSpPr>
          <p:nvPr>
            <p:ph idx="1"/>
          </p:nvPr>
        </p:nvSpPr>
        <p:spPr>
          <a:xfrm>
            <a:off x="1749425" y="2205038"/>
            <a:ext cx="9434513" cy="3632200"/>
          </a:xfrm>
        </p:spPr>
        <p:txBody>
          <a:bodyPr>
            <a:normAutofit lnSpcReduction="10000"/>
          </a:bodyPr>
          <a:lstStyle/>
          <a:p>
            <a:pPr eaLnBrk="1" hangingPunct="1">
              <a:spcAft>
                <a:spcPts val="600"/>
              </a:spcAft>
            </a:pPr>
            <a:r>
              <a:rPr lang="sv-SE" altLang="sv-SE"/>
              <a:t>Gå tillbaka till frågan och syftet med uppföljningen: Vad är/var det vi undrade och varför?</a:t>
            </a:r>
          </a:p>
          <a:p>
            <a:pPr eaLnBrk="1" hangingPunct="1">
              <a:spcAft>
                <a:spcPts val="600"/>
              </a:spcAft>
            </a:pPr>
            <a:r>
              <a:rPr lang="sv-SE" altLang="sv-SE"/>
              <a:t>Har vi fått tillräckligt med svar på vår fråga eller behöver vi mer uppgifter?</a:t>
            </a:r>
          </a:p>
          <a:p>
            <a:pPr eaLnBrk="1" hangingPunct="1">
              <a:spcAft>
                <a:spcPts val="600"/>
              </a:spcAft>
            </a:pPr>
            <a:r>
              <a:rPr lang="sv-SE" altLang="sv-SE"/>
              <a:t>Om det är svårt att värdera – varför? </a:t>
            </a:r>
          </a:p>
          <a:p>
            <a:pPr eaLnBrk="1" hangingPunct="1">
              <a:spcAft>
                <a:spcPts val="600"/>
              </a:spcAft>
            </a:pPr>
            <a:r>
              <a:rPr lang="sv-SE" altLang="sv-SE"/>
              <a:t>Hade vi klart för oss vad vi trodde och önskade att resultatet skulle vara, har vi någon värdering att relatera resultatet till?</a:t>
            </a:r>
          </a:p>
          <a:p>
            <a:pPr eaLnBrk="1" hangingPunct="1">
              <a:spcAft>
                <a:spcPts val="600"/>
              </a:spcAft>
            </a:pPr>
            <a:r>
              <a:rPr lang="sv-SE" altLang="sv-SE"/>
              <a:t>Vem och vad styr/styrde valet av fråga? </a:t>
            </a:r>
          </a:p>
          <a:p>
            <a:pPr eaLnBrk="1" hangingPunct="1">
              <a:spcAft>
                <a:spcPts val="600"/>
              </a:spcAft>
            </a:pPr>
            <a:r>
              <a:rPr lang="sv-SE" altLang="sv-SE"/>
              <a:t>Är uppföljningen kopplad till verksamhetens uppdrag eller kvaliteten i verksamheten?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6">
            <a:extLst>
              <a:ext uri="{FF2B5EF4-FFF2-40B4-BE49-F238E27FC236}">
                <a16:creationId xmlns:a16="http://schemas.microsoft.com/office/drawing/2014/main" id="{56B4FEA2-2BAE-7C0E-1431-122213AE99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4848" y="15081"/>
            <a:ext cx="2033587"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859FAC02-184D-4F1A-8A58-87EA29118A1E}"/>
              </a:ext>
            </a:extLst>
          </p:cNvPr>
          <p:cNvSpPr>
            <a:spLocks noGrp="1"/>
          </p:cNvSpPr>
          <p:nvPr>
            <p:ph type="title"/>
          </p:nvPr>
        </p:nvSpPr>
        <p:spPr/>
        <p:txBody>
          <a:bodyPr anchor="t"/>
          <a:lstStyle/>
          <a:p>
            <a:pPr eaLnBrk="1" fontAlgn="auto" hangingPunct="1">
              <a:spcAft>
                <a:spcPts val="0"/>
              </a:spcAft>
              <a:defRPr/>
            </a:pPr>
            <a:r>
              <a:rPr lang="sv-SE" sz="3600" dirty="0"/>
              <a:t>Nästa steg beror på uppföljningens resultat</a:t>
            </a:r>
          </a:p>
        </p:txBody>
      </p:sp>
      <p:sp>
        <p:nvSpPr>
          <p:cNvPr id="118788" name="Platshållare för innehåll 2">
            <a:extLst>
              <a:ext uri="{FF2B5EF4-FFF2-40B4-BE49-F238E27FC236}">
                <a16:creationId xmlns:a16="http://schemas.microsoft.com/office/drawing/2014/main" id="{D3B8AC5A-85EA-50C4-5347-978A21FA46C9}"/>
              </a:ext>
            </a:extLst>
          </p:cNvPr>
          <p:cNvSpPr>
            <a:spLocks noGrp="1" noChangeArrowheads="1"/>
          </p:cNvSpPr>
          <p:nvPr>
            <p:ph idx="4294967295"/>
          </p:nvPr>
        </p:nvSpPr>
        <p:spPr>
          <a:xfrm>
            <a:off x="2757488" y="1952625"/>
            <a:ext cx="9434512" cy="3913188"/>
          </a:xfrm>
        </p:spPr>
        <p:txBody>
          <a:bodyPr/>
          <a:lstStyle/>
          <a:p>
            <a:pPr marL="501650" lvl="1" indent="0" eaLnBrk="1" hangingPunct="1">
              <a:buFont typeface="Wingdings 2" panose="05020102010507070707" pitchFamily="18" charset="2"/>
              <a:buNone/>
            </a:pPr>
            <a:endParaRPr lang="sv-SE" altLang="sv-SE"/>
          </a:p>
          <a:p>
            <a:pPr marL="0" indent="0" eaLnBrk="1" hangingPunct="1">
              <a:buFont typeface="Wingdings 2" panose="05020102010507070707" pitchFamily="18" charset="2"/>
              <a:buNone/>
            </a:pPr>
            <a:endParaRPr lang="sv-SE" altLang="sv-SE"/>
          </a:p>
        </p:txBody>
      </p:sp>
      <p:graphicFrame>
        <p:nvGraphicFramePr>
          <p:cNvPr id="5" name="Tabell 4">
            <a:extLst>
              <a:ext uri="{FF2B5EF4-FFF2-40B4-BE49-F238E27FC236}">
                <a16:creationId xmlns:a16="http://schemas.microsoft.com/office/drawing/2014/main" id="{6BFE2664-1424-4B13-B5FC-29D3A158DD79}"/>
              </a:ext>
            </a:extLst>
          </p:cNvPr>
          <p:cNvGraphicFramePr>
            <a:graphicFrameLocks noGrp="1"/>
          </p:cNvGraphicFramePr>
          <p:nvPr/>
        </p:nvGraphicFramePr>
        <p:xfrm>
          <a:off x="1749425" y="1689100"/>
          <a:ext cx="9434513" cy="4383087"/>
        </p:xfrm>
        <a:graphic>
          <a:graphicData uri="http://schemas.openxmlformats.org/drawingml/2006/table">
            <a:tbl>
              <a:tblPr firstRow="1" firstCol="1" bandRow="1">
                <a:tableStyleId>{5C22544A-7EE6-4342-B048-85BDC9FD1C3A}</a:tableStyleId>
              </a:tblPr>
              <a:tblGrid>
                <a:gridCol w="2124581">
                  <a:extLst>
                    <a:ext uri="{9D8B030D-6E8A-4147-A177-3AD203B41FA5}">
                      <a16:colId xmlns:a16="http://schemas.microsoft.com/office/drawing/2014/main" val="20000"/>
                    </a:ext>
                  </a:extLst>
                </a:gridCol>
                <a:gridCol w="3685336">
                  <a:extLst>
                    <a:ext uri="{9D8B030D-6E8A-4147-A177-3AD203B41FA5}">
                      <a16:colId xmlns:a16="http://schemas.microsoft.com/office/drawing/2014/main" val="20001"/>
                    </a:ext>
                  </a:extLst>
                </a:gridCol>
                <a:gridCol w="3624596">
                  <a:extLst>
                    <a:ext uri="{9D8B030D-6E8A-4147-A177-3AD203B41FA5}">
                      <a16:colId xmlns:a16="http://schemas.microsoft.com/office/drawing/2014/main" val="20002"/>
                    </a:ext>
                  </a:extLst>
                </a:gridCol>
              </a:tblGrid>
              <a:tr h="445839">
                <a:tc>
                  <a:txBody>
                    <a:bodyPr/>
                    <a:lstStyle/>
                    <a:p>
                      <a:pPr indent="142240" algn="l">
                        <a:lnSpc>
                          <a:spcPts val="1380"/>
                        </a:lnSpc>
                        <a:spcBef>
                          <a:spcPts val="1200"/>
                        </a:spcBef>
                        <a:spcAft>
                          <a:spcPts val="0"/>
                        </a:spcAft>
                      </a:pPr>
                      <a:r>
                        <a:rPr lang="sv-SE" sz="1600" dirty="0">
                          <a:solidFill>
                            <a:schemeClr val="tx1">
                              <a:lumMod val="75000"/>
                              <a:lumOff val="25000"/>
                            </a:schemeClr>
                          </a:solidFill>
                          <a:effectLst/>
                        </a:rPr>
                        <a:t>Scenario</a:t>
                      </a:r>
                      <a:endParaRPr lang="sv-SE" sz="16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144000" marR="144000" marT="144008" marB="72004" anchor="ctr"/>
                </a:tc>
                <a:tc>
                  <a:txBody>
                    <a:bodyPr/>
                    <a:lstStyle/>
                    <a:p>
                      <a:pPr marL="0" lvl="0" indent="0" algn="l">
                        <a:lnSpc>
                          <a:spcPts val="1380"/>
                        </a:lnSpc>
                        <a:spcBef>
                          <a:spcPts val="1200"/>
                        </a:spcBef>
                        <a:spcAft>
                          <a:spcPts val="0"/>
                        </a:spcAft>
                        <a:buFont typeface="+mj-lt"/>
                        <a:buNone/>
                      </a:pPr>
                      <a:r>
                        <a:rPr lang="sv-SE" sz="1600" dirty="0">
                          <a:solidFill>
                            <a:schemeClr val="tx1">
                              <a:lumMod val="75000"/>
                              <a:lumOff val="25000"/>
                            </a:schemeClr>
                          </a:solidFill>
                          <a:effectLst/>
                        </a:rPr>
                        <a:t>Resultat </a:t>
                      </a:r>
                      <a:endParaRPr lang="sv-SE" sz="16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144000" marR="144000" marT="144008" marB="72004" anchor="ctr"/>
                </a:tc>
                <a:tc>
                  <a:txBody>
                    <a:bodyPr/>
                    <a:lstStyle/>
                    <a:p>
                      <a:pPr marL="0" lvl="0" indent="0" algn="l">
                        <a:lnSpc>
                          <a:spcPts val="1380"/>
                        </a:lnSpc>
                        <a:spcBef>
                          <a:spcPts val="1200"/>
                        </a:spcBef>
                        <a:spcAft>
                          <a:spcPts val="0"/>
                        </a:spcAft>
                        <a:buFont typeface="+mj-lt"/>
                        <a:buNone/>
                      </a:pPr>
                      <a:r>
                        <a:rPr lang="sv-SE" sz="1600" dirty="0">
                          <a:solidFill>
                            <a:schemeClr val="tx1">
                              <a:lumMod val="75000"/>
                              <a:lumOff val="25000"/>
                            </a:schemeClr>
                          </a:solidFill>
                          <a:effectLst/>
                        </a:rPr>
                        <a:t>Möjligt nästa steg </a:t>
                      </a:r>
                      <a:endParaRPr lang="sv-SE" sz="16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144000" marR="144000" marT="144008" marB="72004" anchor="ctr"/>
                </a:tc>
                <a:extLst>
                  <a:ext uri="{0D108BD9-81ED-4DB2-BD59-A6C34878D82A}">
                    <a16:rowId xmlns:a16="http://schemas.microsoft.com/office/drawing/2014/main" val="10000"/>
                  </a:ext>
                </a:extLst>
              </a:tr>
              <a:tr h="981518">
                <a:tc>
                  <a:txBody>
                    <a:bodyPr/>
                    <a:lstStyle/>
                    <a:p>
                      <a:pPr marL="0" indent="0" algn="l">
                        <a:lnSpc>
                          <a:spcPts val="1320"/>
                        </a:lnSpc>
                        <a:spcBef>
                          <a:spcPts val="1200"/>
                        </a:spcBef>
                        <a:spcAft>
                          <a:spcPts val="0"/>
                        </a:spcAft>
                        <a:buFont typeface="+mj-lt"/>
                        <a:buNone/>
                      </a:pPr>
                      <a:r>
                        <a:rPr lang="sv-SE" sz="1600" b="1" kern="1200" dirty="0">
                          <a:solidFill>
                            <a:schemeClr val="tx1">
                              <a:lumMod val="75000"/>
                              <a:lumOff val="25000"/>
                            </a:schemeClr>
                          </a:solidFill>
                          <a:effectLst/>
                          <a:latin typeface="+mn-lt"/>
                          <a:ea typeface="+mn-ea"/>
                          <a:cs typeface="+mn-cs"/>
                        </a:rPr>
                        <a:t>A. Förändring utifrån resultat</a:t>
                      </a:r>
                    </a:p>
                  </a:txBody>
                  <a:tcPr marL="180000" marR="144000" marT="180010" marB="72004"/>
                </a:tc>
                <a:tc>
                  <a:txBody>
                    <a:bodyPr/>
                    <a:lstStyle/>
                    <a:p>
                      <a:pPr indent="0" algn="l">
                        <a:lnSpc>
                          <a:spcPts val="1320"/>
                        </a:lnSpc>
                        <a:spcBef>
                          <a:spcPts val="1200"/>
                        </a:spcBef>
                        <a:spcAft>
                          <a:spcPts val="0"/>
                        </a:spcAft>
                      </a:pPr>
                      <a:r>
                        <a:rPr lang="sv-SE" sz="1400" dirty="0">
                          <a:solidFill>
                            <a:schemeClr val="tx1">
                              <a:lumMod val="75000"/>
                              <a:lumOff val="25000"/>
                            </a:schemeClr>
                          </a:solidFill>
                          <a:effectLst/>
                          <a:latin typeface="+mn-lt"/>
                          <a:ea typeface="Times New Roman" panose="02020603050405020304" pitchFamily="18" charset="0"/>
                        </a:rPr>
                        <a:t>Uppgifterna svarar på vår fråga och visar hur vi kan utveckla vår verksamhet</a:t>
                      </a:r>
                    </a:p>
                  </a:txBody>
                  <a:tcPr marL="180000" marR="144000" marT="180010" marB="72004"/>
                </a:tc>
                <a:tc>
                  <a:txBody>
                    <a:bodyPr/>
                    <a:lstStyle/>
                    <a:p>
                      <a:pPr indent="0" algn="l">
                        <a:lnSpc>
                          <a:spcPts val="1320"/>
                        </a:lnSpc>
                        <a:spcBef>
                          <a:spcPts val="1200"/>
                        </a:spcBef>
                        <a:spcAft>
                          <a:spcPts val="0"/>
                        </a:spcAft>
                      </a:pPr>
                      <a:r>
                        <a:rPr lang="sv-SE" sz="1400" dirty="0">
                          <a:solidFill>
                            <a:schemeClr val="tx1">
                              <a:lumMod val="75000"/>
                              <a:lumOff val="25000"/>
                            </a:schemeClr>
                          </a:solidFill>
                          <a:effectLst/>
                          <a:latin typeface="+mn-lt"/>
                          <a:ea typeface="Times New Roman" panose="02020603050405020304" pitchFamily="18" charset="0"/>
                        </a:rPr>
                        <a:t>Uppföljningen fortsätter för att följa utveckling av verksamheten. Eventuellt med nya uppgifter som fångar önskad förändring i visst avseende.  </a:t>
                      </a:r>
                    </a:p>
                  </a:txBody>
                  <a:tcPr marL="180000" marR="144000" marT="180010" marB="72004"/>
                </a:tc>
                <a:extLst>
                  <a:ext uri="{0D108BD9-81ED-4DB2-BD59-A6C34878D82A}">
                    <a16:rowId xmlns:a16="http://schemas.microsoft.com/office/drawing/2014/main" val="10001"/>
                  </a:ext>
                </a:extLst>
              </a:tr>
              <a:tr h="621995">
                <a:tc>
                  <a:txBody>
                    <a:bodyPr/>
                    <a:lstStyle/>
                    <a:p>
                      <a:pPr marL="0" lvl="0" indent="0" algn="l">
                        <a:lnSpc>
                          <a:spcPts val="1380"/>
                        </a:lnSpc>
                        <a:spcBef>
                          <a:spcPts val="1200"/>
                        </a:spcBef>
                        <a:spcAft>
                          <a:spcPts val="0"/>
                        </a:spcAft>
                        <a:buFont typeface="+mj-lt"/>
                        <a:buNone/>
                      </a:pPr>
                      <a:r>
                        <a:rPr lang="sv-SE" sz="1600" b="1" kern="1200" dirty="0">
                          <a:solidFill>
                            <a:schemeClr val="tx1">
                              <a:lumMod val="75000"/>
                              <a:lumOff val="25000"/>
                            </a:schemeClr>
                          </a:solidFill>
                          <a:effectLst/>
                          <a:latin typeface="+mn-lt"/>
                          <a:ea typeface="+mn-ea"/>
                          <a:cs typeface="+mn-cs"/>
                        </a:rPr>
                        <a:t>B. Komplettering</a:t>
                      </a:r>
                    </a:p>
                  </a:txBody>
                  <a:tcPr marL="180000" marR="144000" marT="180010" marB="72004"/>
                </a:tc>
                <a:tc>
                  <a:txBody>
                    <a:bodyPr/>
                    <a:lstStyle/>
                    <a:p>
                      <a:pPr marL="0" lvl="0" indent="0" algn="l">
                        <a:lnSpc>
                          <a:spcPts val="1380"/>
                        </a:lnSpc>
                        <a:spcBef>
                          <a:spcPts val="1200"/>
                        </a:spcBef>
                        <a:spcAft>
                          <a:spcPts val="0"/>
                        </a:spcAft>
                        <a:buFont typeface="+mj-lt"/>
                        <a:buNone/>
                      </a:pPr>
                      <a:r>
                        <a:rPr lang="sv-SE" sz="140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Uppgifter svarar inte på vår fråga och frågan är fortsatt relevant </a:t>
                      </a:r>
                    </a:p>
                  </a:txBody>
                  <a:tcPr marL="180000" marR="144000" marT="180010" marB="72004"/>
                </a:tc>
                <a:tc>
                  <a:txBody>
                    <a:bodyPr/>
                    <a:lstStyle/>
                    <a:p>
                      <a:pPr indent="0" algn="l">
                        <a:lnSpc>
                          <a:spcPts val="1320"/>
                        </a:lnSpc>
                        <a:spcBef>
                          <a:spcPts val="1200"/>
                        </a:spcBef>
                        <a:spcAft>
                          <a:spcPts val="0"/>
                        </a:spcAft>
                      </a:pPr>
                      <a:r>
                        <a:rPr lang="sv-SE" sz="1400" dirty="0">
                          <a:solidFill>
                            <a:schemeClr val="tx1">
                              <a:lumMod val="75000"/>
                              <a:lumOff val="25000"/>
                            </a:schemeClr>
                          </a:solidFill>
                          <a:effectLst/>
                          <a:latin typeface="+mn-lt"/>
                          <a:ea typeface="Times New Roman" panose="02020603050405020304" pitchFamily="18" charset="0"/>
                        </a:rPr>
                        <a:t>Komplettera med andra uppgifter och fortsätta uppföljningen </a:t>
                      </a:r>
                    </a:p>
                  </a:txBody>
                  <a:tcPr marL="180000" marR="144000" marT="180010" marB="72004"/>
                </a:tc>
                <a:extLst>
                  <a:ext uri="{0D108BD9-81ED-4DB2-BD59-A6C34878D82A}">
                    <a16:rowId xmlns:a16="http://schemas.microsoft.com/office/drawing/2014/main" val="10002"/>
                  </a:ext>
                </a:extLst>
              </a:tr>
              <a:tr h="765005">
                <a:tc>
                  <a:txBody>
                    <a:bodyPr/>
                    <a:lstStyle/>
                    <a:p>
                      <a:pPr marL="0" indent="0" algn="l">
                        <a:lnSpc>
                          <a:spcPts val="1320"/>
                        </a:lnSpc>
                        <a:spcBef>
                          <a:spcPts val="1200"/>
                        </a:spcBef>
                        <a:spcAft>
                          <a:spcPts val="0"/>
                        </a:spcAft>
                        <a:buFont typeface="+mj-lt"/>
                        <a:buNone/>
                      </a:pPr>
                      <a:r>
                        <a:rPr lang="sv-SE" sz="1600" b="1" kern="1200" dirty="0">
                          <a:solidFill>
                            <a:schemeClr val="tx1">
                              <a:lumMod val="75000"/>
                              <a:lumOff val="25000"/>
                            </a:schemeClr>
                          </a:solidFill>
                          <a:effectLst/>
                          <a:latin typeface="+mn-lt"/>
                          <a:ea typeface="+mn-ea"/>
                          <a:cs typeface="+mn-cs"/>
                        </a:rPr>
                        <a:t>C. Bifynd  </a:t>
                      </a:r>
                    </a:p>
                  </a:txBody>
                  <a:tcPr marL="180000" marR="144000" marT="180010" marB="72004"/>
                </a:tc>
                <a:tc>
                  <a:txBody>
                    <a:bodyPr/>
                    <a:lstStyle/>
                    <a:p>
                      <a:pPr indent="0" algn="l">
                        <a:lnSpc>
                          <a:spcPts val="1320"/>
                        </a:lnSpc>
                        <a:spcBef>
                          <a:spcPts val="1200"/>
                        </a:spcBef>
                        <a:spcAft>
                          <a:spcPts val="0"/>
                        </a:spcAft>
                      </a:pPr>
                      <a:r>
                        <a:rPr lang="sv-SE" sz="1400" dirty="0">
                          <a:solidFill>
                            <a:schemeClr val="tx1">
                              <a:lumMod val="75000"/>
                              <a:lumOff val="25000"/>
                            </a:schemeClr>
                          </a:solidFill>
                          <a:effectLst/>
                          <a:latin typeface="+mn-lt"/>
                          <a:ea typeface="Times New Roman" panose="02020603050405020304" pitchFamily="18" charset="0"/>
                        </a:rPr>
                        <a:t>Uppgifter svarar inte på vår fråga, men ger oväntad viktig information om vårt arbete</a:t>
                      </a:r>
                    </a:p>
                  </a:txBody>
                  <a:tcPr marL="180000" marR="144000" marT="180010" marB="72004"/>
                </a:tc>
                <a:tc>
                  <a:txBody>
                    <a:bodyPr/>
                    <a:lstStyle/>
                    <a:p>
                      <a:pPr indent="0" algn="l">
                        <a:lnSpc>
                          <a:spcPts val="1320"/>
                        </a:lnSpc>
                        <a:spcBef>
                          <a:spcPts val="1200"/>
                        </a:spcBef>
                        <a:spcAft>
                          <a:spcPts val="0"/>
                        </a:spcAft>
                      </a:pPr>
                      <a:r>
                        <a:rPr lang="sv-SE" sz="1400" dirty="0">
                          <a:solidFill>
                            <a:schemeClr val="tx1">
                              <a:lumMod val="75000"/>
                              <a:lumOff val="25000"/>
                            </a:schemeClr>
                          </a:solidFill>
                          <a:effectLst/>
                          <a:latin typeface="+mn-lt"/>
                          <a:ea typeface="Times New Roman" panose="02020603050405020304" pitchFamily="18" charset="0"/>
                        </a:rPr>
                        <a:t>Komplettera med andra uppgifter och fortsätta uppföljningen samt hantera den nya informationen</a:t>
                      </a:r>
                    </a:p>
                  </a:txBody>
                  <a:tcPr marL="180000" marR="144000" marT="180010" marB="72004"/>
                </a:tc>
                <a:extLst>
                  <a:ext uri="{0D108BD9-81ED-4DB2-BD59-A6C34878D82A}">
                    <a16:rowId xmlns:a16="http://schemas.microsoft.com/office/drawing/2014/main" val="10003"/>
                  </a:ext>
                </a:extLst>
              </a:tr>
              <a:tr h="765005">
                <a:tc>
                  <a:txBody>
                    <a:bodyPr/>
                    <a:lstStyle/>
                    <a:p>
                      <a:pPr marL="0" indent="0" algn="l">
                        <a:lnSpc>
                          <a:spcPts val="1320"/>
                        </a:lnSpc>
                        <a:spcBef>
                          <a:spcPts val="1200"/>
                        </a:spcBef>
                        <a:spcAft>
                          <a:spcPts val="0"/>
                        </a:spcAft>
                        <a:buFont typeface="+mj-lt"/>
                        <a:buNone/>
                      </a:pPr>
                      <a:r>
                        <a:rPr lang="sv-SE" sz="1600" b="1" kern="1200" dirty="0">
                          <a:solidFill>
                            <a:schemeClr val="tx1">
                              <a:lumMod val="75000"/>
                              <a:lumOff val="25000"/>
                            </a:schemeClr>
                          </a:solidFill>
                          <a:effectLst/>
                          <a:latin typeface="+mn-lt"/>
                          <a:ea typeface="+mn-ea"/>
                          <a:cs typeface="+mn-cs"/>
                        </a:rPr>
                        <a:t>D. Resultatet</a:t>
                      </a:r>
                      <a:r>
                        <a:rPr lang="sv-SE" sz="1600" b="1" kern="1200" baseline="0" dirty="0">
                          <a:solidFill>
                            <a:schemeClr val="tx1">
                              <a:lumMod val="75000"/>
                              <a:lumOff val="25000"/>
                            </a:schemeClr>
                          </a:solidFill>
                          <a:effectLst/>
                          <a:latin typeface="+mn-lt"/>
                          <a:ea typeface="+mn-ea"/>
                          <a:cs typeface="+mn-cs"/>
                        </a:rPr>
                        <a:t> visar att ingen förändring behövs</a:t>
                      </a:r>
                      <a:endParaRPr lang="sv-SE" sz="1600" b="1" kern="1200" dirty="0">
                        <a:solidFill>
                          <a:schemeClr val="tx1">
                            <a:lumMod val="75000"/>
                            <a:lumOff val="25000"/>
                          </a:schemeClr>
                        </a:solidFill>
                        <a:effectLst/>
                        <a:latin typeface="+mn-lt"/>
                        <a:ea typeface="+mn-ea"/>
                        <a:cs typeface="+mn-cs"/>
                      </a:endParaRPr>
                    </a:p>
                  </a:txBody>
                  <a:tcPr marL="180000" marR="144000" marT="180010" marB="72004"/>
                </a:tc>
                <a:tc>
                  <a:txBody>
                    <a:bodyPr/>
                    <a:lstStyle/>
                    <a:p>
                      <a:pPr indent="0" algn="l">
                        <a:lnSpc>
                          <a:spcPts val="1320"/>
                        </a:lnSpc>
                        <a:spcBef>
                          <a:spcPts val="1200"/>
                        </a:spcBef>
                        <a:spcAft>
                          <a:spcPts val="0"/>
                        </a:spcAft>
                      </a:pPr>
                      <a:r>
                        <a:rPr lang="sv-SE" sz="1400" dirty="0">
                          <a:solidFill>
                            <a:schemeClr val="tx1">
                              <a:lumMod val="75000"/>
                              <a:lumOff val="25000"/>
                            </a:schemeClr>
                          </a:solidFill>
                          <a:effectLst/>
                          <a:latin typeface="+mn-lt"/>
                          <a:ea typeface="Times New Roman" panose="02020603050405020304" pitchFamily="18" charset="0"/>
                        </a:rPr>
                        <a:t>Uppgifterna svarar på vår fråga och visar att vi inte behöver utveckla vår verksamhet i detta avseende</a:t>
                      </a:r>
                    </a:p>
                  </a:txBody>
                  <a:tcPr marL="180000" marR="144000" marT="180010" marB="72004"/>
                </a:tc>
                <a:tc>
                  <a:txBody>
                    <a:bodyPr/>
                    <a:lstStyle/>
                    <a:p>
                      <a:pPr indent="0" algn="l">
                        <a:lnSpc>
                          <a:spcPts val="1320"/>
                        </a:lnSpc>
                        <a:spcBef>
                          <a:spcPts val="1200"/>
                        </a:spcBef>
                        <a:spcAft>
                          <a:spcPts val="0"/>
                        </a:spcAft>
                      </a:pPr>
                      <a:r>
                        <a:rPr lang="sv-SE" sz="1400" dirty="0">
                          <a:solidFill>
                            <a:schemeClr val="tx1">
                              <a:lumMod val="75000"/>
                              <a:lumOff val="25000"/>
                            </a:schemeClr>
                          </a:solidFill>
                          <a:effectLst/>
                          <a:latin typeface="+mn-lt"/>
                          <a:ea typeface="Times New Roman" panose="02020603050405020304" pitchFamily="18" charset="0"/>
                        </a:rPr>
                        <a:t>Uppföljningen avslutas </a:t>
                      </a:r>
                    </a:p>
                  </a:txBody>
                  <a:tcPr marL="180000" marR="144000" marT="180010" marB="72004"/>
                </a:tc>
                <a:extLst>
                  <a:ext uri="{0D108BD9-81ED-4DB2-BD59-A6C34878D82A}">
                    <a16:rowId xmlns:a16="http://schemas.microsoft.com/office/drawing/2014/main" val="10004"/>
                  </a:ext>
                </a:extLst>
              </a:tr>
              <a:tr h="803725">
                <a:tc>
                  <a:txBody>
                    <a:bodyPr/>
                    <a:lstStyle/>
                    <a:p>
                      <a:pPr marL="0" indent="0" algn="l">
                        <a:lnSpc>
                          <a:spcPts val="1320"/>
                        </a:lnSpc>
                        <a:spcBef>
                          <a:spcPts val="1200"/>
                        </a:spcBef>
                        <a:spcAft>
                          <a:spcPts val="0"/>
                        </a:spcAft>
                        <a:buFont typeface="+mj-lt"/>
                        <a:buNone/>
                      </a:pPr>
                      <a:r>
                        <a:rPr lang="sv-SE" sz="1600" b="1" kern="1200" dirty="0">
                          <a:solidFill>
                            <a:schemeClr val="tx1">
                              <a:lumMod val="75000"/>
                              <a:lumOff val="25000"/>
                            </a:schemeClr>
                          </a:solidFill>
                          <a:effectLst/>
                          <a:latin typeface="+mn-lt"/>
                          <a:ea typeface="+mn-ea"/>
                          <a:cs typeface="+mn-cs"/>
                        </a:rPr>
                        <a:t>E. Omtag</a:t>
                      </a:r>
                    </a:p>
                  </a:txBody>
                  <a:tcPr marL="180000" marR="144000" marT="180010" marB="72004"/>
                </a:tc>
                <a:tc>
                  <a:txBody>
                    <a:bodyPr/>
                    <a:lstStyle/>
                    <a:p>
                      <a:pPr indent="0" algn="l">
                        <a:lnSpc>
                          <a:spcPts val="1320"/>
                        </a:lnSpc>
                        <a:spcBef>
                          <a:spcPts val="1200"/>
                        </a:spcBef>
                        <a:spcAft>
                          <a:spcPts val="0"/>
                        </a:spcAft>
                      </a:pPr>
                      <a:r>
                        <a:rPr lang="sv-SE" sz="1400" dirty="0">
                          <a:solidFill>
                            <a:schemeClr val="tx1">
                              <a:lumMod val="75000"/>
                              <a:lumOff val="25000"/>
                            </a:schemeClr>
                          </a:solidFill>
                          <a:effectLst/>
                          <a:latin typeface="+mn-lt"/>
                          <a:ea typeface="Times New Roman" panose="02020603050405020304" pitchFamily="18" charset="0"/>
                        </a:rPr>
                        <a:t>Uppgifterna svarar på vår fråga men frågan uppfattas inte som relevant </a:t>
                      </a:r>
                    </a:p>
                  </a:txBody>
                  <a:tcPr marL="180000" marR="144000" marT="180010" marB="72004"/>
                </a:tc>
                <a:tc>
                  <a:txBody>
                    <a:bodyPr/>
                    <a:lstStyle/>
                    <a:p>
                      <a:pPr indent="0" algn="l">
                        <a:lnSpc>
                          <a:spcPts val="1320"/>
                        </a:lnSpc>
                        <a:spcBef>
                          <a:spcPts val="1200"/>
                        </a:spcBef>
                        <a:spcAft>
                          <a:spcPts val="0"/>
                        </a:spcAft>
                      </a:pPr>
                      <a:r>
                        <a:rPr lang="sv-SE" sz="1400" dirty="0">
                          <a:solidFill>
                            <a:schemeClr val="tx1">
                              <a:lumMod val="75000"/>
                              <a:lumOff val="25000"/>
                            </a:schemeClr>
                          </a:solidFill>
                          <a:effectLst/>
                          <a:latin typeface="+mn-lt"/>
                          <a:ea typeface="Times New Roman" panose="02020603050405020304" pitchFamily="18" charset="0"/>
                        </a:rPr>
                        <a:t>Diskussion om motiv till aktuell fråga (och uppföljningen) och om det finns annan mer relevant fråga</a:t>
                      </a:r>
                    </a:p>
                  </a:txBody>
                  <a:tcPr marL="180000" marR="144000" marT="180010" marB="72004"/>
                </a:tc>
                <a:extLst>
                  <a:ext uri="{0D108BD9-81ED-4DB2-BD59-A6C34878D82A}">
                    <a16:rowId xmlns:a16="http://schemas.microsoft.com/office/drawing/2014/main" val="10005"/>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7625BDBD-957A-43AD-9F1B-147403BACCEA}"/>
              </a:ext>
            </a:extLst>
          </p:cNvPr>
          <p:cNvSpPr>
            <a:spLocks noGrp="1"/>
          </p:cNvSpPr>
          <p:nvPr>
            <p:ph type="title"/>
          </p:nvPr>
        </p:nvSpPr>
        <p:spPr/>
        <p:txBody>
          <a:bodyPr/>
          <a:lstStyle/>
          <a:p>
            <a:pPr eaLnBrk="1" fontAlgn="auto" hangingPunct="1">
              <a:spcAft>
                <a:spcPts val="0"/>
              </a:spcAft>
              <a:defRPr/>
            </a:pPr>
            <a:r>
              <a:rPr lang="sv-SE" dirty="0"/>
              <a:t>ISU-checklista</a:t>
            </a:r>
          </a:p>
        </p:txBody>
      </p:sp>
      <p:sp>
        <p:nvSpPr>
          <p:cNvPr id="120835" name="Platshållare för innehåll 3">
            <a:extLst>
              <a:ext uri="{FF2B5EF4-FFF2-40B4-BE49-F238E27FC236}">
                <a16:creationId xmlns:a16="http://schemas.microsoft.com/office/drawing/2014/main" id="{ADF7BAD4-B451-347C-3040-4F7AA008716B}"/>
              </a:ext>
            </a:extLst>
          </p:cNvPr>
          <p:cNvSpPr>
            <a:spLocks noGrp="1" noChangeArrowheads="1"/>
          </p:cNvSpPr>
          <p:nvPr>
            <p:ph sz="half" idx="1"/>
          </p:nvPr>
        </p:nvSpPr>
        <p:spPr>
          <a:xfrm>
            <a:off x="1749425" y="1952625"/>
            <a:ext cx="5675313" cy="3913188"/>
          </a:xfrm>
        </p:spPr>
        <p:txBody>
          <a:bodyPr/>
          <a:lstStyle/>
          <a:p>
            <a:pPr marL="574675" indent="-457200" eaLnBrk="1" hangingPunct="1">
              <a:spcBef>
                <a:spcPct val="0"/>
              </a:spcBef>
              <a:spcAft>
                <a:spcPts val="1200"/>
              </a:spcAft>
              <a:buFont typeface="Arial" panose="020B0604020202020204" pitchFamily="34" charset="0"/>
              <a:buChar char="•"/>
            </a:pPr>
            <a:r>
              <a:rPr lang="sv-SE" altLang="sv-SE" sz="1700" dirty="0"/>
              <a:t>Formulera en fråga som uppföljningen ska belysa</a:t>
            </a:r>
          </a:p>
          <a:p>
            <a:pPr marL="574675" indent="-457200" eaLnBrk="1" hangingPunct="1">
              <a:spcBef>
                <a:spcPct val="0"/>
              </a:spcBef>
              <a:spcAft>
                <a:spcPts val="1200"/>
              </a:spcAft>
              <a:buFont typeface="Arial" panose="020B0604020202020204" pitchFamily="34" charset="0"/>
              <a:buChar char="•"/>
            </a:pPr>
            <a:r>
              <a:rPr lang="sv-SE" altLang="sv-SE" sz="1700" dirty="0"/>
              <a:t>Välj och förankra vilka uppgifter som behövs för att svara på frågan</a:t>
            </a:r>
          </a:p>
          <a:p>
            <a:pPr marL="574675" indent="-457200" eaLnBrk="1" hangingPunct="1">
              <a:spcBef>
                <a:spcPct val="0"/>
              </a:spcBef>
              <a:spcAft>
                <a:spcPts val="1200"/>
              </a:spcAft>
              <a:buFont typeface="Arial" panose="020B0604020202020204" pitchFamily="34" charset="0"/>
              <a:buChar char="•"/>
            </a:pPr>
            <a:r>
              <a:rPr lang="sv-SE" altLang="sv-SE" sz="1700" dirty="0"/>
              <a:t>Välj verktyg för att registrera uppgifter</a:t>
            </a:r>
          </a:p>
          <a:p>
            <a:pPr marL="574675" indent="-457200" eaLnBrk="1" hangingPunct="1">
              <a:spcBef>
                <a:spcPct val="0"/>
              </a:spcBef>
              <a:spcAft>
                <a:spcPts val="1200"/>
              </a:spcAft>
              <a:buFont typeface="Arial" panose="020B0604020202020204" pitchFamily="34" charset="0"/>
              <a:buChar char="•"/>
            </a:pPr>
            <a:r>
              <a:rPr lang="sv-SE" altLang="sv-SE" sz="1700" dirty="0"/>
              <a:t>Testa i liten skala och fundera över definition och tolkning av uppgifterna</a:t>
            </a:r>
          </a:p>
          <a:p>
            <a:pPr marL="574675" indent="-457200" eaLnBrk="1" hangingPunct="1">
              <a:spcBef>
                <a:spcPct val="0"/>
              </a:spcBef>
              <a:spcAft>
                <a:spcPts val="1200"/>
              </a:spcAft>
              <a:buFont typeface="Arial" panose="020B0604020202020204" pitchFamily="34" charset="0"/>
              <a:buChar char="•"/>
            </a:pPr>
            <a:r>
              <a:rPr lang="sv-SE" altLang="sv-SE" sz="1700" dirty="0"/>
              <a:t>Planera återkoppling på hur det går med registreringen samt preliminära resultat</a:t>
            </a:r>
          </a:p>
          <a:p>
            <a:pPr marL="574675" indent="-457200" eaLnBrk="1" hangingPunct="1">
              <a:spcBef>
                <a:spcPct val="0"/>
              </a:spcBef>
              <a:spcAft>
                <a:spcPts val="1200"/>
              </a:spcAft>
              <a:buFont typeface="Arial" panose="020B0604020202020204" pitchFamily="34" charset="0"/>
              <a:buChar char="•"/>
            </a:pPr>
            <a:r>
              <a:rPr lang="sv-SE" altLang="sv-SE" sz="1700" dirty="0"/>
              <a:t> Planera analys av resultat – undvik att ”skyffla siffror” utan tolkning och reflektion</a:t>
            </a:r>
          </a:p>
        </p:txBody>
      </p:sp>
      <p:pic>
        <p:nvPicPr>
          <p:cNvPr id="120836" name="Platshållare för bild 6">
            <a:extLst>
              <a:ext uri="{FF2B5EF4-FFF2-40B4-BE49-F238E27FC236}">
                <a16:creationId xmlns:a16="http://schemas.microsoft.com/office/drawing/2014/main" id="{FE4DB567-4677-419A-C873-23199DF51C7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7246567" y="1952625"/>
            <a:ext cx="3339253" cy="3913188"/>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ED6C96-C175-4F63-BAA7-87DFC28392DB}"/>
              </a:ext>
            </a:extLst>
          </p:cNvPr>
          <p:cNvSpPr>
            <a:spLocks noGrp="1"/>
          </p:cNvSpPr>
          <p:nvPr>
            <p:ph type="title"/>
          </p:nvPr>
        </p:nvSpPr>
        <p:spPr>
          <a:xfrm>
            <a:off x="1748707" y="738555"/>
            <a:ext cx="9435759" cy="1012003"/>
          </a:xfrm>
        </p:spPr>
        <p:txBody>
          <a:bodyPr/>
          <a:lstStyle/>
          <a:p>
            <a:pPr eaLnBrk="1" fontAlgn="auto" hangingPunct="1">
              <a:spcAft>
                <a:spcPts val="0"/>
              </a:spcAft>
              <a:defRPr/>
            </a:pPr>
            <a:r>
              <a:rPr lang="sv-SE" altLang="sv-SE" dirty="0"/>
              <a:t>Exempel på en liten uppföljning</a:t>
            </a:r>
            <a:endParaRPr lang="sv-SE" dirty="0"/>
          </a:p>
        </p:txBody>
      </p:sp>
      <p:sp>
        <p:nvSpPr>
          <p:cNvPr id="5" name="Platshållare för innehåll 4">
            <a:extLst>
              <a:ext uri="{FF2B5EF4-FFF2-40B4-BE49-F238E27FC236}">
                <a16:creationId xmlns:a16="http://schemas.microsoft.com/office/drawing/2014/main" id="{1459CE78-CB04-4F9A-9531-9180DB7386D4}"/>
              </a:ext>
            </a:extLst>
          </p:cNvPr>
          <p:cNvSpPr>
            <a:spLocks noGrp="1"/>
          </p:cNvSpPr>
          <p:nvPr>
            <p:ph sz="half" idx="1"/>
          </p:nvPr>
        </p:nvSpPr>
        <p:spPr/>
        <p:txBody>
          <a:bodyPr rtlCol="0">
            <a:normAutofit/>
          </a:bodyPr>
          <a:lstStyle/>
          <a:p>
            <a:pPr marL="0" indent="0" eaLnBrk="1" fontAlgn="auto" hangingPunct="1">
              <a:spcAft>
                <a:spcPts val="0"/>
              </a:spcAft>
              <a:buFont typeface="Wingdings 2" panose="05020102010507070707" pitchFamily="18" charset="2"/>
              <a:buNone/>
              <a:defRPr/>
            </a:pPr>
            <a:r>
              <a:rPr lang="sv-SE" b="1" dirty="0"/>
              <a:t>Verksamhetens intresse: </a:t>
            </a:r>
          </a:p>
          <a:p>
            <a:pPr marL="182880" indent="-182880" eaLnBrk="1" fontAlgn="auto" hangingPunct="1">
              <a:spcAft>
                <a:spcPts val="0"/>
              </a:spcAft>
              <a:defRPr/>
            </a:pPr>
            <a:r>
              <a:rPr lang="sv-SE" dirty="0"/>
              <a:t>Barnperspektiv i klientarbetet </a:t>
            </a:r>
            <a:br>
              <a:rPr lang="sv-SE" dirty="0"/>
            </a:br>
            <a:endParaRPr lang="sv-SE" dirty="0"/>
          </a:p>
          <a:p>
            <a:pPr marL="0" indent="0" eaLnBrk="1" fontAlgn="auto" hangingPunct="1">
              <a:spcAft>
                <a:spcPts val="0"/>
              </a:spcAft>
              <a:buFont typeface="Wingdings 2" panose="05020102010507070707" pitchFamily="18" charset="2"/>
              <a:buNone/>
              <a:defRPr/>
            </a:pPr>
            <a:r>
              <a:rPr lang="sv-SE" b="1" dirty="0"/>
              <a:t>Frågor verksamheten vill belysa: </a:t>
            </a:r>
          </a:p>
          <a:p>
            <a:pPr>
              <a:defRPr/>
            </a:pPr>
            <a:r>
              <a:rPr lang="sv-SE" b="1" dirty="0"/>
              <a:t>Fråga 1. </a:t>
            </a:r>
            <a:r>
              <a:rPr lang="sv-SE" dirty="0"/>
              <a:t>Hur vanligt är det att vi träffar och pratar med barnen i hushåll med långvarigt ekonomiskt bistånd?</a:t>
            </a:r>
          </a:p>
          <a:p>
            <a:pPr marL="182880" indent="-182880" eaLnBrk="1" fontAlgn="auto" hangingPunct="1">
              <a:spcAft>
                <a:spcPts val="0"/>
              </a:spcAft>
              <a:defRPr/>
            </a:pPr>
            <a:r>
              <a:rPr lang="sv-SE" b="1" dirty="0"/>
              <a:t>Fråga 2. </a:t>
            </a:r>
            <a:r>
              <a:rPr lang="sv-SE" dirty="0"/>
              <a:t>Skiljer det sig åt för olika familjer?</a:t>
            </a:r>
          </a:p>
        </p:txBody>
      </p:sp>
      <p:sp>
        <p:nvSpPr>
          <p:cNvPr id="9" name="Platshållare för innehåll 2">
            <a:extLst>
              <a:ext uri="{FF2B5EF4-FFF2-40B4-BE49-F238E27FC236}">
                <a16:creationId xmlns:a16="http://schemas.microsoft.com/office/drawing/2014/main" id="{51D7724B-790A-4D61-9480-C2F36E3671B9}"/>
              </a:ext>
            </a:extLst>
          </p:cNvPr>
          <p:cNvSpPr txBox="1">
            <a:spLocks/>
          </p:cNvSpPr>
          <p:nvPr/>
        </p:nvSpPr>
        <p:spPr>
          <a:xfrm rot="154988">
            <a:off x="7254875" y="2198688"/>
            <a:ext cx="3455988" cy="3670300"/>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lIns="288000" rIns="288000" anchor="ct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ECD078"/>
              </a:buClr>
              <a:buSzTx/>
              <a:buFont typeface="Wingdings 2" pitchFamily="18" charset="2"/>
              <a:buNone/>
              <a:tabLst/>
              <a:defRPr/>
            </a:pPr>
            <a:r>
              <a:rPr kumimoji="0" lang="sv-SE" sz="1800" b="1" i="0" u="none" strike="noStrike" kern="1200" cap="none" spc="0" normalizeH="0" baseline="0" noProof="0" dirty="0">
                <a:ln>
                  <a:noFill/>
                </a:ln>
                <a:solidFill>
                  <a:prstClr val="black">
                    <a:lumMod val="75000"/>
                    <a:lumOff val="25000"/>
                  </a:prstClr>
                </a:solidFill>
                <a:effectLst/>
                <a:uLnTx/>
                <a:uFillTx/>
                <a:latin typeface="Corbel" panose="020B0503020204020204"/>
                <a:ea typeface="+mn-ea"/>
                <a:cs typeface="+mn-cs"/>
              </a:rPr>
              <a:t>Uppgifter i uppföljningen:</a:t>
            </a:r>
          </a:p>
          <a:p>
            <a:pPr marL="182880" marR="0" lvl="0" indent="-182880" algn="l" defTabSz="914400" rtl="0" eaLnBrk="1" fontAlgn="auto" latinLnBrk="0" hangingPunct="1">
              <a:lnSpc>
                <a:spcPct val="90000"/>
              </a:lnSpc>
              <a:spcBef>
                <a:spcPts val="1200"/>
              </a:spcBef>
              <a:spcAft>
                <a:spcPts val="0"/>
              </a:spcAft>
              <a:buClr>
                <a:srgbClr val="ECD078"/>
              </a:buClr>
              <a:buSzTx/>
              <a:buFont typeface="Wingdings 2" pitchFamily="18" charset="2"/>
              <a:buChar char=""/>
              <a:tabLst/>
              <a:defRPr/>
            </a:pPr>
            <a:r>
              <a:rPr kumimoji="0" lang="sv-SE" sz="1800" b="1" i="0" u="none" strike="noStrike" kern="1200" cap="none" spc="0" normalizeH="0" baseline="0" noProof="0" dirty="0">
                <a:ln>
                  <a:noFill/>
                </a:ln>
                <a:solidFill>
                  <a:prstClr val="black">
                    <a:lumMod val="75000"/>
                    <a:lumOff val="25000"/>
                  </a:prstClr>
                </a:solidFill>
                <a:effectLst/>
                <a:uLnTx/>
                <a:uFillTx/>
                <a:latin typeface="Corbel" panose="020B0503020204020204"/>
                <a:ea typeface="+mn-ea"/>
                <a:cs typeface="+mn-cs"/>
              </a:rPr>
              <a:t>Fråga 1: </a:t>
            </a:r>
          </a:p>
          <a:p>
            <a:pPr marL="685800" marR="0" lvl="1" indent="-182880" algn="l" defTabSz="914400" rtl="0" eaLnBrk="1" fontAlgn="auto" latinLnBrk="0" hangingPunct="1">
              <a:lnSpc>
                <a:spcPct val="90000"/>
              </a:lnSpc>
              <a:spcBef>
                <a:spcPts val="250"/>
              </a:spcBef>
              <a:spcAft>
                <a:spcPts val="250"/>
              </a:spcAft>
              <a:buClr>
                <a:srgbClr val="ECD078"/>
              </a:buClr>
              <a:buSzTx/>
              <a:buFont typeface="Wingdings 2" pitchFamily="18" charset="2"/>
              <a:buChar char=""/>
              <a:tabLst/>
              <a:defRPr/>
            </a:pPr>
            <a:r>
              <a:rPr kumimoji="0" lang="sv-SE" sz="1600" b="0" i="0" u="none" strike="noStrike" kern="1200" cap="none" spc="0" normalizeH="0" baseline="0" noProof="0" dirty="0">
                <a:ln>
                  <a:noFill/>
                </a:ln>
                <a:solidFill>
                  <a:prstClr val="black">
                    <a:lumMod val="75000"/>
                    <a:lumOff val="25000"/>
                  </a:prstClr>
                </a:solidFill>
                <a:effectLst/>
                <a:uLnTx/>
                <a:uFillTx/>
                <a:latin typeface="Corbel" panose="020B0503020204020204"/>
                <a:ea typeface="+mn-ea"/>
                <a:cs typeface="+mn-cs"/>
              </a:rPr>
              <a:t>Samtal med barn</a:t>
            </a:r>
          </a:p>
          <a:p>
            <a:pPr marL="685800" marR="0" lvl="1" indent="-182880" algn="l" defTabSz="914400" rtl="0" eaLnBrk="1" fontAlgn="auto" latinLnBrk="0" hangingPunct="1">
              <a:lnSpc>
                <a:spcPct val="90000"/>
              </a:lnSpc>
              <a:spcBef>
                <a:spcPts val="250"/>
              </a:spcBef>
              <a:spcAft>
                <a:spcPts val="250"/>
              </a:spcAft>
              <a:buClr>
                <a:srgbClr val="ECD078"/>
              </a:buClr>
              <a:buSzTx/>
              <a:buFont typeface="Wingdings 2" pitchFamily="18" charset="2"/>
              <a:buChar char=""/>
              <a:tabLst/>
              <a:defRPr/>
            </a:pPr>
            <a:r>
              <a:rPr kumimoji="0" lang="sv-SE" sz="1600" b="0" i="0" u="none" strike="noStrike" kern="1200" cap="none" spc="0" normalizeH="0" baseline="0" noProof="0" dirty="0">
                <a:ln>
                  <a:noFill/>
                </a:ln>
                <a:solidFill>
                  <a:prstClr val="black">
                    <a:lumMod val="75000"/>
                    <a:lumOff val="25000"/>
                  </a:prstClr>
                </a:solidFill>
                <a:effectLst/>
                <a:uLnTx/>
                <a:uFillTx/>
                <a:latin typeface="Corbel" panose="020B0503020204020204"/>
                <a:ea typeface="+mn-ea"/>
                <a:cs typeface="+mn-cs"/>
              </a:rPr>
              <a:t>Oro för barn</a:t>
            </a:r>
            <a:br>
              <a:rPr kumimoji="0" lang="sv-SE" sz="1600" b="0" i="0" u="none" strike="noStrike" kern="1200" cap="none" spc="0" normalizeH="0" baseline="0" noProof="0" dirty="0">
                <a:ln>
                  <a:noFill/>
                </a:ln>
                <a:solidFill>
                  <a:prstClr val="black">
                    <a:lumMod val="75000"/>
                    <a:lumOff val="25000"/>
                  </a:prstClr>
                </a:solidFill>
                <a:effectLst/>
                <a:uLnTx/>
                <a:uFillTx/>
                <a:latin typeface="Corbel" panose="020B0503020204020204"/>
                <a:ea typeface="+mn-ea"/>
                <a:cs typeface="+mn-cs"/>
              </a:rPr>
            </a:br>
            <a:r>
              <a:rPr kumimoji="0" lang="sv-SE" sz="1600" b="0" i="0" u="none" strike="noStrike" kern="1200" cap="none" spc="0" normalizeH="0" baseline="0" noProof="0" dirty="0">
                <a:ln>
                  <a:noFill/>
                </a:ln>
                <a:solidFill>
                  <a:prstClr val="black">
                    <a:lumMod val="75000"/>
                    <a:lumOff val="25000"/>
                  </a:prstClr>
                </a:solidFill>
                <a:effectLst/>
                <a:uLnTx/>
                <a:uFillTx/>
                <a:latin typeface="Corbel" panose="020B0503020204020204"/>
                <a:ea typeface="+mn-ea"/>
                <a:cs typeface="+mn-cs"/>
              </a:rPr>
              <a:t> </a:t>
            </a:r>
          </a:p>
          <a:p>
            <a:pPr marL="182880" marR="0" lvl="0" indent="-182880" algn="l" defTabSz="914400" rtl="0" eaLnBrk="1" fontAlgn="auto" latinLnBrk="0" hangingPunct="1">
              <a:lnSpc>
                <a:spcPct val="90000"/>
              </a:lnSpc>
              <a:spcBef>
                <a:spcPts val="1200"/>
              </a:spcBef>
              <a:spcAft>
                <a:spcPts val="0"/>
              </a:spcAft>
              <a:buClr>
                <a:srgbClr val="ECD078"/>
              </a:buClr>
              <a:buSzTx/>
              <a:buFont typeface="Wingdings 2" pitchFamily="18" charset="2"/>
              <a:buChar char=""/>
              <a:tabLst/>
              <a:defRPr/>
            </a:pPr>
            <a:r>
              <a:rPr kumimoji="0" lang="sv-SE" sz="1800" b="1" i="0" u="none" strike="noStrike" kern="1200" cap="none" spc="0" normalizeH="0" baseline="0" noProof="0" dirty="0">
                <a:ln>
                  <a:noFill/>
                </a:ln>
                <a:solidFill>
                  <a:prstClr val="black">
                    <a:lumMod val="75000"/>
                    <a:lumOff val="25000"/>
                  </a:prstClr>
                </a:solidFill>
                <a:effectLst/>
                <a:uLnTx/>
                <a:uFillTx/>
                <a:latin typeface="Corbel" panose="020B0503020204020204"/>
                <a:ea typeface="+mn-ea"/>
                <a:cs typeface="+mn-cs"/>
              </a:rPr>
              <a:t>Fråga 2: </a:t>
            </a:r>
          </a:p>
          <a:p>
            <a:pPr marL="685800" marR="0" lvl="1" indent="-182880" algn="l" defTabSz="914400" rtl="0" eaLnBrk="1" fontAlgn="auto" latinLnBrk="0" hangingPunct="1">
              <a:lnSpc>
                <a:spcPct val="90000"/>
              </a:lnSpc>
              <a:spcBef>
                <a:spcPts val="250"/>
              </a:spcBef>
              <a:spcAft>
                <a:spcPts val="250"/>
              </a:spcAft>
              <a:buClr>
                <a:srgbClr val="ECD078"/>
              </a:buClr>
              <a:buSzTx/>
              <a:buFont typeface="Wingdings 2" pitchFamily="18" charset="2"/>
              <a:buChar char=""/>
              <a:tabLst/>
              <a:defRPr/>
            </a:pPr>
            <a:r>
              <a:rPr kumimoji="0" lang="sv-SE" sz="1600" b="0" i="0" u="none" strike="noStrike" kern="1200" cap="none" spc="0" normalizeH="0" baseline="0" noProof="0" dirty="0">
                <a:ln>
                  <a:noFill/>
                </a:ln>
                <a:solidFill>
                  <a:prstClr val="black">
                    <a:lumMod val="75000"/>
                    <a:lumOff val="25000"/>
                  </a:prstClr>
                </a:solidFill>
                <a:effectLst/>
                <a:uLnTx/>
                <a:uFillTx/>
                <a:latin typeface="Corbel" panose="020B0503020204020204"/>
                <a:ea typeface="+mn-ea"/>
                <a:cs typeface="+mn-cs"/>
              </a:rPr>
              <a:t>Varaktighet behov</a:t>
            </a:r>
          </a:p>
          <a:p>
            <a:pPr marL="685800" marR="0" lvl="1" indent="-182880" algn="l" defTabSz="914400" rtl="0" eaLnBrk="1" fontAlgn="auto" latinLnBrk="0" hangingPunct="1">
              <a:lnSpc>
                <a:spcPct val="90000"/>
              </a:lnSpc>
              <a:spcBef>
                <a:spcPts val="250"/>
              </a:spcBef>
              <a:spcAft>
                <a:spcPts val="250"/>
              </a:spcAft>
              <a:buClr>
                <a:srgbClr val="ECD078"/>
              </a:buClr>
              <a:buSzTx/>
              <a:buFont typeface="Wingdings 2" pitchFamily="18" charset="2"/>
              <a:buChar char=""/>
              <a:tabLst/>
              <a:defRPr/>
            </a:pPr>
            <a:r>
              <a:rPr kumimoji="0" lang="sv-SE" sz="1600" b="0" i="0" u="none" strike="noStrike" kern="1200" cap="none" spc="0" normalizeH="0" baseline="0" noProof="0" dirty="0">
                <a:ln>
                  <a:noFill/>
                </a:ln>
                <a:solidFill>
                  <a:prstClr val="black">
                    <a:lumMod val="75000"/>
                    <a:lumOff val="25000"/>
                  </a:prstClr>
                </a:solidFill>
                <a:effectLst/>
                <a:uLnTx/>
                <a:uFillTx/>
                <a:latin typeface="Corbel" panose="020B0503020204020204"/>
                <a:ea typeface="+mn-ea"/>
                <a:cs typeface="+mn-cs"/>
              </a:rPr>
              <a:t>Födelseland</a:t>
            </a:r>
          </a:p>
          <a:p>
            <a:pPr marL="685800" marR="0" lvl="1" indent="-182880" algn="l" defTabSz="914400" rtl="0" eaLnBrk="1" fontAlgn="auto" latinLnBrk="0" hangingPunct="1">
              <a:lnSpc>
                <a:spcPct val="90000"/>
              </a:lnSpc>
              <a:spcBef>
                <a:spcPts val="250"/>
              </a:spcBef>
              <a:spcAft>
                <a:spcPts val="250"/>
              </a:spcAft>
              <a:buClr>
                <a:srgbClr val="ECD078"/>
              </a:buClr>
              <a:buSzTx/>
              <a:buFont typeface="Wingdings 2" pitchFamily="18" charset="2"/>
              <a:buChar char=""/>
              <a:tabLst/>
              <a:defRPr/>
            </a:pPr>
            <a:r>
              <a:rPr kumimoji="0" lang="sv-SE" sz="1600" b="0" i="0" u="none" strike="noStrike" kern="1200" cap="none" spc="0" normalizeH="0" baseline="0" noProof="0" dirty="0">
                <a:ln>
                  <a:noFill/>
                </a:ln>
                <a:solidFill>
                  <a:prstClr val="black">
                    <a:lumMod val="75000"/>
                    <a:lumOff val="25000"/>
                  </a:prstClr>
                </a:solidFill>
                <a:effectLst/>
                <a:uLnTx/>
                <a:uFillTx/>
                <a:latin typeface="Corbel" panose="020B0503020204020204"/>
                <a:ea typeface="+mn-ea"/>
                <a:cs typeface="+mn-cs"/>
              </a:rPr>
              <a:t>Familjesituation</a:t>
            </a:r>
          </a:p>
          <a:p>
            <a:pPr marL="685800" marR="0" lvl="1" indent="-182880" algn="l" defTabSz="914400" rtl="0" eaLnBrk="1" fontAlgn="auto" latinLnBrk="0" hangingPunct="1">
              <a:lnSpc>
                <a:spcPct val="90000"/>
              </a:lnSpc>
              <a:spcBef>
                <a:spcPts val="250"/>
              </a:spcBef>
              <a:spcAft>
                <a:spcPts val="250"/>
              </a:spcAft>
              <a:buClr>
                <a:srgbClr val="ECD078"/>
              </a:buClr>
              <a:buSzTx/>
              <a:buFont typeface="Wingdings 2" pitchFamily="18" charset="2"/>
              <a:buChar char=""/>
              <a:tabLst/>
              <a:defRPr/>
            </a:pPr>
            <a:r>
              <a:rPr kumimoji="0" lang="sv-SE" sz="1600" b="0" i="0" u="none" strike="noStrike" kern="1200" cap="none" spc="0" normalizeH="0" baseline="0" noProof="0" dirty="0">
                <a:ln>
                  <a:noFill/>
                </a:ln>
                <a:solidFill>
                  <a:prstClr val="black">
                    <a:lumMod val="75000"/>
                    <a:lumOff val="25000"/>
                  </a:prstClr>
                </a:solidFill>
                <a:effectLst/>
                <a:uLnTx/>
                <a:uFillTx/>
                <a:latin typeface="Corbel" panose="020B0503020204020204"/>
                <a:ea typeface="+mn-ea"/>
                <a:cs typeface="+mn-cs"/>
              </a:rPr>
              <a:t>Kön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27719608-0FFE-D8A2-B5C2-1CB98FD10FAE}"/>
              </a:ext>
            </a:extLst>
          </p:cNvPr>
          <p:cNvSpPr>
            <a:spLocks noGrp="1"/>
          </p:cNvSpPr>
          <p:nvPr>
            <p:ph idx="1"/>
          </p:nvPr>
        </p:nvSpPr>
        <p:spPr>
          <a:xfrm>
            <a:off x="1633590" y="1655379"/>
            <a:ext cx="9051533" cy="4578423"/>
          </a:xfrm>
        </p:spPr>
        <p:txBody>
          <a:bodyPr>
            <a:normAutofit fontScale="25000" lnSpcReduction="20000"/>
          </a:bodyPr>
          <a:lstStyle/>
          <a:p>
            <a:pPr marL="457200" indent="-457200">
              <a:lnSpc>
                <a:spcPct val="120000"/>
              </a:lnSpc>
              <a:spcAft>
                <a:spcPts val="2400"/>
              </a:spcAft>
              <a:buFont typeface="Arial" panose="020B0604020202020204" pitchFamily="34" charset="0"/>
              <a:buChar char="•"/>
            </a:pPr>
            <a:r>
              <a:rPr lang="sv-SE" sz="8000" b="1" dirty="0"/>
              <a:t>Individbaserad statistik uppdelad på kön </a:t>
            </a:r>
            <a:r>
              <a:rPr lang="sv-SE" sz="8000" dirty="0"/>
              <a:t>kan</a:t>
            </a:r>
            <a:r>
              <a:rPr lang="sv-SE" sz="8000" b="1" dirty="0"/>
              <a:t> </a:t>
            </a:r>
            <a:r>
              <a:rPr lang="sv-SE" sz="8000" dirty="0"/>
              <a:t>utgöra en grund i jämställdhetsarbete </a:t>
            </a:r>
            <a:endParaRPr lang="sv-SE" sz="8000" b="1" dirty="0"/>
          </a:p>
          <a:p>
            <a:pPr marL="457200" indent="-457200">
              <a:lnSpc>
                <a:spcPct val="120000"/>
              </a:lnSpc>
              <a:spcAft>
                <a:spcPts val="2400"/>
              </a:spcAft>
              <a:buFont typeface="Arial" panose="020B0604020202020204" pitchFamily="34" charset="0"/>
              <a:buChar char="•"/>
            </a:pPr>
            <a:r>
              <a:rPr lang="sv-SE" sz="8000" dirty="0"/>
              <a:t>Att analysera resultat utifrån kön är viktigt för att synliggöra ev. mönster och könsskillnader i arbetet med bedömningar, insatser och resultat. Resultatet kan belysa frågan om vi levererar lika god verksamhet till alla olika grupper: kvinnor och män, flickor och pojkar</a:t>
            </a:r>
          </a:p>
          <a:p>
            <a:pPr marL="457200" indent="-457200">
              <a:lnSpc>
                <a:spcPct val="120000"/>
              </a:lnSpc>
              <a:spcAft>
                <a:spcPts val="600"/>
              </a:spcAft>
              <a:buFont typeface="Arial" panose="020B0604020202020204" pitchFamily="34" charset="0"/>
              <a:buChar char="•"/>
            </a:pPr>
            <a:r>
              <a:rPr lang="sv-SE" sz="8000" dirty="0"/>
              <a:t>Det behövs för att till exempel </a:t>
            </a:r>
          </a:p>
          <a:p>
            <a:pPr marL="0" lvl="1" indent="0">
              <a:lnSpc>
                <a:spcPct val="120000"/>
              </a:lnSpc>
              <a:spcAft>
                <a:spcPts val="2400"/>
              </a:spcAft>
              <a:buNone/>
            </a:pPr>
            <a:r>
              <a:rPr lang="sv-SE" sz="8000" dirty="0"/>
              <a:t>	- upptäcka omotiverade skillnader i arbetet med kvinnor och män </a:t>
            </a:r>
            <a:br>
              <a:rPr lang="sv-SE" sz="8000" dirty="0"/>
            </a:br>
            <a:r>
              <a:rPr lang="sv-SE" sz="8000" dirty="0"/>
              <a:t>	- följa utveckling av jämställdhet i verksamheten över tid</a:t>
            </a:r>
            <a:br>
              <a:rPr lang="sv-SE" sz="8000" dirty="0"/>
            </a:br>
            <a:r>
              <a:rPr lang="sv-SE" sz="8000" dirty="0"/>
              <a:t>	- följa upp verksamhetsförbättringars ur ett jämställdhetsperspektiv </a:t>
            </a:r>
          </a:p>
          <a:p>
            <a:endParaRPr lang="sv-SE" dirty="0"/>
          </a:p>
        </p:txBody>
      </p:sp>
      <p:sp>
        <p:nvSpPr>
          <p:cNvPr id="3" name="Rubrik 2">
            <a:extLst>
              <a:ext uri="{FF2B5EF4-FFF2-40B4-BE49-F238E27FC236}">
                <a16:creationId xmlns:a16="http://schemas.microsoft.com/office/drawing/2014/main" id="{B3F2F53A-DB00-65A4-9DA7-E6A1E81F8C14}"/>
              </a:ext>
            </a:extLst>
          </p:cNvPr>
          <p:cNvSpPr>
            <a:spLocks noGrp="1"/>
          </p:cNvSpPr>
          <p:nvPr>
            <p:ph type="title"/>
          </p:nvPr>
        </p:nvSpPr>
        <p:spPr>
          <a:xfrm>
            <a:off x="1633590" y="716090"/>
            <a:ext cx="9707344" cy="739741"/>
          </a:xfrm>
        </p:spPr>
        <p:txBody>
          <a:bodyPr/>
          <a:lstStyle/>
          <a:p>
            <a:r>
              <a:rPr lang="sv-SE" dirty="0"/>
              <a:t>ISU med fokus  jämställdhet</a:t>
            </a:r>
            <a:endParaRPr lang="sv-SE" sz="4000" b="0" dirty="0"/>
          </a:p>
        </p:txBody>
      </p:sp>
    </p:spTree>
    <p:extLst>
      <p:ext uri="{BB962C8B-B14F-4D97-AF65-F5344CB8AC3E}">
        <p14:creationId xmlns:p14="http://schemas.microsoft.com/office/powerpoint/2010/main" val="2358292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5D6CFA-CBE9-4C9D-BF35-3CD5935B1706}"/>
              </a:ext>
            </a:extLst>
          </p:cNvPr>
          <p:cNvSpPr>
            <a:spLocks noGrp="1"/>
          </p:cNvSpPr>
          <p:nvPr>
            <p:ph type="title"/>
          </p:nvPr>
        </p:nvSpPr>
        <p:spPr/>
        <p:txBody>
          <a:bodyPr>
            <a:normAutofit fontScale="90000"/>
          </a:bodyPr>
          <a:lstStyle/>
          <a:p>
            <a:pPr eaLnBrk="1" fontAlgn="auto" hangingPunct="1">
              <a:spcAft>
                <a:spcPts val="0"/>
              </a:spcAft>
              <a:defRPr/>
            </a:pPr>
            <a:r>
              <a:rPr lang="sv-SE" b="1" dirty="0"/>
              <a:t>Del 1.</a:t>
            </a:r>
            <a:br>
              <a:rPr lang="sv-SE" dirty="0"/>
            </a:br>
            <a:r>
              <a:rPr lang="sv-SE" dirty="0"/>
              <a:t>Vad är individbaserad systematisk uppföljning? </a:t>
            </a:r>
          </a:p>
        </p:txBody>
      </p:sp>
      <p:sp>
        <p:nvSpPr>
          <p:cNvPr id="58371" name="Platshållare för text 3">
            <a:extLst>
              <a:ext uri="{FF2B5EF4-FFF2-40B4-BE49-F238E27FC236}">
                <a16:creationId xmlns:a16="http://schemas.microsoft.com/office/drawing/2014/main" id="{73706A47-5160-D77F-694B-5F5CB04FE749}"/>
              </a:ext>
            </a:extLst>
          </p:cNvPr>
          <p:cNvSpPr>
            <a:spLocks noGrp="1" noChangeArrowheads="1"/>
          </p:cNvSpPr>
          <p:nvPr>
            <p:ph type="body" idx="1"/>
          </p:nvPr>
        </p:nvSpPr>
        <p:spPr/>
        <p:txBody>
          <a:bodyPr/>
          <a:lstStyle/>
          <a:p>
            <a:pPr eaLnBrk="1" hangingPunct="1"/>
            <a:endParaRPr lang="sv-SE" altLang="sv-SE"/>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3CACCC-2180-B265-564F-5ACFE0508681}"/>
              </a:ext>
            </a:extLst>
          </p:cNvPr>
          <p:cNvSpPr>
            <a:spLocks noGrp="1"/>
          </p:cNvSpPr>
          <p:nvPr>
            <p:ph type="title"/>
          </p:nvPr>
        </p:nvSpPr>
        <p:spPr/>
        <p:txBody>
          <a:bodyPr/>
          <a:lstStyle/>
          <a:p>
            <a:r>
              <a:rPr lang="sv-SE" dirty="0"/>
              <a:t>Forts. ISU med fokus  jämställdhet</a:t>
            </a:r>
          </a:p>
        </p:txBody>
      </p:sp>
      <p:sp>
        <p:nvSpPr>
          <p:cNvPr id="3" name="Platshållare för innehåll 2">
            <a:extLst>
              <a:ext uri="{FF2B5EF4-FFF2-40B4-BE49-F238E27FC236}">
                <a16:creationId xmlns:a16="http://schemas.microsoft.com/office/drawing/2014/main" id="{540163DF-9A28-EC40-99DB-B66528075C3A}"/>
              </a:ext>
            </a:extLst>
          </p:cNvPr>
          <p:cNvSpPr>
            <a:spLocks noGrp="1"/>
          </p:cNvSpPr>
          <p:nvPr>
            <p:ph idx="1"/>
          </p:nvPr>
        </p:nvSpPr>
        <p:spPr>
          <a:xfrm>
            <a:off x="1751106" y="2064851"/>
            <a:ext cx="9435761" cy="3914546"/>
          </a:xfrm>
        </p:spPr>
        <p:txBody>
          <a:bodyPr>
            <a:normAutofit/>
          </a:bodyPr>
          <a:lstStyle/>
          <a:p>
            <a:pPr marL="342900" indent="-342900">
              <a:buFont typeface="Arial" panose="020B0604020202020204" pitchFamily="34" charset="0"/>
              <a:buChar char="•"/>
              <a:tabLst>
                <a:tab pos="457200" algn="l"/>
              </a:tabLst>
            </a:pPr>
            <a:r>
              <a:rPr lang="sv-SE" sz="1800" dirty="0"/>
              <a:t>Med </a:t>
            </a:r>
            <a:r>
              <a:rPr lang="sv-SE" sz="1800" b="1" dirty="0"/>
              <a:t>genusbias</a:t>
            </a:r>
            <a:r>
              <a:rPr lang="sv-SE" sz="1800" dirty="0"/>
              <a:t> menas att </a:t>
            </a:r>
            <a:br>
              <a:rPr lang="sv-SE" sz="1800" dirty="0"/>
            </a:br>
            <a:r>
              <a:rPr lang="sv-SE" sz="1800" dirty="0"/>
              <a:t>	- Bemötande och bedömning görs på grund av omedvetna eller medvetna föreställningar om kön (könsstereotypa föreställningar). </a:t>
            </a:r>
          </a:p>
          <a:p>
            <a:pPr marL="0" indent="0">
              <a:buNone/>
              <a:tabLst>
                <a:tab pos="457200" algn="l"/>
              </a:tabLst>
            </a:pPr>
            <a:r>
              <a:rPr lang="sv-SE" sz="1800" dirty="0"/>
              <a:t>	- Ibland </a:t>
            </a:r>
            <a:r>
              <a:rPr lang="sv-SE" sz="1800" dirty="0">
                <a:effectLst/>
                <a:ea typeface="Times New Roman" panose="02020603050405020304" pitchFamily="18" charset="0"/>
                <a:cs typeface="Times New Roman" panose="02020603050405020304" pitchFamily="18" charset="0"/>
              </a:rPr>
              <a:t>bortses från skillnader mellan kön där de finns, men också att det ibland görs 	skillnader mellan könen där de inte finns.</a:t>
            </a:r>
            <a:endParaRPr lang="sv-SE" sz="1800" dirty="0"/>
          </a:p>
          <a:p>
            <a:pPr marL="342900" lvl="0" indent="-342900">
              <a:buFont typeface="Arial" panose="020B0604020202020204" pitchFamily="34" charset="0"/>
              <a:buChar char="•"/>
              <a:tabLst>
                <a:tab pos="457200" algn="l"/>
              </a:tabLst>
            </a:pPr>
            <a:r>
              <a:rPr lang="sv-SE" sz="1800" dirty="0">
                <a:effectLst/>
                <a:ea typeface="Calibri" panose="020F0502020204030204" pitchFamily="34" charset="0"/>
              </a:rPr>
              <a:t>En </a:t>
            </a:r>
            <a:r>
              <a:rPr lang="sv-SE" sz="1800" b="1" dirty="0">
                <a:effectLst/>
                <a:ea typeface="Calibri" panose="020F0502020204030204" pitchFamily="34" charset="0"/>
              </a:rPr>
              <a:t>omotiverad skillnad </a:t>
            </a:r>
            <a:r>
              <a:rPr lang="sv-SE" sz="1800" dirty="0">
                <a:effectLst/>
                <a:ea typeface="Calibri" panose="020F0502020204030204" pitchFamily="34" charset="0"/>
              </a:rPr>
              <a:t>definieras som en skillnad som inte går att förklara av någon eller några av de följande punkterna: </a:t>
            </a:r>
          </a:p>
          <a:p>
            <a:pPr marL="769937" lvl="1" indent="-342900">
              <a:buFont typeface="Calibri" panose="020F0502020204030204" pitchFamily="34" charset="0"/>
              <a:buChar char="-"/>
              <a:tabLst>
                <a:tab pos="457200" algn="l"/>
              </a:tabLst>
            </a:pPr>
            <a:r>
              <a:rPr lang="sv-SE" sz="1800" dirty="0">
                <a:effectLst/>
                <a:ea typeface="Times New Roman" panose="02020603050405020304" pitchFamily="18" charset="0"/>
                <a:cs typeface="Times New Roman" panose="02020603050405020304" pitchFamily="18" charset="0"/>
              </a:rPr>
              <a:t>Skillnader i behov </a:t>
            </a:r>
            <a:endParaRPr lang="sv-SE" sz="1800" dirty="0">
              <a:effectLst/>
              <a:ea typeface="Calibri" panose="020F0502020204030204" pitchFamily="34" charset="0"/>
              <a:cs typeface="Times New Roman" panose="02020603050405020304" pitchFamily="18" charset="0"/>
            </a:endParaRPr>
          </a:p>
          <a:p>
            <a:pPr marL="769937" lvl="1" indent="-342900">
              <a:buFont typeface="Calibri" panose="020F0502020204030204" pitchFamily="34" charset="0"/>
              <a:buChar char="-"/>
              <a:tabLst>
                <a:tab pos="457200" algn="l"/>
              </a:tabLst>
            </a:pPr>
            <a:r>
              <a:rPr lang="sv-SE" sz="1800" dirty="0">
                <a:ea typeface="Times New Roman" panose="02020603050405020304" pitchFamily="18" charset="0"/>
                <a:cs typeface="Times New Roman" panose="02020603050405020304" pitchFamily="18" charset="0"/>
              </a:rPr>
              <a:t>B</a:t>
            </a:r>
            <a:r>
              <a:rPr lang="sv-SE" sz="1800" dirty="0">
                <a:effectLst/>
                <a:ea typeface="Times New Roman" panose="02020603050405020304" pitchFamily="18" charset="0"/>
                <a:cs typeface="Times New Roman" panose="02020603050405020304" pitchFamily="18" charset="0"/>
              </a:rPr>
              <a:t>ehov kan tillgodoses bättre eller ska tillgodoses av annan huvudman, alternativt att </a:t>
            </a:r>
            <a:r>
              <a:rPr lang="sv-SE" sz="1800" dirty="0"/>
              <a:t>den enskilde kan tillgodose behovet själv eller få det tillgodosett på annat sätt</a:t>
            </a:r>
            <a:endParaRPr lang="sv-SE" sz="1800" dirty="0">
              <a:effectLst/>
              <a:ea typeface="Calibri" panose="020F0502020204030204" pitchFamily="34" charset="0"/>
              <a:cs typeface="Times New Roman" panose="02020603050405020304" pitchFamily="18" charset="0"/>
            </a:endParaRPr>
          </a:p>
          <a:p>
            <a:pPr marL="769937" lvl="1" indent="-342900">
              <a:buFont typeface="Calibri" panose="020F0502020204030204" pitchFamily="34" charset="0"/>
              <a:buChar char="-"/>
              <a:tabLst>
                <a:tab pos="457200" algn="l"/>
              </a:tabLst>
            </a:pPr>
            <a:r>
              <a:rPr lang="sv-SE" sz="1800" dirty="0">
                <a:effectLst/>
                <a:ea typeface="Times New Roman" panose="02020603050405020304" pitchFamily="18" charset="0"/>
                <a:cs typeface="Times New Roman" panose="02020603050405020304" pitchFamily="18" charset="0"/>
              </a:rPr>
              <a:t>Skillnaden i samtycke eller åsikter och inställning</a:t>
            </a:r>
          </a:p>
          <a:p>
            <a:endParaRPr lang="sv-SE" dirty="0"/>
          </a:p>
        </p:txBody>
      </p:sp>
      <p:pic>
        <p:nvPicPr>
          <p:cNvPr id="4" name="Bild 3" descr="Man med hel fyllning">
            <a:extLst>
              <a:ext uri="{FF2B5EF4-FFF2-40B4-BE49-F238E27FC236}">
                <a16:creationId xmlns:a16="http://schemas.microsoft.com/office/drawing/2014/main" id="{6795F2E7-790F-ED36-9E15-14E8C00E1D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10422" y="5790211"/>
            <a:ext cx="914400" cy="914400"/>
          </a:xfrm>
          <a:prstGeom prst="rect">
            <a:avLst/>
          </a:prstGeom>
        </p:spPr>
      </p:pic>
      <p:pic>
        <p:nvPicPr>
          <p:cNvPr id="5" name="Bild 4" descr="Kvinna med hel fyllning">
            <a:extLst>
              <a:ext uri="{FF2B5EF4-FFF2-40B4-BE49-F238E27FC236}">
                <a16:creationId xmlns:a16="http://schemas.microsoft.com/office/drawing/2014/main" id="{F207D70A-FDBB-FF58-EB9E-D4F914620DC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09489" y="5790211"/>
            <a:ext cx="914400" cy="914400"/>
          </a:xfrm>
          <a:prstGeom prst="rect">
            <a:avLst/>
          </a:prstGeom>
        </p:spPr>
      </p:pic>
    </p:spTree>
    <p:extLst>
      <p:ext uri="{BB962C8B-B14F-4D97-AF65-F5344CB8AC3E}">
        <p14:creationId xmlns:p14="http://schemas.microsoft.com/office/powerpoint/2010/main" val="14536740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3A1D61-F012-463C-9A09-DBF77D02D865}"/>
              </a:ext>
            </a:extLst>
          </p:cNvPr>
          <p:cNvSpPr>
            <a:spLocks noGrp="1"/>
          </p:cNvSpPr>
          <p:nvPr>
            <p:ph type="title"/>
          </p:nvPr>
        </p:nvSpPr>
        <p:spPr/>
        <p:txBody>
          <a:bodyPr/>
          <a:lstStyle/>
          <a:p>
            <a:pPr eaLnBrk="1" fontAlgn="auto" hangingPunct="1">
              <a:spcAft>
                <a:spcPts val="0"/>
              </a:spcAft>
              <a:defRPr/>
            </a:pPr>
            <a:br>
              <a:rPr lang="sv-SE" sz="5300" b="1" dirty="0"/>
            </a:br>
            <a:r>
              <a:rPr lang="sv-SE" sz="5300" b="1" dirty="0"/>
              <a:t>Del 5.</a:t>
            </a:r>
            <a:br>
              <a:rPr lang="sv-SE" sz="5300" b="1" dirty="0"/>
            </a:br>
            <a:r>
              <a:rPr lang="sv-SE" sz="5300" dirty="0"/>
              <a:t>Stöd för individbaserad systematisk uppföljning</a:t>
            </a:r>
          </a:p>
        </p:txBody>
      </p:sp>
      <p:sp>
        <p:nvSpPr>
          <p:cNvPr id="124931" name="Platshållare för text 2">
            <a:extLst>
              <a:ext uri="{FF2B5EF4-FFF2-40B4-BE49-F238E27FC236}">
                <a16:creationId xmlns:a16="http://schemas.microsoft.com/office/drawing/2014/main" id="{D705F1B9-048B-498E-4477-00D982BD05B9}"/>
              </a:ext>
            </a:extLst>
          </p:cNvPr>
          <p:cNvSpPr>
            <a:spLocks noGrp="1" noChangeArrowheads="1"/>
          </p:cNvSpPr>
          <p:nvPr>
            <p:ph type="body" idx="1"/>
          </p:nvPr>
        </p:nvSpPr>
        <p:spPr/>
        <p:txBody>
          <a:bodyPr/>
          <a:lstStyle/>
          <a:p>
            <a:pPr eaLnBrk="1" hangingPunct="1"/>
            <a:endParaRPr lang="sv-SE" altLang="sv-SE"/>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B8BB7EB-4D9E-4440-8496-085D844F1634}"/>
              </a:ext>
            </a:extLst>
          </p:cNvPr>
          <p:cNvSpPr>
            <a:spLocks noGrp="1"/>
          </p:cNvSpPr>
          <p:nvPr>
            <p:ph type="title"/>
          </p:nvPr>
        </p:nvSpPr>
        <p:spPr>
          <a:xfrm>
            <a:off x="1751013" y="941388"/>
            <a:ext cx="9432925" cy="1011237"/>
          </a:xfrm>
        </p:spPr>
        <p:txBody>
          <a:bodyPr/>
          <a:lstStyle/>
          <a:p>
            <a:pPr eaLnBrk="1" fontAlgn="auto" hangingPunct="1">
              <a:spcAft>
                <a:spcPts val="0"/>
              </a:spcAft>
              <a:defRPr/>
            </a:pPr>
            <a:r>
              <a:rPr lang="sv-SE" altLang="sv-SE" dirty="0"/>
              <a:t>Stödmaterial för individbaserad systematisk uppföljning</a:t>
            </a:r>
            <a:endParaRPr lang="sv-SE" dirty="0"/>
          </a:p>
        </p:txBody>
      </p:sp>
      <p:sp>
        <p:nvSpPr>
          <p:cNvPr id="6" name="Platshållare för innehåll 2">
            <a:extLst>
              <a:ext uri="{FF2B5EF4-FFF2-40B4-BE49-F238E27FC236}">
                <a16:creationId xmlns:a16="http://schemas.microsoft.com/office/drawing/2014/main" id="{E8D1745D-9AAB-486C-B725-60D85B926D5D}"/>
              </a:ext>
            </a:extLst>
          </p:cNvPr>
          <p:cNvSpPr>
            <a:spLocks noGrp="1"/>
          </p:cNvSpPr>
          <p:nvPr>
            <p:ph idx="1"/>
          </p:nvPr>
        </p:nvSpPr>
        <p:spPr>
          <a:xfrm>
            <a:off x="1749425" y="2160588"/>
            <a:ext cx="9434513" cy="3914775"/>
          </a:xfrm>
        </p:spPr>
        <p:txBody>
          <a:bodyPr rtlCol="0">
            <a:normAutofit fontScale="85000" lnSpcReduction="20000"/>
          </a:bodyPr>
          <a:lstStyle/>
          <a:p>
            <a:pPr marL="182880" indent="-182880" eaLnBrk="1" fontAlgn="auto" hangingPunct="1">
              <a:spcAft>
                <a:spcPts val="1800"/>
              </a:spcAft>
              <a:defRPr/>
            </a:pPr>
            <a:r>
              <a:rPr lang="sv-SE" sz="2600" dirty="0"/>
              <a:t>OM – individbaserad systematisk uppföljning </a:t>
            </a:r>
          </a:p>
          <a:p>
            <a:pPr marL="182880" indent="-182880" eaLnBrk="1" fontAlgn="auto" hangingPunct="1">
              <a:spcAft>
                <a:spcPts val="1800"/>
              </a:spcAft>
              <a:defRPr/>
            </a:pPr>
            <a:r>
              <a:rPr lang="sv-SE" sz="2600" dirty="0"/>
              <a:t>Datorbaserade SU-verktyg </a:t>
            </a:r>
          </a:p>
          <a:p>
            <a:pPr marL="182880" indent="-182880" eaLnBrk="1" fontAlgn="auto" hangingPunct="1">
              <a:spcAft>
                <a:spcPts val="1800"/>
              </a:spcAft>
              <a:defRPr/>
            </a:pPr>
            <a:r>
              <a:rPr lang="sv-SE" sz="2600" dirty="0"/>
              <a:t>Exempel från uppföljningar samt </a:t>
            </a:r>
            <a:r>
              <a:rPr lang="sv-SE" sz="2600" dirty="0" err="1"/>
              <a:t>webbinarier</a:t>
            </a:r>
            <a:endParaRPr lang="sv-SE" sz="2600" dirty="0"/>
          </a:p>
          <a:p>
            <a:pPr marL="182880" indent="-182880" eaLnBrk="1" fontAlgn="auto" hangingPunct="1">
              <a:spcAft>
                <a:spcPts val="1800"/>
              </a:spcAft>
              <a:defRPr/>
            </a:pPr>
            <a:r>
              <a:rPr lang="sv-SE" sz="2600" dirty="0"/>
              <a:t>Skrift om systematisk uppföljning</a:t>
            </a:r>
            <a:br>
              <a:rPr lang="sv-SE" dirty="0"/>
            </a:br>
            <a:endParaRPr lang="sv-SE" dirty="0"/>
          </a:p>
          <a:p>
            <a:pPr marL="0" indent="0" eaLnBrk="1" fontAlgn="auto" hangingPunct="1">
              <a:spcAft>
                <a:spcPts val="0"/>
              </a:spcAft>
              <a:buFont typeface="Wingdings 2" panose="05020102010507070707" pitchFamily="18" charset="2"/>
              <a:buNone/>
              <a:defRPr/>
            </a:pPr>
            <a:r>
              <a:rPr lang="sv-SE" dirty="0"/>
              <a:t>För mer information:</a:t>
            </a:r>
          </a:p>
          <a:p>
            <a:pPr marL="0" indent="0" eaLnBrk="1" fontAlgn="auto" hangingPunct="1">
              <a:spcAft>
                <a:spcPts val="0"/>
              </a:spcAft>
              <a:buFont typeface="Wingdings 2" panose="05020102010507070707" pitchFamily="18" charset="2"/>
              <a:buNone/>
              <a:defRPr/>
            </a:pPr>
            <a:r>
              <a:rPr lang="sv-SE" dirty="0">
                <a:hlinkClick r:id="rId3"/>
              </a:rPr>
              <a:t>Kunskapsguiden</a:t>
            </a:r>
            <a:endParaRPr lang="sv-SE" dirty="0"/>
          </a:p>
          <a:p>
            <a:pPr marL="0" indent="0" eaLnBrk="1" fontAlgn="auto" hangingPunct="1">
              <a:spcAft>
                <a:spcPts val="0"/>
              </a:spcAft>
              <a:buFont typeface="Wingdings 2" panose="05020102010507070707" pitchFamily="18" charset="2"/>
              <a:buNone/>
              <a:defRPr/>
            </a:pPr>
            <a:r>
              <a:rPr lang="sv-SE" dirty="0">
                <a:hlinkClick r:id="rId4"/>
              </a:rPr>
              <a:t>http://www.socialstyrelsen.se/publikationer2016/2016-5-24/</a:t>
            </a:r>
            <a:endParaRPr lang="sv-SE" dirty="0"/>
          </a:p>
        </p:txBody>
      </p:sp>
      <p:pic>
        <p:nvPicPr>
          <p:cNvPr id="125956" name="Bildobjekt 4">
            <a:extLst>
              <a:ext uri="{FF2B5EF4-FFF2-40B4-BE49-F238E27FC236}">
                <a16:creationId xmlns:a16="http://schemas.microsoft.com/office/drawing/2014/main" id="{C912BD91-5E59-9B4C-34ED-CC59CD3C40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13788" y="2368550"/>
            <a:ext cx="2087562" cy="269081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6CF50F-6040-4D7A-B0AE-7E176C4A7388}"/>
              </a:ext>
            </a:extLst>
          </p:cNvPr>
          <p:cNvSpPr>
            <a:spLocks noGrp="1"/>
          </p:cNvSpPr>
          <p:nvPr>
            <p:ph type="title"/>
          </p:nvPr>
        </p:nvSpPr>
        <p:spPr/>
        <p:txBody>
          <a:bodyPr/>
          <a:lstStyle/>
          <a:p>
            <a:pPr eaLnBrk="1" fontAlgn="auto" hangingPunct="1">
              <a:spcAft>
                <a:spcPts val="0"/>
              </a:spcAft>
              <a:defRPr/>
            </a:pPr>
            <a:r>
              <a:rPr lang="sv-SE" dirty="0"/>
              <a:t>SU-verktyg från Socialstyrelsen </a:t>
            </a:r>
          </a:p>
        </p:txBody>
      </p:sp>
      <p:sp>
        <p:nvSpPr>
          <p:cNvPr id="6" name="Platshållare för text 5">
            <a:extLst>
              <a:ext uri="{FF2B5EF4-FFF2-40B4-BE49-F238E27FC236}">
                <a16:creationId xmlns:a16="http://schemas.microsoft.com/office/drawing/2014/main" id="{159ECAA9-0ED8-410A-BC4B-9AE19B279DEC}"/>
              </a:ext>
            </a:extLst>
          </p:cNvPr>
          <p:cNvSpPr>
            <a:spLocks noGrp="1"/>
          </p:cNvSpPr>
          <p:nvPr>
            <p:ph idx="1"/>
          </p:nvPr>
        </p:nvSpPr>
        <p:spPr>
          <a:xfrm>
            <a:off x="1748707" y="1951864"/>
            <a:ext cx="9435761" cy="4118751"/>
          </a:xfrm>
        </p:spPr>
        <p:txBody>
          <a:bodyPr rtlCol="0">
            <a:normAutofit fontScale="77500" lnSpcReduction="20000"/>
          </a:bodyPr>
          <a:lstStyle/>
          <a:p>
            <a:pPr marL="0" indent="0" eaLnBrk="1" fontAlgn="auto" hangingPunct="1">
              <a:spcBef>
                <a:spcPts val="0"/>
              </a:spcBef>
              <a:spcAft>
                <a:spcPts val="800"/>
              </a:spcAft>
              <a:buFont typeface="Wingdings 2" panose="05020102010507070707" pitchFamily="18" charset="2"/>
              <a:buNone/>
              <a:defRPr/>
            </a:pPr>
            <a:endParaRPr lang="sv-SE" sz="2400" dirty="0"/>
          </a:p>
          <a:p>
            <a:pPr marL="0" indent="0" eaLnBrk="1" fontAlgn="auto" hangingPunct="1">
              <a:spcBef>
                <a:spcPts val="0"/>
              </a:spcBef>
              <a:spcAft>
                <a:spcPts val="800"/>
              </a:spcAft>
              <a:buFont typeface="Wingdings 2" panose="05020102010507070707" pitchFamily="18" charset="2"/>
              <a:buNone/>
              <a:defRPr/>
            </a:pPr>
            <a:r>
              <a:rPr lang="sv-SE" sz="2400" dirty="0"/>
              <a:t>Datorbaserade verktyg med syfte att möjliggöra </a:t>
            </a:r>
          </a:p>
          <a:p>
            <a:pPr marL="0" indent="0" eaLnBrk="1" fontAlgn="auto" hangingPunct="1">
              <a:spcBef>
                <a:spcPts val="0"/>
              </a:spcBef>
              <a:spcAft>
                <a:spcPts val="800"/>
              </a:spcAft>
              <a:buFont typeface="Wingdings 2" panose="05020102010507070707" pitchFamily="18" charset="2"/>
              <a:buNone/>
              <a:defRPr/>
            </a:pPr>
            <a:endParaRPr lang="sv-SE" sz="2400" dirty="0"/>
          </a:p>
          <a:p>
            <a:pPr marL="182880" indent="-182880" eaLnBrk="1" fontAlgn="auto" hangingPunct="1">
              <a:spcBef>
                <a:spcPts val="0"/>
              </a:spcBef>
              <a:spcAft>
                <a:spcPts val="800"/>
              </a:spcAft>
              <a:defRPr/>
            </a:pPr>
            <a:r>
              <a:rPr lang="sv-SE" sz="2400" dirty="0"/>
              <a:t>Individbaserad systematisk uppföljning även om verksamhetssystemet inte stödjer sammanställningar på gruppnivå</a:t>
            </a:r>
          </a:p>
          <a:p>
            <a:pPr marL="0" indent="0" eaLnBrk="1" fontAlgn="auto" hangingPunct="1">
              <a:spcBef>
                <a:spcPts val="0"/>
              </a:spcBef>
              <a:spcAft>
                <a:spcPts val="800"/>
              </a:spcAft>
              <a:buNone/>
              <a:defRPr/>
            </a:pPr>
            <a:endParaRPr lang="sv-SE" sz="2400" dirty="0"/>
          </a:p>
          <a:p>
            <a:pPr marL="182880" indent="-182880" eaLnBrk="1" fontAlgn="auto" hangingPunct="1">
              <a:spcBef>
                <a:spcPts val="0"/>
              </a:spcBef>
              <a:spcAft>
                <a:spcPts val="800"/>
              </a:spcAft>
              <a:defRPr/>
            </a:pPr>
            <a:r>
              <a:rPr lang="sv-SE" sz="2400" dirty="0"/>
              <a:t>Ökad kompetens i individbaserad systematisk uppföljning inom socialtjänsten </a:t>
            </a:r>
          </a:p>
          <a:p>
            <a:pPr marL="182880" indent="-182880" eaLnBrk="1" fontAlgn="auto" hangingPunct="1">
              <a:spcBef>
                <a:spcPts val="0"/>
              </a:spcBef>
              <a:spcAft>
                <a:spcPts val="800"/>
              </a:spcAft>
              <a:defRPr/>
            </a:pPr>
            <a:endParaRPr lang="sv-SE" sz="2400" dirty="0"/>
          </a:p>
          <a:p>
            <a:pPr marL="182880" indent="-182880" eaLnBrk="1" fontAlgn="auto" hangingPunct="1">
              <a:spcBef>
                <a:spcPts val="0"/>
              </a:spcBef>
              <a:spcAft>
                <a:spcPts val="800"/>
              </a:spcAft>
              <a:defRPr/>
            </a:pPr>
            <a:r>
              <a:rPr lang="sv-SE" sz="2400" dirty="0"/>
              <a:t>Avgränsad individbaserad systematisk uppföljning av en viss fråga eller kvalitetsaspekt</a:t>
            </a:r>
          </a:p>
          <a:p>
            <a:pPr marL="0" indent="0" eaLnBrk="1" fontAlgn="auto" hangingPunct="1">
              <a:spcBef>
                <a:spcPts val="0"/>
              </a:spcBef>
              <a:spcAft>
                <a:spcPts val="800"/>
              </a:spcAft>
              <a:buNone/>
              <a:defRPr/>
            </a:pPr>
            <a:endParaRPr lang="sv-SE" sz="2400" dirty="0"/>
          </a:p>
          <a:p>
            <a:pPr marL="0" indent="0" eaLnBrk="1" fontAlgn="auto" hangingPunct="1">
              <a:spcBef>
                <a:spcPts val="0"/>
              </a:spcBef>
              <a:spcAft>
                <a:spcPts val="800"/>
              </a:spcAft>
              <a:buNone/>
              <a:defRPr/>
            </a:pPr>
            <a:endParaRPr lang="sv-SE" sz="2400" dirty="0"/>
          </a:p>
          <a:p>
            <a:pPr marL="0" indent="0" eaLnBrk="1" fontAlgn="auto" hangingPunct="1">
              <a:spcBef>
                <a:spcPts val="0"/>
              </a:spcBef>
              <a:spcAft>
                <a:spcPts val="800"/>
              </a:spcAft>
              <a:buNone/>
              <a:defRPr/>
            </a:pPr>
            <a:r>
              <a:rPr lang="sv-SE" sz="2400" dirty="0"/>
              <a:t>SU-verktygen nås via Socialstyrelsens utbildningsportal </a:t>
            </a:r>
          </a:p>
          <a:p>
            <a:pPr marL="182880" indent="-182880" eaLnBrk="1" fontAlgn="auto" hangingPunct="1">
              <a:spcBef>
                <a:spcPts val="0"/>
              </a:spcBef>
              <a:spcAft>
                <a:spcPts val="800"/>
              </a:spcAft>
              <a:defRPr/>
            </a:pPr>
            <a:endParaRPr lang="sv-SE" sz="2400" dirty="0"/>
          </a:p>
          <a:p>
            <a:pPr marL="182880" indent="-182880" eaLnBrk="1" fontAlgn="auto" hangingPunct="1">
              <a:spcBef>
                <a:spcPts val="0"/>
              </a:spcBef>
              <a:spcAft>
                <a:spcPts val="800"/>
              </a:spcAft>
              <a:defRPr/>
            </a:pPr>
            <a:endParaRPr lang="sv-SE" sz="2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A210D69-87B5-4583-B6E1-3BCB9F6F6FED}"/>
              </a:ext>
            </a:extLst>
          </p:cNvPr>
          <p:cNvSpPr>
            <a:spLocks noGrp="1"/>
          </p:cNvSpPr>
          <p:nvPr>
            <p:ph type="title"/>
          </p:nvPr>
        </p:nvSpPr>
        <p:spPr/>
        <p:txBody>
          <a:bodyPr/>
          <a:lstStyle/>
          <a:p>
            <a:pPr eaLnBrk="1" fontAlgn="auto" hangingPunct="1">
              <a:spcAft>
                <a:spcPts val="0"/>
              </a:spcAft>
              <a:defRPr/>
            </a:pPr>
            <a:r>
              <a:rPr lang="sv-SE" dirty="0"/>
              <a:t>SU-verktygen </a:t>
            </a:r>
          </a:p>
        </p:txBody>
      </p:sp>
      <p:sp>
        <p:nvSpPr>
          <p:cNvPr id="4" name="Platshållare för innehåll 3">
            <a:extLst>
              <a:ext uri="{FF2B5EF4-FFF2-40B4-BE49-F238E27FC236}">
                <a16:creationId xmlns:a16="http://schemas.microsoft.com/office/drawing/2014/main" id="{8F3128C2-CC8F-42B7-8900-B97F1590BD11}"/>
              </a:ext>
            </a:extLst>
          </p:cNvPr>
          <p:cNvSpPr>
            <a:spLocks noGrp="1"/>
          </p:cNvSpPr>
          <p:nvPr>
            <p:ph sz="half" idx="1"/>
          </p:nvPr>
        </p:nvSpPr>
        <p:spPr>
          <a:xfrm>
            <a:off x="1749425" y="1952625"/>
            <a:ext cx="5168900" cy="3913188"/>
          </a:xfrm>
          <a:solidFill>
            <a:schemeClr val="bg1"/>
          </a:solidFill>
        </p:spPr>
        <p:txBody>
          <a:bodyPr rtlCol="0">
            <a:normAutofit/>
          </a:bodyPr>
          <a:lstStyle/>
          <a:p>
            <a:pPr marL="342900" indent="-342900" eaLnBrk="1" fontAlgn="auto" hangingPunct="1">
              <a:spcAft>
                <a:spcPts val="1200"/>
              </a:spcAft>
              <a:buFont typeface="Arial" panose="020B0604020202020204" pitchFamily="34" charset="0"/>
              <a:buChar char="•"/>
              <a:defRPr/>
            </a:pPr>
            <a:r>
              <a:rPr lang="sv-SE" sz="2400" dirty="0"/>
              <a:t>Gränssnitt som webbenkät</a:t>
            </a:r>
          </a:p>
          <a:p>
            <a:pPr marL="342900" indent="-342900" eaLnBrk="1" fontAlgn="auto" hangingPunct="1">
              <a:spcAft>
                <a:spcPts val="1200"/>
              </a:spcAft>
              <a:buFont typeface="Arial" panose="020B0604020202020204" pitchFamily="34" charset="0"/>
              <a:buChar char="•"/>
              <a:defRPr/>
            </a:pPr>
            <a:r>
              <a:rPr lang="sv-SE" sz="2400" dirty="0"/>
              <a:t>Uppgifter registreras på individnivå</a:t>
            </a:r>
          </a:p>
          <a:p>
            <a:pPr marL="342900" indent="-342900" eaLnBrk="1" fontAlgn="auto" hangingPunct="1">
              <a:spcAft>
                <a:spcPts val="1200"/>
              </a:spcAft>
              <a:buFont typeface="Arial" panose="020B0604020202020204" pitchFamily="34" charset="0"/>
              <a:buChar char="•"/>
              <a:defRPr/>
            </a:pPr>
            <a:r>
              <a:rPr lang="sv-SE" sz="2400" dirty="0"/>
              <a:t>Uppgifter sparas lokalt och krypterat</a:t>
            </a:r>
          </a:p>
          <a:p>
            <a:pPr marL="342900" indent="-342900" eaLnBrk="1" fontAlgn="auto" hangingPunct="1">
              <a:spcAft>
                <a:spcPts val="1200"/>
              </a:spcAft>
              <a:buFont typeface="Arial" panose="020B0604020202020204" pitchFamily="34" charset="0"/>
              <a:buChar char="•"/>
              <a:defRPr/>
            </a:pPr>
            <a:r>
              <a:rPr lang="sv-SE" sz="2400" dirty="0"/>
              <a:t>SUV (våldsutsatthet/våldsutövande) </a:t>
            </a:r>
          </a:p>
          <a:p>
            <a:pPr marL="342900" indent="-342900" eaLnBrk="1" fontAlgn="auto" hangingPunct="1">
              <a:spcAft>
                <a:spcPts val="1200"/>
              </a:spcAft>
              <a:buFont typeface="Arial" panose="020B0604020202020204" pitchFamily="34" charset="0"/>
              <a:buChar char="•"/>
              <a:defRPr/>
            </a:pPr>
            <a:r>
              <a:rPr lang="sv-SE" sz="2400" dirty="0"/>
              <a:t>SUE (ekonomiskt bistånd) </a:t>
            </a:r>
          </a:p>
          <a:p>
            <a:pPr marL="342900" indent="-342900" eaLnBrk="1" fontAlgn="auto" hangingPunct="1">
              <a:spcAft>
                <a:spcPts val="1200"/>
              </a:spcAft>
              <a:buFont typeface="Arial" panose="020B0604020202020204" pitchFamily="34" charset="0"/>
              <a:buChar char="•"/>
              <a:defRPr/>
            </a:pPr>
            <a:r>
              <a:rPr lang="sv-SE" sz="2400" dirty="0" err="1"/>
              <a:t>SU-pilot</a:t>
            </a:r>
            <a:r>
              <a:rPr lang="sv-SE" sz="2400" dirty="0"/>
              <a:t> (generiskt)</a:t>
            </a:r>
          </a:p>
        </p:txBody>
      </p:sp>
      <p:pic>
        <p:nvPicPr>
          <p:cNvPr id="130052" name="Picture 2">
            <a:extLst>
              <a:ext uri="{FF2B5EF4-FFF2-40B4-BE49-F238E27FC236}">
                <a16:creationId xmlns:a16="http://schemas.microsoft.com/office/drawing/2014/main" id="{DD0FC5B0-52F2-AFC3-2D30-2AC04048EA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7953" y="1040141"/>
            <a:ext cx="3846513"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ktangel 4">
            <a:extLst>
              <a:ext uri="{FF2B5EF4-FFF2-40B4-BE49-F238E27FC236}">
                <a16:creationId xmlns:a16="http://schemas.microsoft.com/office/drawing/2014/main" id="{4DC86B27-30AB-4530-BCC9-283DE5484EB7}"/>
              </a:ext>
            </a:extLst>
          </p:cNvPr>
          <p:cNvSpPr/>
          <p:nvPr/>
        </p:nvSpPr>
        <p:spPr>
          <a:xfrm>
            <a:off x="7588777" y="4424160"/>
            <a:ext cx="3344863" cy="129676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prstClr val="black"/>
                </a:solidFill>
                <a:effectLst/>
                <a:uLnTx/>
                <a:uFillTx/>
                <a:latin typeface="Corbel" panose="020B0503020204020204"/>
                <a:ea typeface="+mn-ea"/>
                <a:cs typeface="+mn-cs"/>
              </a:rPr>
              <a:t>SUreg</a:t>
            </a:r>
            <a:r>
              <a:rPr kumimoji="0" lang="sv-SE" sz="1800" b="0" i="0" u="none" strike="noStrike" kern="1200" cap="none" spc="0" normalizeH="0" baseline="0" noProof="0" dirty="0">
                <a:ln>
                  <a:noFill/>
                </a:ln>
                <a:solidFill>
                  <a:prstClr val="black"/>
                </a:solidFill>
                <a:effectLst/>
                <a:uLnTx/>
                <a:uFillTx/>
                <a:latin typeface="Corbel" panose="020B0503020204020204"/>
                <a:ea typeface="+mn-ea"/>
                <a:cs typeface="+mn-cs"/>
              </a:rPr>
              <a:t> är programvaran som hanterar verktygen. Den installeras lokalt på en filserver i verksamhetens nätverk.</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1E3DC7-DE60-4E9B-9453-59DDBB3C0B7B}"/>
              </a:ext>
            </a:extLst>
          </p:cNvPr>
          <p:cNvSpPr>
            <a:spLocks noGrp="1"/>
          </p:cNvSpPr>
          <p:nvPr>
            <p:ph type="title"/>
          </p:nvPr>
        </p:nvSpPr>
        <p:spPr/>
        <p:txBody>
          <a:bodyPr/>
          <a:lstStyle/>
          <a:p>
            <a:pPr eaLnBrk="1" fontAlgn="auto" hangingPunct="1">
              <a:spcAft>
                <a:spcPts val="0"/>
              </a:spcAft>
              <a:defRPr/>
            </a:pPr>
            <a:r>
              <a:rPr lang="sv-SE" dirty="0"/>
              <a:t>Upplägg och struktur i SU-verktygen</a:t>
            </a:r>
          </a:p>
        </p:txBody>
      </p:sp>
      <p:sp>
        <p:nvSpPr>
          <p:cNvPr id="6" name="Platshållare för text 5">
            <a:extLst>
              <a:ext uri="{FF2B5EF4-FFF2-40B4-BE49-F238E27FC236}">
                <a16:creationId xmlns:a16="http://schemas.microsoft.com/office/drawing/2014/main" id="{0F1C152A-D433-4D68-8BFA-86D6499FFBD9}"/>
              </a:ext>
            </a:extLst>
          </p:cNvPr>
          <p:cNvSpPr>
            <a:spLocks noGrp="1"/>
          </p:cNvSpPr>
          <p:nvPr>
            <p:ph sz="half" idx="1"/>
          </p:nvPr>
        </p:nvSpPr>
        <p:spPr/>
        <p:txBody>
          <a:bodyPr rtlCol="0">
            <a:normAutofit lnSpcReduction="10000"/>
          </a:bodyPr>
          <a:lstStyle/>
          <a:p>
            <a:pPr marL="0" indent="0" eaLnBrk="1" fontAlgn="auto" hangingPunct="1">
              <a:spcAft>
                <a:spcPts val="0"/>
              </a:spcAft>
              <a:buFont typeface="Wingdings 2" panose="05020102010507070707" pitchFamily="18" charset="2"/>
              <a:buNone/>
              <a:defRPr/>
            </a:pPr>
            <a:r>
              <a:rPr lang="sv-SE" dirty="0"/>
              <a:t>Uppgifter kan registreras kontinuerligt under arbetet med brukaren  </a:t>
            </a:r>
          </a:p>
          <a:p>
            <a:pPr marL="0" indent="0" eaLnBrk="1" fontAlgn="auto" hangingPunct="1">
              <a:spcAft>
                <a:spcPts val="0"/>
              </a:spcAft>
              <a:buFont typeface="Wingdings 2" panose="05020102010507070707" pitchFamily="18" charset="2"/>
              <a:buNone/>
              <a:defRPr/>
            </a:pPr>
            <a:endParaRPr lang="sv-SE" dirty="0"/>
          </a:p>
          <a:p>
            <a:pPr marL="0" indent="0" eaLnBrk="1" fontAlgn="auto" hangingPunct="1">
              <a:spcAft>
                <a:spcPts val="0"/>
              </a:spcAft>
              <a:buFont typeface="Wingdings 2" panose="05020102010507070707" pitchFamily="18" charset="2"/>
              <a:buNone/>
              <a:defRPr/>
            </a:pPr>
            <a:r>
              <a:rPr lang="sv-SE" dirty="0"/>
              <a:t>Valda delar av ett SU-verktyg kan användas</a:t>
            </a:r>
          </a:p>
          <a:p>
            <a:pPr marL="0" indent="0" eaLnBrk="1" fontAlgn="auto" hangingPunct="1">
              <a:spcAft>
                <a:spcPts val="0"/>
              </a:spcAft>
              <a:buFont typeface="Wingdings 2" panose="05020102010507070707" pitchFamily="18" charset="2"/>
              <a:buNone/>
              <a:defRPr/>
            </a:pPr>
            <a:endParaRPr lang="sv-SE" dirty="0"/>
          </a:p>
          <a:p>
            <a:pPr marL="0" indent="0" eaLnBrk="1" fontAlgn="auto" hangingPunct="1">
              <a:spcAft>
                <a:spcPts val="0"/>
              </a:spcAft>
              <a:buFont typeface="Wingdings 2" panose="05020102010507070707" pitchFamily="18" charset="2"/>
              <a:buNone/>
              <a:defRPr/>
            </a:pPr>
            <a:r>
              <a:rPr lang="sv-SE" dirty="0"/>
              <a:t>Bortvalda uppgifter kan döljas</a:t>
            </a:r>
          </a:p>
          <a:p>
            <a:pPr marL="0" indent="0" eaLnBrk="1" fontAlgn="auto" hangingPunct="1">
              <a:spcAft>
                <a:spcPts val="0"/>
              </a:spcAft>
              <a:buFont typeface="Wingdings 2" panose="05020102010507070707" pitchFamily="18" charset="2"/>
              <a:buNone/>
              <a:defRPr/>
            </a:pPr>
            <a:endParaRPr lang="sv-SE" dirty="0"/>
          </a:p>
          <a:p>
            <a:pPr marL="0" indent="0" eaLnBrk="1" fontAlgn="auto" hangingPunct="1">
              <a:spcAft>
                <a:spcPts val="0"/>
              </a:spcAft>
              <a:buFont typeface="Wingdings 2" panose="05020102010507070707" pitchFamily="18" charset="2"/>
              <a:buNone/>
              <a:defRPr/>
            </a:pPr>
            <a:r>
              <a:rPr lang="sv-SE" dirty="0"/>
              <a:t>Sammanställningar genereras direkt i programmet, bl.a. gruppjämförelser</a:t>
            </a:r>
          </a:p>
        </p:txBody>
      </p:sp>
      <p:sp>
        <p:nvSpPr>
          <p:cNvPr id="9" name="Platshållare för innehåll 8">
            <a:extLst>
              <a:ext uri="{FF2B5EF4-FFF2-40B4-BE49-F238E27FC236}">
                <a16:creationId xmlns:a16="http://schemas.microsoft.com/office/drawing/2014/main" id="{25C6EAD3-6D97-41DA-A986-0DCA91AAFB7F}"/>
              </a:ext>
            </a:extLst>
          </p:cNvPr>
          <p:cNvSpPr>
            <a:spLocks noGrp="1"/>
          </p:cNvSpPr>
          <p:nvPr>
            <p:ph sz="half" idx="2"/>
          </p:nvPr>
        </p:nvSpPr>
        <p:spPr/>
        <p:txBody>
          <a:bodyPr rtlCol="0">
            <a:normAutofit lnSpcReduction="10000"/>
          </a:bodyPr>
          <a:lstStyle/>
          <a:p>
            <a:pPr marL="0" indent="0" eaLnBrk="1" fontAlgn="auto" hangingPunct="1">
              <a:spcAft>
                <a:spcPts val="0"/>
              </a:spcAft>
              <a:buFont typeface="Wingdings 2" panose="05020102010507070707" pitchFamily="18" charset="2"/>
              <a:buNone/>
              <a:defRPr/>
            </a:pPr>
            <a:r>
              <a:rPr lang="sv-SE" b="1" dirty="0"/>
              <a:t>Olika avsnitt med uppgifter</a:t>
            </a:r>
          </a:p>
          <a:p>
            <a:pPr marL="182880" indent="-182880" eaLnBrk="1" fontAlgn="auto" hangingPunct="1">
              <a:spcAft>
                <a:spcPts val="0"/>
              </a:spcAft>
              <a:defRPr/>
            </a:pPr>
            <a:r>
              <a:rPr lang="sv-SE" dirty="0"/>
              <a:t>Bakgrundsuppgifter </a:t>
            </a:r>
          </a:p>
          <a:p>
            <a:pPr marL="182880" indent="-182880" eaLnBrk="1" fontAlgn="auto" hangingPunct="1">
              <a:spcAft>
                <a:spcPts val="0"/>
              </a:spcAft>
              <a:defRPr/>
            </a:pPr>
            <a:r>
              <a:rPr lang="sv-SE" dirty="0"/>
              <a:t>Före insats</a:t>
            </a:r>
          </a:p>
          <a:p>
            <a:pPr marL="182880" indent="-182880" eaLnBrk="1" fontAlgn="auto" hangingPunct="1">
              <a:spcAft>
                <a:spcPts val="0"/>
              </a:spcAft>
              <a:defRPr/>
            </a:pPr>
            <a:r>
              <a:rPr lang="sv-SE" dirty="0"/>
              <a:t>Förändringsmål </a:t>
            </a:r>
          </a:p>
          <a:p>
            <a:pPr marL="182880" indent="-182880" eaLnBrk="1" fontAlgn="auto" hangingPunct="1">
              <a:spcAft>
                <a:spcPts val="0"/>
              </a:spcAft>
              <a:defRPr/>
            </a:pPr>
            <a:r>
              <a:rPr lang="sv-SE" dirty="0"/>
              <a:t>Insatser</a:t>
            </a:r>
          </a:p>
          <a:p>
            <a:pPr marL="182880" indent="-182880" eaLnBrk="1" fontAlgn="auto" hangingPunct="1">
              <a:spcAft>
                <a:spcPts val="0"/>
              </a:spcAft>
              <a:defRPr/>
            </a:pPr>
            <a:r>
              <a:rPr lang="sv-SE" dirty="0"/>
              <a:t>Efter insats</a:t>
            </a:r>
          </a:p>
          <a:p>
            <a:pPr marL="182880" indent="-182880" eaLnBrk="1" fontAlgn="auto" hangingPunct="1">
              <a:spcAft>
                <a:spcPts val="0"/>
              </a:spcAft>
              <a:defRPr/>
            </a:pPr>
            <a:r>
              <a:rPr lang="sv-SE" dirty="0"/>
              <a:t>Brukaruppföljning</a:t>
            </a:r>
          </a:p>
          <a:p>
            <a:pPr marL="182880" indent="-182880" eaLnBrk="1" fontAlgn="auto" hangingPunct="1">
              <a:spcAft>
                <a:spcPts val="0"/>
              </a:spcAft>
              <a:defRPr/>
            </a:pPr>
            <a:r>
              <a:rPr lang="sv-SE" dirty="0"/>
              <a:t>Avslutning </a:t>
            </a:r>
          </a:p>
          <a:p>
            <a:pPr marL="182880" indent="-182880" eaLnBrk="1" fontAlgn="auto" hangingPunct="1">
              <a:spcAft>
                <a:spcPts val="0"/>
              </a:spcAft>
              <a:defRPr/>
            </a:pPr>
            <a:r>
              <a:rPr lang="sv-SE" dirty="0" err="1"/>
              <a:t>Återaktualisering</a:t>
            </a:r>
            <a:endParaRPr lang="sv-SE"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F0BC478-792B-4139-8059-D6E9FE0E4E3D}"/>
              </a:ext>
            </a:extLst>
          </p:cNvPr>
          <p:cNvSpPr>
            <a:spLocks noGrp="1" noChangeArrowheads="1"/>
          </p:cNvSpPr>
          <p:nvPr>
            <p:ph type="title"/>
          </p:nvPr>
        </p:nvSpPr>
        <p:spPr/>
        <p:txBody>
          <a:bodyPr/>
          <a:lstStyle/>
          <a:p>
            <a:pPr eaLnBrk="1" fontAlgn="auto" hangingPunct="1">
              <a:spcAft>
                <a:spcPts val="0"/>
              </a:spcAft>
              <a:defRPr/>
            </a:pPr>
            <a:r>
              <a:rPr lang="sv-SE" altLang="sv-SE" dirty="0"/>
              <a:t>Vad är LOKE (</a:t>
            </a:r>
            <a:r>
              <a:rPr lang="sv-SE" altLang="sv-SE" dirty="0" err="1"/>
              <a:t>LOKal</a:t>
            </a:r>
            <a:r>
              <a:rPr lang="sv-SE" altLang="sv-SE" dirty="0"/>
              <a:t> Evidens)?</a:t>
            </a:r>
          </a:p>
        </p:txBody>
      </p:sp>
      <p:sp>
        <p:nvSpPr>
          <p:cNvPr id="133123" name="Platshållare för innehåll 2">
            <a:extLst>
              <a:ext uri="{FF2B5EF4-FFF2-40B4-BE49-F238E27FC236}">
                <a16:creationId xmlns:a16="http://schemas.microsoft.com/office/drawing/2014/main" id="{B5E89D5A-6988-5B27-E884-38C656829D0B}"/>
              </a:ext>
            </a:extLst>
          </p:cNvPr>
          <p:cNvSpPr>
            <a:spLocks noGrp="1" noChangeArrowheads="1"/>
          </p:cNvSpPr>
          <p:nvPr>
            <p:ph idx="1"/>
          </p:nvPr>
        </p:nvSpPr>
        <p:spPr/>
        <p:txBody>
          <a:bodyPr/>
          <a:lstStyle/>
          <a:p>
            <a:pPr eaLnBrk="1" hangingPunct="1"/>
            <a:r>
              <a:rPr lang="sv-SE" altLang="sv-SE" dirty="0"/>
              <a:t>En modell (ursprungligen från Umeå) för kontinuerlig och systematisk dokumentation, bearbetning och användning av data från verksamheter som arbetar med insatser för klienter/brukare. </a:t>
            </a:r>
          </a:p>
          <a:p>
            <a:pPr eaLnBrk="1" hangingPunct="1"/>
            <a:r>
              <a:rPr lang="sv-SE" altLang="sv-SE" dirty="0"/>
              <a:t>Med hjälp av LOKE-modellen kan verksamheterna följa upp sina målgrupper, insatser och utfallet av insatserna, både på grupp- och individnivå.</a:t>
            </a:r>
          </a:p>
          <a:p>
            <a:pPr eaLnBrk="1" hangingPunct="1"/>
            <a:r>
              <a:rPr lang="sv-SE" altLang="sv-SE" dirty="0"/>
              <a:t>Med lokal evidens menas lokalt genererad kunskap om förutsättningar, processer och utfall av klientinsatser i den egna organisationen (Hjelte, et al, 2010). Tanken med LOKE är att alla insatser följs upp, oberoende av om de är evidensbaserade eller inte.</a:t>
            </a:r>
          </a:p>
        </p:txBody>
      </p:sp>
      <p:pic>
        <p:nvPicPr>
          <p:cNvPr id="133124" name="Platshållare för bild 4">
            <a:extLst>
              <a:ext uri="{FF2B5EF4-FFF2-40B4-BE49-F238E27FC236}">
                <a16:creationId xmlns:a16="http://schemas.microsoft.com/office/drawing/2014/main" id="{EC55AB97-4C27-3E31-BA7B-6AD74C9D8A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3600" y="192088"/>
            <a:ext cx="182245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0E53921-A202-4E94-B7FD-03CBF66432D7}"/>
              </a:ext>
            </a:extLst>
          </p:cNvPr>
          <p:cNvSpPr>
            <a:spLocks noGrp="1"/>
          </p:cNvSpPr>
          <p:nvPr>
            <p:ph type="title"/>
          </p:nvPr>
        </p:nvSpPr>
        <p:spPr/>
        <p:txBody>
          <a:bodyPr/>
          <a:lstStyle/>
          <a:p>
            <a:pPr eaLnBrk="1" fontAlgn="auto" hangingPunct="1">
              <a:spcAft>
                <a:spcPts val="0"/>
              </a:spcAft>
              <a:defRPr/>
            </a:pPr>
            <a:r>
              <a:rPr lang="sv-SE" dirty="0"/>
              <a:t>LOKE-modellen för uppföljning</a:t>
            </a:r>
          </a:p>
        </p:txBody>
      </p:sp>
      <p:pic>
        <p:nvPicPr>
          <p:cNvPr id="134147" name="Picture 3">
            <a:extLst>
              <a:ext uri="{FF2B5EF4-FFF2-40B4-BE49-F238E27FC236}">
                <a16:creationId xmlns:a16="http://schemas.microsoft.com/office/drawing/2014/main" id="{F38A5161-3918-DD0B-F378-54360BD30F5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06650" y="1952625"/>
            <a:ext cx="7378700" cy="39131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8E6760-46E2-4D69-8256-CA17CCCC6F44}"/>
              </a:ext>
            </a:extLst>
          </p:cNvPr>
          <p:cNvSpPr>
            <a:spLocks noGrp="1"/>
          </p:cNvSpPr>
          <p:nvPr>
            <p:ph type="title"/>
          </p:nvPr>
        </p:nvSpPr>
        <p:spPr/>
        <p:txBody>
          <a:bodyPr/>
          <a:lstStyle/>
          <a:p>
            <a:pPr eaLnBrk="1" fontAlgn="auto" hangingPunct="1">
              <a:spcAft>
                <a:spcPts val="0"/>
              </a:spcAft>
              <a:defRPr/>
            </a:pPr>
            <a:r>
              <a:rPr lang="sv-SE" dirty="0"/>
              <a:t>Läs mer om LOKE</a:t>
            </a:r>
          </a:p>
        </p:txBody>
      </p:sp>
      <p:sp>
        <p:nvSpPr>
          <p:cNvPr id="4" name="textruta 3">
            <a:extLst>
              <a:ext uri="{FF2B5EF4-FFF2-40B4-BE49-F238E27FC236}">
                <a16:creationId xmlns:a16="http://schemas.microsoft.com/office/drawing/2014/main" id="{B8C9EA56-B511-4B1F-932A-038B2BE05D69}"/>
              </a:ext>
            </a:extLst>
          </p:cNvPr>
          <p:cNvSpPr txBox="1"/>
          <p:nvPr/>
        </p:nvSpPr>
        <p:spPr>
          <a:xfrm>
            <a:off x="1941513" y="2154238"/>
            <a:ext cx="6408737" cy="147637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60" normalizeH="0" baseline="0" noProof="0" dirty="0">
                <a:ln>
                  <a:noFill/>
                </a:ln>
                <a:solidFill>
                  <a:prstClr val="black">
                    <a:lumMod val="65000"/>
                    <a:lumOff val="35000"/>
                  </a:prstClr>
                </a:solidFill>
                <a:effectLst/>
                <a:uLnTx/>
                <a:uFillTx/>
                <a:latin typeface="Corbel" panose="020B0503020204020204"/>
                <a:ea typeface="+mn-ea"/>
                <a:cs typeface="+mn-cs"/>
              </a:rPr>
              <a:t>Hemsida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200" b="0" i="0" u="none" strike="noStrike" kern="1200" cap="none" spc="0" normalizeH="0" baseline="0" noProof="0" dirty="0">
                <a:ln>
                  <a:noFill/>
                </a:ln>
                <a:solidFill>
                  <a:prstClr val="black"/>
                </a:solidFill>
                <a:effectLst/>
                <a:uLnTx/>
                <a:uFillTx/>
                <a:latin typeface="Corbel" panose="020B0503020204020204"/>
                <a:ea typeface="+mn-ea"/>
                <a:cs typeface="+mn-cs"/>
                <a:hlinkClick r:id="rId2"/>
              </a:rPr>
              <a:t>https://www.regionvasterbotten.se/naringsliv-och-samhallsbyggnad/regional-samverkan-for-halsa-och-social-valfard/fou-valfard/loke-lokal-evidens</a:t>
            </a:r>
            <a:endParaRPr kumimoji="0" lang="sv-SE" sz="22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136196" name="textruta 4">
            <a:extLst>
              <a:ext uri="{FF2B5EF4-FFF2-40B4-BE49-F238E27FC236}">
                <a16:creationId xmlns:a16="http://schemas.microsoft.com/office/drawing/2014/main" id="{8105C3D8-8D9B-16DA-5D66-2B30868771F0}"/>
              </a:ext>
            </a:extLst>
          </p:cNvPr>
          <p:cNvSpPr txBox="1">
            <a:spLocks noChangeArrowheads="1"/>
          </p:cNvSpPr>
          <p:nvPr/>
        </p:nvSpPr>
        <p:spPr bwMode="auto">
          <a:xfrm>
            <a:off x="1941513" y="3732213"/>
            <a:ext cx="64087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2200" b="0" i="0" u="none" strike="noStrike" kern="1200" cap="none" spc="0" normalizeH="0" baseline="0" noProof="0">
                <a:ln>
                  <a:noFill/>
                </a:ln>
                <a:solidFill>
                  <a:srgbClr val="436062"/>
                </a:solidFill>
                <a:effectLst/>
                <a:uLnTx/>
                <a:uFillTx/>
                <a:latin typeface="Corbel" panose="020B0503020204020204" pitchFamily="34" charset="0"/>
                <a:ea typeface="+mn-ea"/>
                <a:cs typeface="+mn-cs"/>
              </a:rPr>
              <a:t>Beställ handboken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2200" b="0" i="0" u="none" strike="noStrike" kern="1200" cap="none" spc="0" normalizeH="0" baseline="0" noProof="0">
                <a:ln>
                  <a:noFill/>
                </a:ln>
                <a:solidFill>
                  <a:srgbClr val="000000"/>
                </a:solidFill>
                <a:effectLst/>
                <a:uLnTx/>
                <a:uFillTx/>
                <a:latin typeface="Corbel" panose="020B0503020204020204" pitchFamily="34" charset="0"/>
                <a:ea typeface="+mn-ea"/>
                <a:cs typeface="+mn-cs"/>
                <a:hlinkClick r:id="rId3"/>
              </a:rPr>
              <a:t>https://goo.gl/forms/EsWsaiQfyIOpDpO43</a:t>
            </a:r>
            <a:endParaRPr kumimoji="0" lang="sv-SE" altLang="sv-SE" sz="22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136197" name="textruta 5">
            <a:extLst>
              <a:ext uri="{FF2B5EF4-FFF2-40B4-BE49-F238E27FC236}">
                <a16:creationId xmlns:a16="http://schemas.microsoft.com/office/drawing/2014/main" id="{74750002-4CDC-641E-2E30-56B7918C7431}"/>
              </a:ext>
            </a:extLst>
          </p:cNvPr>
          <p:cNvSpPr txBox="1">
            <a:spLocks noChangeArrowheads="1"/>
          </p:cNvSpPr>
          <p:nvPr/>
        </p:nvSpPr>
        <p:spPr bwMode="auto">
          <a:xfrm>
            <a:off x="1941513" y="4941888"/>
            <a:ext cx="640873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2200" b="0" i="0" u="none" strike="noStrike" kern="1200" cap="none" spc="0" normalizeH="0" baseline="0" noProof="0">
                <a:ln>
                  <a:noFill/>
                </a:ln>
                <a:solidFill>
                  <a:srgbClr val="436062"/>
                </a:solidFill>
                <a:effectLst/>
                <a:uLnTx/>
                <a:uFillTx/>
                <a:latin typeface="Corbel" panose="020B0503020204020204" pitchFamily="34" charset="0"/>
                <a:ea typeface="+mn-ea"/>
                <a:cs typeface="+mn-cs"/>
              </a:rPr>
              <a:t>Ladda ned en digital version av handboken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2200" b="0" i="0" u="none" strike="noStrike" kern="1200" cap="none" spc="0" normalizeH="0" baseline="0" noProof="0">
                <a:ln>
                  <a:noFill/>
                </a:ln>
                <a:solidFill>
                  <a:srgbClr val="000000"/>
                </a:solidFill>
                <a:effectLst/>
                <a:uLnTx/>
                <a:uFillTx/>
                <a:latin typeface="Corbel" panose="020B0503020204020204" pitchFamily="34" charset="0"/>
                <a:ea typeface="+mn-ea"/>
                <a:cs typeface="+mn-cs"/>
                <a:hlinkClick r:id="rId4"/>
              </a:rPr>
              <a:t>LOKE boken.pdf</a:t>
            </a:r>
            <a:endParaRPr kumimoji="0" lang="sv-SE" altLang="sv-SE" sz="22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pic>
        <p:nvPicPr>
          <p:cNvPr id="7" name="Platshållare för innehåll 3">
            <a:extLst>
              <a:ext uri="{FF2B5EF4-FFF2-40B4-BE49-F238E27FC236}">
                <a16:creationId xmlns:a16="http://schemas.microsoft.com/office/drawing/2014/main" id="{9992D9EE-08BD-4EAE-9703-08BD01C6FBAA}"/>
              </a:ext>
            </a:extLst>
          </p:cNvPr>
          <p:cNvPicPr>
            <a:picLocks noChangeAspect="1"/>
          </p:cNvPicPr>
          <p:nvPr/>
        </p:nvPicPr>
        <p:blipFill>
          <a:blip r:embed="rId5" cstate="print"/>
          <a:stretch>
            <a:fillRect/>
          </a:stretch>
        </p:blipFill>
        <p:spPr>
          <a:xfrm rot="304841">
            <a:off x="8621713" y="1662113"/>
            <a:ext cx="2562225" cy="37973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Bildobjekt 1">
            <a:extLst>
              <a:ext uri="{FF2B5EF4-FFF2-40B4-BE49-F238E27FC236}">
                <a16:creationId xmlns:a16="http://schemas.microsoft.com/office/drawing/2014/main" id="{8C5B7899-6012-F054-1013-7D751DDFC2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3813" y="3595688"/>
            <a:ext cx="2511425" cy="247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ubrik 2">
            <a:extLst>
              <a:ext uri="{FF2B5EF4-FFF2-40B4-BE49-F238E27FC236}">
                <a16:creationId xmlns:a16="http://schemas.microsoft.com/office/drawing/2014/main" id="{4E79CD60-7EC6-494F-855F-01F2CB5AFC8C}"/>
              </a:ext>
            </a:extLst>
          </p:cNvPr>
          <p:cNvSpPr>
            <a:spLocks noGrp="1"/>
          </p:cNvSpPr>
          <p:nvPr>
            <p:ph type="title"/>
          </p:nvPr>
        </p:nvSpPr>
        <p:spPr/>
        <p:txBody>
          <a:bodyPr/>
          <a:lstStyle/>
          <a:p>
            <a:pPr eaLnBrk="1" fontAlgn="auto" hangingPunct="1">
              <a:spcAft>
                <a:spcPts val="0"/>
              </a:spcAft>
              <a:defRPr/>
            </a:pPr>
            <a:r>
              <a:rPr lang="sv-SE" sz="3600" dirty="0"/>
              <a:t>Partnerskapet – samverkan för en kunskapsbaserad socialtjänst</a:t>
            </a:r>
          </a:p>
        </p:txBody>
      </p:sp>
      <p:sp>
        <p:nvSpPr>
          <p:cNvPr id="137220" name="Platshållare för innehåll 5">
            <a:extLst>
              <a:ext uri="{FF2B5EF4-FFF2-40B4-BE49-F238E27FC236}">
                <a16:creationId xmlns:a16="http://schemas.microsoft.com/office/drawing/2014/main" id="{67A61DBE-5D71-5612-8B0F-799F14376138}"/>
              </a:ext>
            </a:extLst>
          </p:cNvPr>
          <p:cNvSpPr>
            <a:spLocks noGrp="1" noChangeArrowheads="1"/>
          </p:cNvSpPr>
          <p:nvPr>
            <p:ph idx="1"/>
          </p:nvPr>
        </p:nvSpPr>
        <p:spPr/>
        <p:txBody>
          <a:bodyPr>
            <a:normAutofit/>
          </a:bodyPr>
          <a:lstStyle/>
          <a:p>
            <a:pPr eaLnBrk="1" hangingPunct="1">
              <a:spcAft>
                <a:spcPts val="1200"/>
              </a:spcAft>
            </a:pPr>
            <a:r>
              <a:rPr lang="sv-SE" altLang="sv-SE" dirty="0"/>
              <a:t>En modell för ökad samverkan, dialog och samordning av initiativ som kan bidra till behovsanpassad kunskapsutveckling, bättre stöd för implementering och effektivare kunskapsstöd</a:t>
            </a:r>
          </a:p>
          <a:p>
            <a:pPr eaLnBrk="1" hangingPunct="1">
              <a:spcAft>
                <a:spcPts val="1200"/>
              </a:spcAft>
            </a:pPr>
            <a:r>
              <a:rPr lang="sv-SE" altLang="sv-SE" dirty="0"/>
              <a:t>Individbaserad systematisk uppföljning ett av pilotområdena som samordnades</a:t>
            </a:r>
            <a:br>
              <a:rPr lang="sv-SE" altLang="sv-SE" dirty="0"/>
            </a:br>
            <a:r>
              <a:rPr lang="sv-SE" altLang="sv-SE" dirty="0"/>
              <a:t>i partnerskapet 2018 och ett prioriterat samverkansområde</a:t>
            </a:r>
            <a:br>
              <a:rPr lang="sv-SE" altLang="sv-SE" dirty="0"/>
            </a:br>
            <a:r>
              <a:rPr lang="sv-SE" altLang="sv-SE" dirty="0"/>
              <a:t>för 2019</a:t>
            </a:r>
          </a:p>
          <a:p>
            <a:pPr eaLnBrk="1" hangingPunct="1">
              <a:spcAft>
                <a:spcPts val="1200"/>
              </a:spcAft>
            </a:pPr>
            <a:r>
              <a:rPr lang="sv-SE" altLang="sv-SE" dirty="0"/>
              <a:t>En palett av stöd för  individbaserad systematisk uppföljning som                     regioner/län och kommuner kan välja mellan och använda utifrån behov                        och förutsättningar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B655C9-BF5C-40E4-8BD1-028446ED3FD5}"/>
              </a:ext>
            </a:extLst>
          </p:cNvPr>
          <p:cNvSpPr>
            <a:spLocks noGrp="1"/>
          </p:cNvSpPr>
          <p:nvPr>
            <p:ph type="title"/>
          </p:nvPr>
        </p:nvSpPr>
        <p:spPr/>
        <p:txBody>
          <a:bodyPr>
            <a:normAutofit/>
          </a:bodyPr>
          <a:lstStyle/>
          <a:p>
            <a:pPr eaLnBrk="1" fontAlgn="auto" hangingPunct="1">
              <a:spcAft>
                <a:spcPts val="0"/>
              </a:spcAft>
              <a:defRPr/>
            </a:pPr>
            <a:r>
              <a:rPr lang="sv-SE" dirty="0"/>
              <a:t>Systematisk uppföljning </a:t>
            </a:r>
          </a:p>
        </p:txBody>
      </p:sp>
      <p:sp>
        <p:nvSpPr>
          <p:cNvPr id="3" name="Platshållare för innehåll 2">
            <a:extLst>
              <a:ext uri="{FF2B5EF4-FFF2-40B4-BE49-F238E27FC236}">
                <a16:creationId xmlns:a16="http://schemas.microsoft.com/office/drawing/2014/main" id="{AFCA3DB1-EA68-4956-A123-00528A3D6A9E}"/>
              </a:ext>
            </a:extLst>
          </p:cNvPr>
          <p:cNvSpPr>
            <a:spLocks noGrp="1"/>
          </p:cNvSpPr>
          <p:nvPr>
            <p:ph idx="1"/>
          </p:nvPr>
        </p:nvSpPr>
        <p:spPr/>
        <p:txBody>
          <a:bodyPr rtlCol="0">
            <a:normAutofit/>
          </a:bodyPr>
          <a:lstStyle/>
          <a:p>
            <a:pPr marL="182880" indent="-182880" eaLnBrk="1" fontAlgn="auto" hangingPunct="1">
              <a:spcAft>
                <a:spcPts val="0"/>
              </a:spcAft>
              <a:defRPr/>
            </a:pPr>
            <a:r>
              <a:rPr lang="sv-SE" dirty="0"/>
              <a:t>Med ”</a:t>
            </a:r>
            <a:r>
              <a:rPr lang="sv-SE" b="1" dirty="0"/>
              <a:t>systematisk</a:t>
            </a:r>
            <a:r>
              <a:rPr lang="sv-SE" dirty="0"/>
              <a:t>” menas att man gör något organiserat, planenligt och regelbundet</a:t>
            </a:r>
          </a:p>
          <a:p>
            <a:pPr marL="182880" indent="-182880" eaLnBrk="1" fontAlgn="auto" hangingPunct="1">
              <a:spcAft>
                <a:spcPts val="0"/>
              </a:spcAft>
              <a:defRPr/>
            </a:pPr>
            <a:r>
              <a:rPr lang="sv-SE" dirty="0"/>
              <a:t>”</a:t>
            </a:r>
            <a:r>
              <a:rPr lang="sv-SE" b="1" dirty="0"/>
              <a:t>Uppföljning</a:t>
            </a:r>
            <a:r>
              <a:rPr lang="sv-SE" dirty="0"/>
              <a:t>” innebär att man noga följer hur något utvecklar sig, för att eventuellt kunna ingripa och göra något bättre</a:t>
            </a:r>
          </a:p>
          <a:p>
            <a:pPr marL="0" indent="0" eaLnBrk="1" fontAlgn="auto" hangingPunct="1">
              <a:spcAft>
                <a:spcPts val="0"/>
              </a:spcAft>
              <a:buFont typeface="Wingdings 2" panose="05020102010507070707" pitchFamily="18" charset="2"/>
              <a:buNone/>
              <a:defRPr/>
            </a:pPr>
            <a:endParaRPr lang="sv-SE" b="1" dirty="0"/>
          </a:p>
          <a:p>
            <a:pPr marL="0" indent="0" eaLnBrk="1" fontAlgn="auto" hangingPunct="1">
              <a:spcAft>
                <a:spcPts val="0"/>
              </a:spcAft>
              <a:buFont typeface="Wingdings 2" panose="05020102010507070707" pitchFamily="18" charset="2"/>
              <a:buNone/>
              <a:defRPr/>
            </a:pPr>
            <a:r>
              <a:rPr lang="sv-SE" b="1" dirty="0"/>
              <a:t>Systematisk uppföljning </a:t>
            </a:r>
            <a:r>
              <a:rPr lang="sv-SE" dirty="0"/>
              <a:t>kan vara många olika saker, till exempel:</a:t>
            </a:r>
          </a:p>
          <a:p>
            <a:pPr marL="0" indent="0" eaLnBrk="1" fontAlgn="auto" hangingPunct="1">
              <a:spcAft>
                <a:spcPts val="0"/>
              </a:spcAft>
              <a:buFont typeface="Wingdings 2" panose="05020102010507070707" pitchFamily="18" charset="2"/>
              <a:buNone/>
              <a:defRPr/>
            </a:pPr>
            <a:r>
              <a:rPr lang="sv-SE" dirty="0"/>
              <a:t>	- att följa utvecklingen i ett projekt för att se om det leder till avsett resultat</a:t>
            </a:r>
          </a:p>
          <a:p>
            <a:pPr marL="0" indent="0" eaLnBrk="1" fontAlgn="auto" hangingPunct="1">
              <a:spcAft>
                <a:spcPts val="0"/>
              </a:spcAft>
              <a:buFont typeface="Wingdings 2" panose="05020102010507070707" pitchFamily="18" charset="2"/>
              <a:buNone/>
              <a:defRPr/>
            </a:pPr>
            <a:r>
              <a:rPr lang="sv-SE" dirty="0"/>
              <a:t>	- uppföljning av verksamhetens mål</a:t>
            </a:r>
          </a:p>
          <a:p>
            <a:pPr marL="0" indent="0" eaLnBrk="1" fontAlgn="auto" hangingPunct="1">
              <a:spcAft>
                <a:spcPts val="0"/>
              </a:spcAft>
              <a:buFont typeface="Wingdings 2" panose="05020102010507070707" pitchFamily="18" charset="2"/>
              <a:buNone/>
              <a:defRPr/>
            </a:pPr>
            <a:r>
              <a:rPr lang="sv-SE" dirty="0"/>
              <a:t>	- uppföljning av volymer, kostnader och budget</a:t>
            </a:r>
          </a:p>
          <a:p>
            <a:pPr marL="0" indent="0" eaLnBrk="1" fontAlgn="auto" hangingPunct="1">
              <a:spcAft>
                <a:spcPts val="0"/>
              </a:spcAft>
              <a:buFont typeface="Wingdings 2" panose="05020102010507070707" pitchFamily="18" charset="2"/>
              <a:buNone/>
              <a:defRPr/>
            </a:pPr>
            <a:r>
              <a:rPr lang="sv-SE" dirty="0"/>
              <a:t>	- uppföljning av socialtjänstens kvalitet och resultat i t.ex. öppna jämförelser</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Bildobjekt 3">
            <a:extLst>
              <a:ext uri="{FF2B5EF4-FFF2-40B4-BE49-F238E27FC236}">
                <a16:creationId xmlns:a16="http://schemas.microsoft.com/office/drawing/2014/main" id="{BD084B2B-E1E2-845A-5B34-9A9A961907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9850" y="1019175"/>
            <a:ext cx="2830513"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9E643102-A0D0-423D-8E1F-6FDA9F860DBE}"/>
              </a:ext>
            </a:extLst>
          </p:cNvPr>
          <p:cNvSpPr>
            <a:spLocks noGrp="1"/>
          </p:cNvSpPr>
          <p:nvPr>
            <p:ph type="title"/>
          </p:nvPr>
        </p:nvSpPr>
        <p:spPr/>
        <p:txBody>
          <a:bodyPr/>
          <a:lstStyle/>
          <a:p>
            <a:pPr eaLnBrk="1" fontAlgn="auto" hangingPunct="1">
              <a:spcAft>
                <a:spcPts val="0"/>
              </a:spcAft>
              <a:defRPr/>
            </a:pPr>
            <a:r>
              <a:rPr lang="sv-SE" dirty="0"/>
              <a:t>Syftet med ISU-stödet i partnerskapet</a:t>
            </a:r>
          </a:p>
        </p:txBody>
      </p:sp>
      <p:sp>
        <p:nvSpPr>
          <p:cNvPr id="3" name="Platshållare för innehåll 2">
            <a:extLst>
              <a:ext uri="{FF2B5EF4-FFF2-40B4-BE49-F238E27FC236}">
                <a16:creationId xmlns:a16="http://schemas.microsoft.com/office/drawing/2014/main" id="{44E8F42E-329B-430C-9C82-51134A16E3CB}"/>
              </a:ext>
            </a:extLst>
          </p:cNvPr>
          <p:cNvSpPr>
            <a:spLocks noGrp="1"/>
          </p:cNvSpPr>
          <p:nvPr>
            <p:ph idx="1"/>
          </p:nvPr>
        </p:nvSpPr>
        <p:spPr>
          <a:xfrm>
            <a:off x="1749425" y="2030413"/>
            <a:ext cx="9434513" cy="3913187"/>
          </a:xfrm>
        </p:spPr>
        <p:txBody>
          <a:bodyPr rtlCol="0">
            <a:normAutofit/>
          </a:bodyPr>
          <a:lstStyle/>
          <a:p>
            <a:pPr marL="30163" indent="0" eaLnBrk="1" fontAlgn="auto" hangingPunct="1">
              <a:spcBef>
                <a:spcPts val="600"/>
              </a:spcBef>
              <a:spcAft>
                <a:spcPts val="1200"/>
              </a:spcAft>
              <a:buFont typeface="Wingdings 2" panose="05020102010507070707" pitchFamily="18" charset="2"/>
              <a:buNone/>
              <a:defRPr/>
            </a:pPr>
            <a:r>
              <a:rPr lang="sv-SE" sz="2400" dirty="0"/>
              <a:t>Att utveckla utformningen av det nationella stödet</a:t>
            </a:r>
          </a:p>
          <a:p>
            <a:pPr marL="30163" indent="0" eaLnBrk="1" fontAlgn="auto" hangingPunct="1">
              <a:spcBef>
                <a:spcPts val="600"/>
              </a:spcBef>
              <a:spcAft>
                <a:spcPts val="1200"/>
              </a:spcAft>
              <a:buFont typeface="Wingdings 2" panose="05020102010507070707" pitchFamily="18" charset="2"/>
              <a:buNone/>
              <a:defRPr/>
            </a:pPr>
            <a:r>
              <a:rPr lang="sv-SE" sz="2400" dirty="0"/>
              <a:t>för att stärka den regionala nivåns förmåga </a:t>
            </a:r>
          </a:p>
          <a:p>
            <a:pPr marL="30163" indent="0" eaLnBrk="1" fontAlgn="auto" hangingPunct="1">
              <a:spcBef>
                <a:spcPts val="600"/>
              </a:spcBef>
              <a:spcAft>
                <a:spcPts val="1200"/>
              </a:spcAft>
              <a:buFont typeface="Wingdings 2" panose="05020102010507070707" pitchFamily="18" charset="2"/>
              <a:buNone/>
              <a:defRPr/>
            </a:pPr>
            <a:r>
              <a:rPr lang="sv-SE" sz="2400" dirty="0"/>
              <a:t>att stödja den lokala nivåns kapacitet </a:t>
            </a:r>
          </a:p>
          <a:p>
            <a:pPr marL="30163" indent="0" eaLnBrk="1" fontAlgn="auto" hangingPunct="1">
              <a:spcBef>
                <a:spcPts val="600"/>
              </a:spcBef>
              <a:spcAft>
                <a:spcPts val="1200"/>
              </a:spcAft>
              <a:buFont typeface="Wingdings 2" panose="05020102010507070707" pitchFamily="18" charset="2"/>
              <a:buNone/>
              <a:defRPr/>
            </a:pPr>
            <a:r>
              <a:rPr lang="sv-SE" sz="2400" dirty="0"/>
              <a:t>att med systematiskt uppföljning utveckla sin verksamhet </a:t>
            </a:r>
          </a:p>
          <a:p>
            <a:pPr marL="182880" indent="-182880" eaLnBrk="1" fontAlgn="auto" hangingPunct="1">
              <a:spcAft>
                <a:spcPts val="0"/>
              </a:spcAft>
              <a:defRPr/>
            </a:pPr>
            <a:endParaRPr lang="sv-SE"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Bildobjekt 3">
            <a:extLst>
              <a:ext uri="{FF2B5EF4-FFF2-40B4-BE49-F238E27FC236}">
                <a16:creationId xmlns:a16="http://schemas.microsoft.com/office/drawing/2014/main" id="{9857D461-592F-0601-1C0E-2C40679687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7050" y="3908425"/>
            <a:ext cx="4044950"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FE2CEE92-CCCA-4235-8A1C-5BD31D9DD788}"/>
              </a:ext>
            </a:extLst>
          </p:cNvPr>
          <p:cNvSpPr>
            <a:spLocks noGrp="1"/>
          </p:cNvSpPr>
          <p:nvPr>
            <p:ph type="title"/>
          </p:nvPr>
        </p:nvSpPr>
        <p:spPr/>
        <p:txBody>
          <a:bodyPr/>
          <a:lstStyle/>
          <a:p>
            <a:pPr eaLnBrk="1" fontAlgn="auto" hangingPunct="1">
              <a:spcAft>
                <a:spcPts val="0"/>
              </a:spcAft>
              <a:defRPr/>
            </a:pPr>
            <a:r>
              <a:rPr lang="sv-SE" sz="3600" dirty="0"/>
              <a:t>Partnerskapets stöd till ISU</a:t>
            </a:r>
          </a:p>
        </p:txBody>
      </p:sp>
      <p:sp>
        <p:nvSpPr>
          <p:cNvPr id="3" name="Platshållare för innehåll 2">
            <a:extLst>
              <a:ext uri="{FF2B5EF4-FFF2-40B4-BE49-F238E27FC236}">
                <a16:creationId xmlns:a16="http://schemas.microsoft.com/office/drawing/2014/main" id="{88A8E50D-6348-43AD-852E-94A472057AA2}"/>
              </a:ext>
            </a:extLst>
          </p:cNvPr>
          <p:cNvSpPr>
            <a:spLocks noGrp="1"/>
          </p:cNvSpPr>
          <p:nvPr>
            <p:ph idx="1"/>
          </p:nvPr>
        </p:nvSpPr>
        <p:spPr/>
        <p:txBody>
          <a:bodyPr rtlCol="0">
            <a:normAutofit lnSpcReduction="10000"/>
          </a:bodyPr>
          <a:lstStyle/>
          <a:p>
            <a:pPr marL="487363" indent="-457200" eaLnBrk="1" fontAlgn="auto" hangingPunct="1">
              <a:spcAft>
                <a:spcPts val="1800"/>
              </a:spcAft>
              <a:buFont typeface="Arial" panose="020B0604020202020204" pitchFamily="34" charset="0"/>
              <a:buChar char="•"/>
              <a:defRPr/>
            </a:pPr>
            <a:r>
              <a:rPr lang="sv-SE" sz="2200" dirty="0">
                <a:latin typeface="Calibri" panose="020F0502020204030204" pitchFamily="34" charset="0"/>
                <a:cs typeface="Calibri" panose="020F0502020204030204" pitchFamily="34" charset="0"/>
              </a:rPr>
              <a:t>Detta presentationsmaterial i </a:t>
            </a:r>
            <a:r>
              <a:rPr lang="sv-SE" sz="2200" dirty="0" err="1">
                <a:latin typeface="Calibri" panose="020F0502020204030204" pitchFamily="34" charset="0"/>
                <a:cs typeface="Calibri" panose="020F0502020204030204" pitchFamily="34" charset="0"/>
              </a:rPr>
              <a:t>ppt</a:t>
            </a:r>
            <a:r>
              <a:rPr lang="sv-SE" sz="2200" dirty="0">
                <a:latin typeface="Calibri" panose="020F0502020204030204" pitchFamily="34" charset="0"/>
                <a:cs typeface="Calibri" panose="020F0502020204030204" pitchFamily="34" charset="0"/>
              </a:rPr>
              <a:t> om systematisk uppföljning</a:t>
            </a:r>
          </a:p>
          <a:p>
            <a:pPr marL="487363" indent="-457200" eaLnBrk="1" fontAlgn="auto" hangingPunct="1">
              <a:spcAft>
                <a:spcPts val="1800"/>
              </a:spcAft>
              <a:buFont typeface="Arial" panose="020B0604020202020204" pitchFamily="34" charset="0"/>
              <a:buChar char="•"/>
              <a:defRPr/>
            </a:pPr>
            <a:r>
              <a:rPr lang="sv-SE" sz="2200" dirty="0">
                <a:latin typeface="Calibri" panose="020F0502020204030204" pitchFamily="34" charset="0"/>
                <a:cs typeface="Calibri" panose="020F0502020204030204" pitchFamily="34" charset="0"/>
              </a:rPr>
              <a:t>Utbildningspaket för att underlätta regionala SU-utbildningar </a:t>
            </a:r>
          </a:p>
          <a:p>
            <a:pPr marL="487363" indent="-457200" eaLnBrk="1" fontAlgn="auto" hangingPunct="1">
              <a:spcAft>
                <a:spcPts val="1800"/>
              </a:spcAft>
              <a:buFont typeface="Arial" panose="020B0604020202020204" pitchFamily="34" charset="0"/>
              <a:buChar char="•"/>
              <a:defRPr/>
            </a:pPr>
            <a:r>
              <a:rPr lang="sv-SE" sz="2200" dirty="0">
                <a:latin typeface="Calibri" panose="020F0502020204030204" pitchFamily="34" charset="0"/>
                <a:cs typeface="Calibri" panose="020F0502020204030204" pitchFamily="34" charset="0"/>
              </a:rPr>
              <a:t>Exempel på ISU inom olika verksamhetsområden</a:t>
            </a:r>
          </a:p>
          <a:p>
            <a:pPr marL="487363" indent="-457200" eaLnBrk="1" fontAlgn="auto" hangingPunct="1">
              <a:spcAft>
                <a:spcPts val="1800"/>
              </a:spcAft>
              <a:buFont typeface="Arial" panose="020B0604020202020204" pitchFamily="34" charset="0"/>
              <a:buChar char="•"/>
              <a:defRPr/>
            </a:pPr>
            <a:r>
              <a:rPr lang="sv-SE" sz="2200" dirty="0">
                <a:latin typeface="Calibri" panose="020F0502020204030204" pitchFamily="34" charset="0"/>
                <a:cs typeface="Calibri" panose="020F0502020204030204" pitchFamily="34" charset="0"/>
              </a:rPr>
              <a:t>Informationsblad om rättsliga förutsättningar för SU</a:t>
            </a:r>
          </a:p>
          <a:p>
            <a:pPr marL="30163" indent="0" eaLnBrk="1" fontAlgn="auto" hangingPunct="1">
              <a:spcAft>
                <a:spcPts val="1800"/>
              </a:spcAft>
              <a:buFont typeface="Wingdings 2" panose="05020102010507070707" pitchFamily="18" charset="2"/>
              <a:buNone/>
              <a:defRPr/>
            </a:pPr>
            <a:r>
              <a:rPr lang="sv-SE" sz="2200" dirty="0">
                <a:latin typeface="Calibri" panose="020F0502020204030204" pitchFamily="34" charset="0"/>
                <a:cs typeface="Calibri" panose="020F0502020204030204" pitchFamily="34" charset="0"/>
              </a:rPr>
              <a:t>Nätverket för regionalt stöd till uppföljning </a:t>
            </a:r>
            <a:br>
              <a:rPr lang="sv-SE" sz="2200" dirty="0">
                <a:latin typeface="Calibri" panose="020F0502020204030204" pitchFamily="34" charset="0"/>
                <a:cs typeface="Calibri" panose="020F0502020204030204" pitchFamily="34" charset="0"/>
              </a:rPr>
            </a:br>
            <a:r>
              <a:rPr lang="sv-SE" sz="2200" dirty="0">
                <a:latin typeface="Calibri" panose="020F0502020204030204" pitchFamily="34" charset="0"/>
                <a:cs typeface="Calibri" panose="020F0502020204030204" pitchFamily="34" charset="0"/>
              </a:rPr>
              <a:t>och analys, som SKL samordnar, är referensgrupp </a:t>
            </a:r>
            <a:br>
              <a:rPr lang="sv-SE" sz="2200" dirty="0">
                <a:latin typeface="Calibri" panose="020F0502020204030204" pitchFamily="34" charset="0"/>
                <a:cs typeface="Calibri" panose="020F0502020204030204" pitchFamily="34" charset="0"/>
              </a:rPr>
            </a:br>
            <a:r>
              <a:rPr lang="sv-SE" sz="2200" dirty="0">
                <a:latin typeface="Calibri" panose="020F0502020204030204" pitchFamily="34" charset="0"/>
                <a:cs typeface="Calibri" panose="020F0502020204030204" pitchFamily="34" charset="0"/>
              </a:rPr>
              <a:t>för arbetet med stöd till ISU i partnerskapet</a:t>
            </a:r>
            <a:endParaRPr lang="sv-SE" sz="2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597D0E-33D4-44EC-BCB2-14E4D58BAF55}"/>
              </a:ext>
            </a:extLst>
          </p:cNvPr>
          <p:cNvSpPr>
            <a:spLocks noGrp="1"/>
          </p:cNvSpPr>
          <p:nvPr>
            <p:ph type="title"/>
          </p:nvPr>
        </p:nvSpPr>
        <p:spPr/>
        <p:txBody>
          <a:bodyPr>
            <a:normAutofit fontScale="90000"/>
          </a:bodyPr>
          <a:lstStyle/>
          <a:p>
            <a:pPr eaLnBrk="1" fontAlgn="auto" hangingPunct="1">
              <a:spcAft>
                <a:spcPts val="0"/>
              </a:spcAft>
              <a:defRPr/>
            </a:pPr>
            <a:r>
              <a:rPr lang="sv-SE" dirty="0"/>
              <a:t>Denna presentation handlar om </a:t>
            </a:r>
            <a:r>
              <a:rPr lang="sv-SE" i="1" dirty="0"/>
              <a:t>individbaserad</a:t>
            </a:r>
            <a:r>
              <a:rPr lang="sv-SE" dirty="0"/>
              <a:t> systematisk</a:t>
            </a:r>
            <a:r>
              <a:rPr lang="sv-SE" i="1" dirty="0"/>
              <a:t> </a:t>
            </a:r>
            <a:r>
              <a:rPr lang="sv-SE" dirty="0"/>
              <a:t>uppföljning</a:t>
            </a:r>
          </a:p>
        </p:txBody>
      </p:sp>
      <p:sp>
        <p:nvSpPr>
          <p:cNvPr id="3" name="Platshållare för innehåll 2">
            <a:extLst>
              <a:ext uri="{FF2B5EF4-FFF2-40B4-BE49-F238E27FC236}">
                <a16:creationId xmlns:a16="http://schemas.microsoft.com/office/drawing/2014/main" id="{92584E20-803C-48CE-99FB-4B627A5C7809}"/>
              </a:ext>
            </a:extLst>
          </p:cNvPr>
          <p:cNvSpPr>
            <a:spLocks noGrp="1"/>
          </p:cNvSpPr>
          <p:nvPr>
            <p:ph idx="1"/>
          </p:nvPr>
        </p:nvSpPr>
        <p:spPr/>
        <p:txBody>
          <a:bodyPr rtlCol="0">
            <a:noAutofit/>
          </a:bodyPr>
          <a:lstStyle/>
          <a:p>
            <a:pPr marL="0" indent="0" eaLnBrk="1" fontAlgn="auto" hangingPunct="1">
              <a:lnSpc>
                <a:spcPct val="120000"/>
              </a:lnSpc>
              <a:spcAft>
                <a:spcPts val="0"/>
              </a:spcAft>
              <a:buFont typeface="Wingdings 2" panose="05020102010507070707" pitchFamily="18" charset="2"/>
              <a:buNone/>
              <a:defRPr/>
            </a:pPr>
            <a:endParaRPr lang="sv-SE" sz="1800" dirty="0">
              <a:highlight>
                <a:srgbClr val="FFFF00"/>
              </a:highlight>
            </a:endParaRPr>
          </a:p>
          <a:p>
            <a:pPr marL="182880" indent="-182880" eaLnBrk="1" fontAlgn="auto" hangingPunct="1">
              <a:lnSpc>
                <a:spcPct val="120000"/>
              </a:lnSpc>
              <a:spcAft>
                <a:spcPts val="0"/>
              </a:spcAft>
              <a:defRPr/>
            </a:pPr>
            <a:endParaRPr lang="sv-SE" sz="1800" dirty="0"/>
          </a:p>
          <a:p>
            <a:pPr marL="0" indent="0" eaLnBrk="1" fontAlgn="auto" hangingPunct="1">
              <a:lnSpc>
                <a:spcPct val="120000"/>
              </a:lnSpc>
              <a:spcAft>
                <a:spcPts val="0"/>
              </a:spcAft>
              <a:buFont typeface="Wingdings 2" panose="05020102010507070707" pitchFamily="18" charset="2"/>
              <a:buNone/>
              <a:defRPr/>
            </a:pPr>
            <a:r>
              <a:rPr lang="sv-SE" sz="1800" dirty="0"/>
              <a:t>Med individbaserad systematisk uppföljning avses att</a:t>
            </a:r>
          </a:p>
          <a:p>
            <a:pPr marL="182880" indent="-182880" eaLnBrk="1" fontAlgn="auto" hangingPunct="1">
              <a:lnSpc>
                <a:spcPct val="120000"/>
              </a:lnSpc>
              <a:spcAft>
                <a:spcPts val="0"/>
              </a:spcAft>
              <a:defRPr/>
            </a:pPr>
            <a:r>
              <a:rPr lang="sv-SE" sz="1800" dirty="0"/>
              <a:t>beskriva och mäta enskilda brukares behov, insatser och deras resultat, </a:t>
            </a:r>
          </a:p>
          <a:p>
            <a:pPr marL="182880" indent="-182880" eaLnBrk="1" fontAlgn="auto" hangingPunct="1">
              <a:lnSpc>
                <a:spcPct val="120000"/>
              </a:lnSpc>
              <a:spcAft>
                <a:spcPts val="0"/>
              </a:spcAft>
              <a:defRPr/>
            </a:pPr>
            <a:r>
              <a:rPr lang="sv-SE" sz="1800" b="1" dirty="0"/>
              <a:t>samt</a:t>
            </a:r>
          </a:p>
          <a:p>
            <a:pPr marL="182880" indent="-182880" eaLnBrk="1" fontAlgn="auto" hangingPunct="1">
              <a:lnSpc>
                <a:spcPct val="120000"/>
              </a:lnSpc>
              <a:spcAft>
                <a:spcPts val="0"/>
              </a:spcAft>
              <a:defRPr/>
            </a:pPr>
            <a:r>
              <a:rPr lang="sv-SE" sz="1800" dirty="0"/>
              <a:t>att sammanställa denna information på grupp- eller verksamhetsnivå i syfte att analysera och utveckla verksamheten.</a:t>
            </a:r>
          </a:p>
          <a:p>
            <a:pPr marL="0" indent="0" eaLnBrk="1" fontAlgn="auto" hangingPunct="1">
              <a:spcAft>
                <a:spcPts val="0"/>
              </a:spcAft>
              <a:buFont typeface="Wingdings 2" panose="05020102010507070707" pitchFamily="18" charset="2"/>
              <a:buNone/>
              <a:defRPr/>
            </a:pPr>
            <a:r>
              <a:rPr lang="sv-SE" sz="1800" dirty="0"/>
              <a:t>Individbaserad systematisk uppföljning handlar om att sammanställa lokala data för att ta fram kunskap som kan belysa kvaliteten i socialtjänstens arbete för olika grupper av brukare. </a:t>
            </a:r>
            <a:endParaRPr lang="sv-SE" dirty="0"/>
          </a:p>
          <a:p>
            <a:pPr marL="182880" indent="-182880" eaLnBrk="1" fontAlgn="auto" hangingPunct="1">
              <a:spcAft>
                <a:spcPts val="0"/>
              </a:spcAft>
              <a:defRPr/>
            </a:pPr>
            <a:endParaRPr lang="sv-SE" dirty="0"/>
          </a:p>
          <a:p>
            <a:pPr marL="0" indent="0" eaLnBrk="1" fontAlgn="auto" hangingPunct="1">
              <a:lnSpc>
                <a:spcPct val="120000"/>
              </a:lnSpc>
              <a:spcAft>
                <a:spcPts val="0"/>
              </a:spcAft>
              <a:buFont typeface="Wingdings 2" panose="05020102010507070707" pitchFamily="18" charset="2"/>
              <a:buNone/>
              <a:defRPr/>
            </a:pPr>
            <a:endParaRPr lang="sv-SE" sz="1800" dirty="0"/>
          </a:p>
          <a:p>
            <a:pPr marL="0" indent="0" eaLnBrk="1" fontAlgn="auto" hangingPunct="1">
              <a:spcAft>
                <a:spcPts val="0"/>
              </a:spcAft>
              <a:buFont typeface="Wingdings 2" panose="05020102010507070707" pitchFamily="18" charset="2"/>
              <a:buNone/>
              <a:defRPr/>
            </a:pPr>
            <a:endParaRPr lang="sv-SE"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FE865D-8092-4B64-A5EA-5687DAC72F0A}"/>
              </a:ext>
            </a:extLst>
          </p:cNvPr>
          <p:cNvSpPr>
            <a:spLocks noGrp="1"/>
          </p:cNvSpPr>
          <p:nvPr>
            <p:ph type="title"/>
          </p:nvPr>
        </p:nvSpPr>
        <p:spPr>
          <a:xfrm>
            <a:off x="1730375" y="720725"/>
            <a:ext cx="9432925" cy="1011238"/>
          </a:xfrm>
        </p:spPr>
        <p:txBody>
          <a:bodyPr/>
          <a:lstStyle/>
          <a:p>
            <a:pPr eaLnBrk="1" fontAlgn="auto" hangingPunct="1">
              <a:spcAft>
                <a:spcPts val="0"/>
              </a:spcAft>
              <a:defRPr/>
            </a:pPr>
            <a:r>
              <a:rPr lang="sv-SE" dirty="0"/>
              <a:t>Modell för individbaserad systematisk uppföljning</a:t>
            </a:r>
          </a:p>
        </p:txBody>
      </p:sp>
      <p:pic>
        <p:nvPicPr>
          <p:cNvPr id="63491" name="Platshållare för innehåll 5">
            <a:extLst>
              <a:ext uri="{FF2B5EF4-FFF2-40B4-BE49-F238E27FC236}">
                <a16:creationId xmlns:a16="http://schemas.microsoft.com/office/drawing/2014/main" id="{3E2B2965-8AD8-BE0C-43CA-E9FA4C3C47A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79638" y="1949450"/>
            <a:ext cx="7656512" cy="414496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74594B-89F2-4BC7-984B-BDD723521DA7}"/>
              </a:ext>
            </a:extLst>
          </p:cNvPr>
          <p:cNvSpPr>
            <a:spLocks noGrp="1"/>
          </p:cNvSpPr>
          <p:nvPr>
            <p:ph type="title"/>
          </p:nvPr>
        </p:nvSpPr>
        <p:spPr/>
        <p:txBody>
          <a:bodyPr/>
          <a:lstStyle/>
          <a:p>
            <a:pPr eaLnBrk="1" fontAlgn="auto" hangingPunct="1">
              <a:spcAft>
                <a:spcPts val="0"/>
              </a:spcAft>
              <a:defRPr/>
            </a:pPr>
            <a:r>
              <a:rPr lang="sv-SE" dirty="0"/>
              <a:t>Kort om information, data och variabler</a:t>
            </a:r>
          </a:p>
        </p:txBody>
      </p:sp>
      <p:sp>
        <p:nvSpPr>
          <p:cNvPr id="65539" name="Platshållare för innehåll 2">
            <a:extLst>
              <a:ext uri="{FF2B5EF4-FFF2-40B4-BE49-F238E27FC236}">
                <a16:creationId xmlns:a16="http://schemas.microsoft.com/office/drawing/2014/main" id="{B2DD6D39-9562-BA71-196B-88F8069CCECD}"/>
              </a:ext>
            </a:extLst>
          </p:cNvPr>
          <p:cNvSpPr>
            <a:spLocks noGrp="1" noChangeArrowheads="1"/>
          </p:cNvSpPr>
          <p:nvPr>
            <p:ph idx="1"/>
          </p:nvPr>
        </p:nvSpPr>
        <p:spPr/>
        <p:txBody>
          <a:bodyPr/>
          <a:lstStyle/>
          <a:p>
            <a:r>
              <a:rPr lang="sv-SE" altLang="sv-SE" dirty="0"/>
              <a:t>Strukturerad information är en förutsättning för ISU. Tillsammans behöver en verksamhet bestämma vilken information/vilka uppgifter som ska användas i uppföljningsarbetet. Informationen utgör data i uppföljningen som kan kvantifieras. Beroende på vad upplysningen ska belysa kan följande behövas:  </a:t>
            </a:r>
          </a:p>
          <a:p>
            <a:pPr eaLnBrk="1" hangingPunct="1"/>
            <a:r>
              <a:rPr lang="sv-SE" altLang="sv-SE" dirty="0"/>
              <a:t>Information som anger bakgrund i form av tex kön och ålder, dvs bakgrundsvariabler. Utifrån dessa kan skillnader i arbetet med bedömningar och insatser för olika grupper analyseras. </a:t>
            </a:r>
          </a:p>
          <a:p>
            <a:pPr eaLnBrk="1" hangingPunct="1"/>
            <a:r>
              <a:rPr lang="sv-SE" altLang="sv-SE" dirty="0"/>
              <a:t>Variabler som mäter vilket stöd eller vilka insatser brukaren har fått, tex MI, familjebehandling, boendestöd.</a:t>
            </a:r>
          </a:p>
          <a:p>
            <a:pPr eaLnBrk="1" hangingPunct="1"/>
            <a:r>
              <a:rPr lang="sv-SE" altLang="sv-SE" dirty="0"/>
              <a:t>Variabler som mäter resultat och utfall av en insats, tex förändring i beteende eller situationen t ex konflikter i familjen, måluppfyllelse och brukarbedömningar.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5D742D-5992-4691-B799-368366E6AE62}"/>
              </a:ext>
            </a:extLst>
          </p:cNvPr>
          <p:cNvSpPr>
            <a:spLocks noGrp="1"/>
          </p:cNvSpPr>
          <p:nvPr>
            <p:ph type="title"/>
          </p:nvPr>
        </p:nvSpPr>
        <p:spPr/>
        <p:txBody>
          <a:bodyPr>
            <a:normAutofit fontScale="90000"/>
          </a:bodyPr>
          <a:lstStyle/>
          <a:p>
            <a:pPr eaLnBrk="1" fontAlgn="auto" hangingPunct="1">
              <a:spcAft>
                <a:spcPts val="0"/>
              </a:spcAft>
              <a:defRPr/>
            </a:pPr>
            <a:r>
              <a:rPr lang="sv-SE" dirty="0"/>
              <a:t>Exempel på registrering av information vid individbaserad systematisk</a:t>
            </a:r>
            <a:r>
              <a:rPr lang="sv-SE" i="1" dirty="0"/>
              <a:t> </a:t>
            </a:r>
            <a:r>
              <a:rPr lang="sv-SE" dirty="0"/>
              <a:t>uppföljning</a:t>
            </a:r>
          </a:p>
        </p:txBody>
      </p:sp>
      <p:graphicFrame>
        <p:nvGraphicFramePr>
          <p:cNvPr id="6" name="Platshållare för innehåll 5">
            <a:extLst>
              <a:ext uri="{FF2B5EF4-FFF2-40B4-BE49-F238E27FC236}">
                <a16:creationId xmlns:a16="http://schemas.microsoft.com/office/drawing/2014/main" id="{8DF1FBF8-4075-4899-8140-D7D9317AB41B}"/>
              </a:ext>
            </a:extLst>
          </p:cNvPr>
          <p:cNvGraphicFramePr>
            <a:graphicFrameLocks noGrp="1"/>
          </p:cNvGraphicFramePr>
          <p:nvPr>
            <p:ph idx="4294967295"/>
            <p:extLst>
              <p:ext uri="{D42A27DB-BD31-4B8C-83A1-F6EECF244321}">
                <p14:modId xmlns:p14="http://schemas.microsoft.com/office/powerpoint/2010/main" val="1898844610"/>
              </p:ext>
            </p:extLst>
          </p:nvPr>
        </p:nvGraphicFramePr>
        <p:xfrm>
          <a:off x="1997774" y="1954169"/>
          <a:ext cx="8937624" cy="4117980"/>
        </p:xfrm>
        <a:graphic>
          <a:graphicData uri="http://schemas.openxmlformats.org/drawingml/2006/table">
            <a:tbl>
              <a:tblPr firstRow="1" bandRow="1">
                <a:tableStyleId>{72833802-FEF1-4C79-8D5D-14CF1EAF98D9}</a:tableStyleId>
              </a:tblPr>
              <a:tblGrid>
                <a:gridCol w="2422246">
                  <a:extLst>
                    <a:ext uri="{9D8B030D-6E8A-4147-A177-3AD203B41FA5}">
                      <a16:colId xmlns:a16="http://schemas.microsoft.com/office/drawing/2014/main" val="20000"/>
                    </a:ext>
                  </a:extLst>
                </a:gridCol>
                <a:gridCol w="2133500">
                  <a:extLst>
                    <a:ext uri="{9D8B030D-6E8A-4147-A177-3AD203B41FA5}">
                      <a16:colId xmlns:a16="http://schemas.microsoft.com/office/drawing/2014/main" val="20001"/>
                    </a:ext>
                  </a:extLst>
                </a:gridCol>
                <a:gridCol w="1684341">
                  <a:extLst>
                    <a:ext uri="{9D8B030D-6E8A-4147-A177-3AD203B41FA5}">
                      <a16:colId xmlns:a16="http://schemas.microsoft.com/office/drawing/2014/main" val="20002"/>
                    </a:ext>
                  </a:extLst>
                </a:gridCol>
                <a:gridCol w="2697537">
                  <a:extLst>
                    <a:ext uri="{9D8B030D-6E8A-4147-A177-3AD203B41FA5}">
                      <a16:colId xmlns:a16="http://schemas.microsoft.com/office/drawing/2014/main" val="20003"/>
                    </a:ext>
                  </a:extLst>
                </a:gridCol>
              </a:tblGrid>
              <a:tr h="343165">
                <a:tc>
                  <a:txBody>
                    <a:bodyPr/>
                    <a:lstStyle/>
                    <a:p>
                      <a:pPr algn="ctr" fontAlgn="ctr"/>
                      <a:r>
                        <a:rPr lang="sv-SE" sz="1400" u="none" strike="noStrike" dirty="0">
                          <a:effectLst/>
                        </a:rPr>
                        <a:t>Kön</a:t>
                      </a:r>
                      <a:endParaRPr lang="sv-SE"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sv-SE" sz="1400" u="none" strike="noStrike" dirty="0">
                          <a:effectLst/>
                        </a:rPr>
                        <a:t>Ålder</a:t>
                      </a:r>
                      <a:endParaRPr lang="sv-SE"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sv-SE" sz="1400" u="none" strike="noStrike" dirty="0">
                          <a:effectLst/>
                        </a:rPr>
                        <a:t>Insatstid i månader</a:t>
                      </a:r>
                      <a:endParaRPr lang="sv-SE"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sv-SE" sz="1400" u="none" strike="noStrike" dirty="0">
                          <a:effectLst/>
                        </a:rPr>
                        <a:t>Självskattad förändring situation</a:t>
                      </a:r>
                      <a:endParaRPr lang="sv-SE"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343165">
                <a:tc>
                  <a:txBody>
                    <a:bodyPr/>
                    <a:lstStyle/>
                    <a:p>
                      <a:pPr algn="ctr" fontAlgn="ctr"/>
                      <a:r>
                        <a:rPr lang="sv-SE" sz="1400" u="none" strike="noStrike" dirty="0">
                          <a:solidFill>
                            <a:schemeClr val="tx1">
                              <a:lumMod val="65000"/>
                              <a:lumOff val="35000"/>
                            </a:schemeClr>
                          </a:solidFill>
                          <a:effectLst/>
                        </a:rPr>
                        <a:t>Man</a:t>
                      </a:r>
                      <a:endParaRPr lang="sv-SE" sz="1400" b="0" i="0" u="none" strike="noStrike" dirty="0">
                        <a:solidFill>
                          <a:schemeClr val="tx1">
                            <a:lumMod val="65000"/>
                            <a:lumOff val="35000"/>
                          </a:schemeClr>
                        </a:solidFill>
                        <a:effectLst/>
                        <a:latin typeface="Calibri" panose="020F0502020204030204" pitchFamily="34" charset="0"/>
                      </a:endParaRPr>
                    </a:p>
                  </a:txBody>
                  <a:tcPr marL="179992" marR="9525" marT="9525" marB="0" anchor="ctr"/>
                </a:tc>
                <a:tc>
                  <a:txBody>
                    <a:bodyPr/>
                    <a:lstStyle/>
                    <a:p>
                      <a:pPr algn="ctr" fontAlgn="ctr"/>
                      <a:r>
                        <a:rPr lang="sv-SE" sz="1400" u="none" strike="noStrike" dirty="0">
                          <a:solidFill>
                            <a:schemeClr val="tx1">
                              <a:lumMod val="65000"/>
                              <a:lumOff val="35000"/>
                            </a:schemeClr>
                          </a:solidFill>
                          <a:effectLst/>
                        </a:rPr>
                        <a:t>35</a:t>
                      </a:r>
                      <a:endParaRPr lang="sv-SE" sz="1400" b="0" i="0" u="none" strike="noStrike" dirty="0">
                        <a:solidFill>
                          <a:schemeClr val="tx1">
                            <a:lumMod val="65000"/>
                            <a:lumOff val="35000"/>
                          </a:schemeClr>
                        </a:solidFill>
                        <a:effectLst/>
                        <a:latin typeface="Calibri" panose="020F0502020204030204" pitchFamily="34" charset="0"/>
                      </a:endParaRPr>
                    </a:p>
                  </a:txBody>
                  <a:tcPr marL="179992" marR="9525" marT="9525" marB="0" anchor="ctr"/>
                </a:tc>
                <a:tc>
                  <a:txBody>
                    <a:bodyPr/>
                    <a:lstStyle/>
                    <a:p>
                      <a:pPr algn="ctr" fontAlgn="ctr"/>
                      <a:r>
                        <a:rPr lang="sv-SE" sz="1400" u="none" strike="noStrike" dirty="0">
                          <a:solidFill>
                            <a:schemeClr val="tx1">
                              <a:lumMod val="65000"/>
                              <a:lumOff val="35000"/>
                            </a:schemeClr>
                          </a:solidFill>
                          <a:effectLst/>
                        </a:rPr>
                        <a:t>3</a:t>
                      </a:r>
                      <a:endParaRPr lang="sv-SE" sz="1400" b="0" i="0" u="none" strike="noStrike" dirty="0">
                        <a:solidFill>
                          <a:schemeClr val="tx1">
                            <a:lumMod val="65000"/>
                            <a:lumOff val="35000"/>
                          </a:schemeClr>
                        </a:solidFill>
                        <a:effectLst/>
                        <a:latin typeface="Calibri" panose="020F0502020204030204" pitchFamily="34" charset="0"/>
                      </a:endParaRPr>
                    </a:p>
                  </a:txBody>
                  <a:tcPr marL="179992" marR="9525" marT="9525" marB="0" anchor="ctr"/>
                </a:tc>
                <a:tc>
                  <a:txBody>
                    <a:bodyPr/>
                    <a:lstStyle/>
                    <a:p>
                      <a:pPr algn="ctr" fontAlgn="ctr"/>
                      <a:r>
                        <a:rPr lang="sv-SE" sz="1400" u="none" strike="noStrike" dirty="0">
                          <a:solidFill>
                            <a:schemeClr val="tx1">
                              <a:lumMod val="65000"/>
                              <a:lumOff val="35000"/>
                            </a:schemeClr>
                          </a:solidFill>
                          <a:effectLst/>
                        </a:rPr>
                        <a:t>Den har förbättrats</a:t>
                      </a:r>
                      <a:endParaRPr lang="sv-SE" sz="1400" b="0" i="0" u="none" strike="noStrike" dirty="0">
                        <a:solidFill>
                          <a:schemeClr val="tx1">
                            <a:lumMod val="65000"/>
                            <a:lumOff val="35000"/>
                          </a:schemeClr>
                        </a:solidFill>
                        <a:effectLst/>
                        <a:latin typeface="Calibri" panose="020F0502020204030204" pitchFamily="34" charset="0"/>
                      </a:endParaRPr>
                    </a:p>
                  </a:txBody>
                  <a:tcPr marL="179992" marR="9525" marT="9525" marB="0" anchor="ctr"/>
                </a:tc>
                <a:extLst>
                  <a:ext uri="{0D108BD9-81ED-4DB2-BD59-A6C34878D82A}">
                    <a16:rowId xmlns:a16="http://schemas.microsoft.com/office/drawing/2014/main" val="10001"/>
                  </a:ext>
                </a:extLst>
              </a:tr>
              <a:tr h="343165">
                <a:tc>
                  <a:txBody>
                    <a:bodyPr/>
                    <a:lstStyle/>
                    <a:p>
                      <a:pPr algn="ctr" fontAlgn="ctr"/>
                      <a:r>
                        <a:rPr lang="sv-SE" sz="1400" u="none" strike="noStrike" dirty="0">
                          <a:solidFill>
                            <a:schemeClr val="tx1">
                              <a:lumMod val="65000"/>
                              <a:lumOff val="35000"/>
                            </a:schemeClr>
                          </a:solidFill>
                          <a:effectLst/>
                        </a:rPr>
                        <a:t>Man</a:t>
                      </a:r>
                      <a:endParaRPr lang="sv-SE" sz="1400" b="0" i="0" u="none" strike="noStrike" dirty="0">
                        <a:solidFill>
                          <a:schemeClr val="tx1">
                            <a:lumMod val="65000"/>
                            <a:lumOff val="35000"/>
                          </a:schemeClr>
                        </a:solidFill>
                        <a:effectLst/>
                        <a:latin typeface="Calibri" panose="020F0502020204030204" pitchFamily="34" charset="0"/>
                      </a:endParaRPr>
                    </a:p>
                  </a:txBody>
                  <a:tcPr marL="179992" marR="9525" marT="9525" marB="0" anchor="ctr"/>
                </a:tc>
                <a:tc>
                  <a:txBody>
                    <a:bodyPr/>
                    <a:lstStyle/>
                    <a:p>
                      <a:pPr algn="ctr" fontAlgn="ctr"/>
                      <a:r>
                        <a:rPr lang="sv-SE" sz="1400" u="none" strike="noStrike" dirty="0">
                          <a:solidFill>
                            <a:schemeClr val="tx1">
                              <a:lumMod val="65000"/>
                              <a:lumOff val="35000"/>
                            </a:schemeClr>
                          </a:solidFill>
                          <a:effectLst/>
                        </a:rPr>
                        <a:t>27</a:t>
                      </a:r>
                      <a:endParaRPr lang="sv-SE" sz="1400" b="0" i="0" u="none" strike="noStrike" dirty="0">
                        <a:solidFill>
                          <a:schemeClr val="tx1">
                            <a:lumMod val="65000"/>
                            <a:lumOff val="35000"/>
                          </a:schemeClr>
                        </a:solidFill>
                        <a:effectLst/>
                        <a:latin typeface="Calibri" panose="020F0502020204030204" pitchFamily="34" charset="0"/>
                      </a:endParaRPr>
                    </a:p>
                  </a:txBody>
                  <a:tcPr marL="179992" marR="9525" marT="9525" marB="0" anchor="ctr"/>
                </a:tc>
                <a:tc>
                  <a:txBody>
                    <a:bodyPr/>
                    <a:lstStyle/>
                    <a:p>
                      <a:pPr algn="ctr" fontAlgn="ctr"/>
                      <a:r>
                        <a:rPr lang="sv-SE" sz="1400" b="0" i="0" u="none" strike="noStrike" dirty="0">
                          <a:solidFill>
                            <a:schemeClr val="tx1">
                              <a:lumMod val="65000"/>
                              <a:lumOff val="35000"/>
                            </a:schemeClr>
                          </a:solidFill>
                          <a:effectLst/>
                          <a:latin typeface="+mn-lt"/>
                        </a:rPr>
                        <a:t>2</a:t>
                      </a:r>
                      <a:endParaRPr lang="sv-SE" sz="1400" b="0" i="0" u="none" strike="noStrike" dirty="0">
                        <a:solidFill>
                          <a:schemeClr val="tx1">
                            <a:lumMod val="65000"/>
                            <a:lumOff val="35000"/>
                          </a:schemeClr>
                        </a:solidFill>
                        <a:effectLst/>
                        <a:latin typeface="Calibri" panose="020F0502020204030204" pitchFamily="34" charset="0"/>
                      </a:endParaRPr>
                    </a:p>
                  </a:txBody>
                  <a:tcPr marL="179992" marR="9525" marT="9525" marB="0" anchor="ctr"/>
                </a:tc>
                <a:tc>
                  <a:txBody>
                    <a:bodyPr/>
                    <a:lstStyle/>
                    <a:p>
                      <a:pPr algn="ctr" fontAlgn="ctr"/>
                      <a:r>
                        <a:rPr lang="sv-SE" sz="1400" u="none" strike="noStrike" dirty="0">
                          <a:solidFill>
                            <a:schemeClr val="tx1">
                              <a:lumMod val="65000"/>
                              <a:lumOff val="35000"/>
                            </a:schemeClr>
                          </a:solidFill>
                          <a:effectLst/>
                        </a:rPr>
                        <a:t>Den har inte</a:t>
                      </a:r>
                      <a:r>
                        <a:rPr lang="sv-SE" sz="1400" u="none" strike="noStrike" baseline="0" dirty="0">
                          <a:solidFill>
                            <a:schemeClr val="tx1">
                              <a:lumMod val="65000"/>
                              <a:lumOff val="35000"/>
                            </a:schemeClr>
                          </a:solidFill>
                          <a:effectLst/>
                        </a:rPr>
                        <a:t> förändrats</a:t>
                      </a:r>
                      <a:endParaRPr lang="sv-SE" sz="1400" b="0" i="0" u="none" strike="noStrike" dirty="0">
                        <a:solidFill>
                          <a:schemeClr val="tx1">
                            <a:lumMod val="65000"/>
                            <a:lumOff val="35000"/>
                          </a:schemeClr>
                        </a:solidFill>
                        <a:effectLst/>
                        <a:latin typeface="Calibri" panose="020F0502020204030204" pitchFamily="34" charset="0"/>
                      </a:endParaRPr>
                    </a:p>
                  </a:txBody>
                  <a:tcPr marL="179992" marR="9525" marT="9525" marB="0" anchor="ctr"/>
                </a:tc>
                <a:extLst>
                  <a:ext uri="{0D108BD9-81ED-4DB2-BD59-A6C34878D82A}">
                    <a16:rowId xmlns:a16="http://schemas.microsoft.com/office/drawing/2014/main" val="10002"/>
                  </a:ext>
                </a:extLst>
              </a:tr>
              <a:tr h="343165">
                <a:tc>
                  <a:txBody>
                    <a:bodyPr/>
                    <a:lstStyle/>
                    <a:p>
                      <a:pPr algn="ctr" fontAlgn="ctr"/>
                      <a:r>
                        <a:rPr lang="sv-SE" sz="1400" u="none" strike="noStrike">
                          <a:solidFill>
                            <a:schemeClr val="tx1">
                              <a:lumMod val="65000"/>
                              <a:lumOff val="35000"/>
                            </a:schemeClr>
                          </a:solidFill>
                          <a:effectLst/>
                        </a:rPr>
                        <a:t>Kvinna</a:t>
                      </a:r>
                      <a:endParaRPr lang="sv-SE" sz="1400" b="0" i="0" u="none" strike="noStrike">
                        <a:solidFill>
                          <a:schemeClr val="tx1">
                            <a:lumMod val="65000"/>
                            <a:lumOff val="35000"/>
                          </a:schemeClr>
                        </a:solidFill>
                        <a:effectLst/>
                        <a:latin typeface="Calibri" panose="020F0502020204030204" pitchFamily="34" charset="0"/>
                      </a:endParaRPr>
                    </a:p>
                  </a:txBody>
                  <a:tcPr marL="179992" marR="9525" marT="9525" marB="0" anchor="ctr"/>
                </a:tc>
                <a:tc>
                  <a:txBody>
                    <a:bodyPr/>
                    <a:lstStyle/>
                    <a:p>
                      <a:pPr algn="ctr" fontAlgn="ctr"/>
                      <a:r>
                        <a:rPr lang="sv-SE" sz="1400" u="none" strike="noStrike" dirty="0">
                          <a:solidFill>
                            <a:schemeClr val="tx1">
                              <a:lumMod val="65000"/>
                              <a:lumOff val="35000"/>
                            </a:schemeClr>
                          </a:solidFill>
                          <a:effectLst/>
                        </a:rPr>
                        <a:t>55</a:t>
                      </a:r>
                      <a:endParaRPr lang="sv-SE" sz="1400" b="0" i="0" u="none" strike="noStrike" dirty="0">
                        <a:solidFill>
                          <a:schemeClr val="tx1">
                            <a:lumMod val="65000"/>
                            <a:lumOff val="35000"/>
                          </a:schemeClr>
                        </a:solidFill>
                        <a:effectLst/>
                        <a:latin typeface="Calibri" panose="020F0502020204030204" pitchFamily="34" charset="0"/>
                      </a:endParaRPr>
                    </a:p>
                  </a:txBody>
                  <a:tcPr marL="179992" marR="9525" marT="9525" marB="0" anchor="ctr"/>
                </a:tc>
                <a:tc>
                  <a:txBody>
                    <a:bodyPr/>
                    <a:lstStyle/>
                    <a:p>
                      <a:pPr algn="ctr" fontAlgn="ctr"/>
                      <a:r>
                        <a:rPr lang="sv-SE" sz="1400" u="none" strike="noStrike" dirty="0">
                          <a:solidFill>
                            <a:schemeClr val="tx1">
                              <a:lumMod val="65000"/>
                              <a:lumOff val="35000"/>
                            </a:schemeClr>
                          </a:solidFill>
                          <a:effectLst/>
                        </a:rPr>
                        <a:t>4</a:t>
                      </a:r>
                      <a:endParaRPr lang="sv-SE" sz="1400" b="0" i="0" u="none" strike="noStrike" dirty="0">
                        <a:solidFill>
                          <a:schemeClr val="tx1">
                            <a:lumMod val="65000"/>
                            <a:lumOff val="35000"/>
                          </a:schemeClr>
                        </a:solidFill>
                        <a:effectLst/>
                        <a:latin typeface="Calibri" panose="020F0502020204030204" pitchFamily="34" charset="0"/>
                      </a:endParaRPr>
                    </a:p>
                  </a:txBody>
                  <a:tcPr marL="179992" marR="9525" marT="9525" marB="0" anchor="ctr"/>
                </a:tc>
                <a:tc>
                  <a:txBody>
                    <a:bodyPr/>
                    <a:lstStyle/>
                    <a:p>
                      <a:pPr algn="ctr" fontAlgn="ctr"/>
                      <a:r>
                        <a:rPr lang="sv-SE" sz="1400" u="none" strike="noStrike" dirty="0">
                          <a:solidFill>
                            <a:schemeClr val="tx1">
                              <a:lumMod val="65000"/>
                              <a:lumOff val="35000"/>
                            </a:schemeClr>
                          </a:solidFill>
                          <a:effectLst/>
                        </a:rPr>
                        <a:t>Den har förbättrats</a:t>
                      </a:r>
                      <a:endParaRPr lang="sv-SE" sz="1400" b="0" i="0" u="none" strike="noStrike" dirty="0">
                        <a:solidFill>
                          <a:schemeClr val="tx1">
                            <a:lumMod val="65000"/>
                            <a:lumOff val="35000"/>
                          </a:schemeClr>
                        </a:solidFill>
                        <a:effectLst/>
                        <a:latin typeface="Calibri" panose="020F0502020204030204" pitchFamily="34" charset="0"/>
                      </a:endParaRPr>
                    </a:p>
                  </a:txBody>
                  <a:tcPr marL="179992" marR="9525" marT="9525" marB="0" anchor="ctr"/>
                </a:tc>
                <a:extLst>
                  <a:ext uri="{0D108BD9-81ED-4DB2-BD59-A6C34878D82A}">
                    <a16:rowId xmlns:a16="http://schemas.microsoft.com/office/drawing/2014/main" val="10003"/>
                  </a:ext>
                </a:extLst>
              </a:tr>
              <a:tr h="343165">
                <a:tc>
                  <a:txBody>
                    <a:bodyPr/>
                    <a:lstStyle/>
                    <a:p>
                      <a:pPr algn="ctr" fontAlgn="ctr"/>
                      <a:r>
                        <a:rPr lang="sv-SE" sz="1400" u="none" strike="noStrike">
                          <a:solidFill>
                            <a:schemeClr val="tx1">
                              <a:lumMod val="65000"/>
                              <a:lumOff val="35000"/>
                            </a:schemeClr>
                          </a:solidFill>
                          <a:effectLst/>
                        </a:rPr>
                        <a:t>Man</a:t>
                      </a:r>
                      <a:endParaRPr lang="sv-SE" sz="1400" b="0" i="0" u="none" strike="noStrike">
                        <a:solidFill>
                          <a:schemeClr val="tx1">
                            <a:lumMod val="65000"/>
                            <a:lumOff val="35000"/>
                          </a:schemeClr>
                        </a:solidFill>
                        <a:effectLst/>
                        <a:latin typeface="Calibri" panose="020F0502020204030204" pitchFamily="34" charset="0"/>
                      </a:endParaRPr>
                    </a:p>
                  </a:txBody>
                  <a:tcPr marL="179992" marR="9525" marT="9525" marB="0" anchor="ctr"/>
                </a:tc>
                <a:tc>
                  <a:txBody>
                    <a:bodyPr/>
                    <a:lstStyle/>
                    <a:p>
                      <a:pPr algn="ctr" fontAlgn="ctr"/>
                      <a:r>
                        <a:rPr lang="sv-SE" sz="1400" u="none" strike="noStrike">
                          <a:solidFill>
                            <a:schemeClr val="tx1">
                              <a:lumMod val="65000"/>
                              <a:lumOff val="35000"/>
                            </a:schemeClr>
                          </a:solidFill>
                          <a:effectLst/>
                        </a:rPr>
                        <a:t>45</a:t>
                      </a:r>
                      <a:endParaRPr lang="sv-SE" sz="1400" b="0" i="0" u="none" strike="noStrike">
                        <a:solidFill>
                          <a:schemeClr val="tx1">
                            <a:lumMod val="65000"/>
                            <a:lumOff val="35000"/>
                          </a:schemeClr>
                        </a:solidFill>
                        <a:effectLst/>
                        <a:latin typeface="Calibri" panose="020F0502020204030204" pitchFamily="34" charset="0"/>
                      </a:endParaRPr>
                    </a:p>
                  </a:txBody>
                  <a:tcPr marL="179992" marR="9525" marT="9525" marB="0" anchor="ctr"/>
                </a:tc>
                <a:tc>
                  <a:txBody>
                    <a:bodyPr/>
                    <a:lstStyle/>
                    <a:p>
                      <a:pPr algn="ctr" fontAlgn="ctr"/>
                      <a:r>
                        <a:rPr lang="sv-SE" sz="1400" u="none" strike="noStrike" dirty="0">
                          <a:solidFill>
                            <a:schemeClr val="tx1">
                              <a:lumMod val="65000"/>
                              <a:lumOff val="35000"/>
                            </a:schemeClr>
                          </a:solidFill>
                          <a:effectLst/>
                        </a:rPr>
                        <a:t>6</a:t>
                      </a:r>
                      <a:endParaRPr lang="sv-SE" sz="1400" b="0" i="0" u="none" strike="noStrike" dirty="0">
                        <a:solidFill>
                          <a:schemeClr val="tx1">
                            <a:lumMod val="65000"/>
                            <a:lumOff val="35000"/>
                          </a:schemeClr>
                        </a:solidFill>
                        <a:effectLst/>
                        <a:latin typeface="Calibri" panose="020F0502020204030204" pitchFamily="34" charset="0"/>
                      </a:endParaRPr>
                    </a:p>
                  </a:txBody>
                  <a:tcPr marL="179992" marR="9525" marT="9525" marB="0" anchor="ctr"/>
                </a:tc>
                <a:tc>
                  <a:txBody>
                    <a:bodyPr/>
                    <a:lstStyle/>
                    <a:p>
                      <a:pPr algn="ctr" fontAlgn="ctr"/>
                      <a:r>
                        <a:rPr lang="sv-SE" sz="1400" u="none" strike="noStrike" dirty="0">
                          <a:solidFill>
                            <a:schemeClr val="tx1">
                              <a:lumMod val="65000"/>
                              <a:lumOff val="35000"/>
                            </a:schemeClr>
                          </a:solidFill>
                          <a:effectLst/>
                        </a:rPr>
                        <a:t>Den har förbättrats</a:t>
                      </a:r>
                      <a:endParaRPr lang="sv-SE" sz="1400" b="0" i="0" u="none" strike="noStrike" dirty="0">
                        <a:solidFill>
                          <a:schemeClr val="tx1">
                            <a:lumMod val="65000"/>
                            <a:lumOff val="35000"/>
                          </a:schemeClr>
                        </a:solidFill>
                        <a:effectLst/>
                        <a:latin typeface="Calibri" panose="020F0502020204030204" pitchFamily="34" charset="0"/>
                      </a:endParaRPr>
                    </a:p>
                  </a:txBody>
                  <a:tcPr marL="179992" marR="9525" marT="9525" marB="0" anchor="ctr"/>
                </a:tc>
                <a:extLst>
                  <a:ext uri="{0D108BD9-81ED-4DB2-BD59-A6C34878D82A}">
                    <a16:rowId xmlns:a16="http://schemas.microsoft.com/office/drawing/2014/main" val="10004"/>
                  </a:ext>
                </a:extLst>
              </a:tr>
              <a:tr h="343165">
                <a:tc>
                  <a:txBody>
                    <a:bodyPr/>
                    <a:lstStyle/>
                    <a:p>
                      <a:pPr algn="ctr" fontAlgn="ctr"/>
                      <a:r>
                        <a:rPr lang="sv-SE" sz="1400" u="none" strike="noStrike" dirty="0">
                          <a:solidFill>
                            <a:schemeClr val="tx1">
                              <a:lumMod val="65000"/>
                              <a:lumOff val="35000"/>
                            </a:schemeClr>
                          </a:solidFill>
                          <a:effectLst/>
                        </a:rPr>
                        <a:t>Kvinna</a:t>
                      </a:r>
                      <a:endParaRPr lang="sv-SE" sz="1400" b="0" i="0" u="none" strike="noStrike" dirty="0">
                        <a:solidFill>
                          <a:schemeClr val="tx1">
                            <a:lumMod val="65000"/>
                            <a:lumOff val="35000"/>
                          </a:schemeClr>
                        </a:solidFill>
                        <a:effectLst/>
                        <a:latin typeface="Calibri" panose="020F0502020204030204" pitchFamily="34" charset="0"/>
                      </a:endParaRPr>
                    </a:p>
                  </a:txBody>
                  <a:tcPr marL="179992" marR="9525" marT="9525" marB="0" anchor="ctr"/>
                </a:tc>
                <a:tc>
                  <a:txBody>
                    <a:bodyPr/>
                    <a:lstStyle/>
                    <a:p>
                      <a:pPr algn="ctr" fontAlgn="ctr"/>
                      <a:r>
                        <a:rPr lang="sv-SE" sz="1400" u="none" strike="noStrike">
                          <a:solidFill>
                            <a:schemeClr val="tx1">
                              <a:lumMod val="65000"/>
                              <a:lumOff val="35000"/>
                            </a:schemeClr>
                          </a:solidFill>
                          <a:effectLst/>
                        </a:rPr>
                        <a:t>34</a:t>
                      </a:r>
                      <a:endParaRPr lang="sv-SE" sz="1400" b="0" i="0" u="none" strike="noStrike">
                        <a:solidFill>
                          <a:schemeClr val="tx1">
                            <a:lumMod val="65000"/>
                            <a:lumOff val="35000"/>
                          </a:schemeClr>
                        </a:solidFill>
                        <a:effectLst/>
                        <a:latin typeface="Calibri" panose="020F0502020204030204" pitchFamily="34" charset="0"/>
                      </a:endParaRPr>
                    </a:p>
                  </a:txBody>
                  <a:tcPr marL="179992" marR="9525" marT="9525" marB="0" anchor="ctr"/>
                </a:tc>
                <a:tc>
                  <a:txBody>
                    <a:bodyPr/>
                    <a:lstStyle/>
                    <a:p>
                      <a:pPr algn="ctr" fontAlgn="ctr"/>
                      <a:r>
                        <a:rPr lang="sv-SE" sz="1400" b="0" i="0" u="none" strike="noStrike" dirty="0">
                          <a:solidFill>
                            <a:schemeClr val="tx1">
                              <a:lumMod val="65000"/>
                              <a:lumOff val="35000"/>
                            </a:schemeClr>
                          </a:solidFill>
                          <a:effectLst/>
                          <a:latin typeface="+mn-lt"/>
                        </a:rPr>
                        <a:t>1</a:t>
                      </a:r>
                      <a:endParaRPr lang="sv-SE" sz="1400" b="0" i="0" u="none" strike="noStrike" dirty="0">
                        <a:solidFill>
                          <a:schemeClr val="tx1">
                            <a:lumMod val="65000"/>
                            <a:lumOff val="35000"/>
                          </a:schemeClr>
                        </a:solidFill>
                        <a:effectLst/>
                        <a:latin typeface="Calibri" panose="020F0502020204030204" pitchFamily="34" charset="0"/>
                      </a:endParaRPr>
                    </a:p>
                  </a:txBody>
                  <a:tcPr marL="179992" marR="9525" marT="9525" marB="0" anchor="ctr"/>
                </a:tc>
                <a:tc>
                  <a:txBody>
                    <a:bodyPr/>
                    <a:lstStyle/>
                    <a:p>
                      <a:pPr algn="ctr" fontAlgn="ctr"/>
                      <a:r>
                        <a:rPr lang="sv-SE" sz="1400" u="none" strike="noStrike" dirty="0">
                          <a:solidFill>
                            <a:schemeClr val="tx1">
                              <a:lumMod val="65000"/>
                              <a:lumOff val="35000"/>
                            </a:schemeClr>
                          </a:solidFill>
                          <a:effectLst/>
                        </a:rPr>
                        <a:t>Den har inte förändrats</a:t>
                      </a:r>
                      <a:endParaRPr lang="sv-SE" sz="1400" b="0" i="0" u="none" strike="noStrike" dirty="0">
                        <a:solidFill>
                          <a:schemeClr val="tx1">
                            <a:lumMod val="65000"/>
                            <a:lumOff val="35000"/>
                          </a:schemeClr>
                        </a:solidFill>
                        <a:effectLst/>
                        <a:latin typeface="Calibri" panose="020F0502020204030204" pitchFamily="34" charset="0"/>
                      </a:endParaRPr>
                    </a:p>
                  </a:txBody>
                  <a:tcPr marL="179992" marR="9525" marT="9525" marB="0" anchor="ctr"/>
                </a:tc>
                <a:extLst>
                  <a:ext uri="{0D108BD9-81ED-4DB2-BD59-A6C34878D82A}">
                    <a16:rowId xmlns:a16="http://schemas.microsoft.com/office/drawing/2014/main" val="10005"/>
                  </a:ext>
                </a:extLst>
              </a:tr>
              <a:tr h="343165">
                <a:tc>
                  <a:txBody>
                    <a:bodyPr/>
                    <a:lstStyle/>
                    <a:p>
                      <a:pPr algn="ctr" fontAlgn="ctr"/>
                      <a:r>
                        <a:rPr lang="sv-SE" sz="1400" u="none" strike="noStrike">
                          <a:solidFill>
                            <a:schemeClr val="tx1">
                              <a:lumMod val="65000"/>
                              <a:lumOff val="35000"/>
                            </a:schemeClr>
                          </a:solidFill>
                          <a:effectLst/>
                        </a:rPr>
                        <a:t>Kvinna</a:t>
                      </a:r>
                      <a:endParaRPr lang="sv-SE" sz="1400" b="0" i="0" u="none" strike="noStrike">
                        <a:solidFill>
                          <a:schemeClr val="tx1">
                            <a:lumMod val="65000"/>
                            <a:lumOff val="35000"/>
                          </a:schemeClr>
                        </a:solidFill>
                        <a:effectLst/>
                        <a:latin typeface="Calibri" panose="020F0502020204030204" pitchFamily="34" charset="0"/>
                      </a:endParaRPr>
                    </a:p>
                  </a:txBody>
                  <a:tcPr marL="179992" marR="9525" marT="9525" marB="0" anchor="ctr"/>
                </a:tc>
                <a:tc>
                  <a:txBody>
                    <a:bodyPr/>
                    <a:lstStyle/>
                    <a:p>
                      <a:pPr algn="ctr" fontAlgn="ctr"/>
                      <a:r>
                        <a:rPr lang="sv-SE" sz="1400" u="none" strike="noStrike">
                          <a:solidFill>
                            <a:schemeClr val="tx1">
                              <a:lumMod val="65000"/>
                              <a:lumOff val="35000"/>
                            </a:schemeClr>
                          </a:solidFill>
                          <a:effectLst/>
                        </a:rPr>
                        <a:t>48</a:t>
                      </a:r>
                      <a:endParaRPr lang="sv-SE" sz="1400" b="0" i="0" u="none" strike="noStrike">
                        <a:solidFill>
                          <a:schemeClr val="tx1">
                            <a:lumMod val="65000"/>
                            <a:lumOff val="35000"/>
                          </a:schemeClr>
                        </a:solidFill>
                        <a:effectLst/>
                        <a:latin typeface="Calibri" panose="020F0502020204030204" pitchFamily="34" charset="0"/>
                      </a:endParaRPr>
                    </a:p>
                  </a:txBody>
                  <a:tcPr marL="179992" marR="9525" marT="9525" marB="0" anchor="ctr"/>
                </a:tc>
                <a:tc>
                  <a:txBody>
                    <a:bodyPr/>
                    <a:lstStyle/>
                    <a:p>
                      <a:pPr algn="ctr" fontAlgn="ctr"/>
                      <a:r>
                        <a:rPr lang="sv-SE" sz="1400" u="none" strike="noStrike" dirty="0">
                          <a:solidFill>
                            <a:schemeClr val="tx1">
                              <a:lumMod val="65000"/>
                              <a:lumOff val="35000"/>
                            </a:schemeClr>
                          </a:solidFill>
                          <a:effectLst/>
                        </a:rPr>
                        <a:t>3</a:t>
                      </a:r>
                      <a:endParaRPr lang="sv-SE" sz="1400" b="0" i="0" u="none" strike="noStrike" dirty="0">
                        <a:solidFill>
                          <a:schemeClr val="tx1">
                            <a:lumMod val="65000"/>
                            <a:lumOff val="35000"/>
                          </a:schemeClr>
                        </a:solidFill>
                        <a:effectLst/>
                        <a:latin typeface="Calibri" panose="020F0502020204030204" pitchFamily="34" charset="0"/>
                      </a:endParaRPr>
                    </a:p>
                  </a:txBody>
                  <a:tcPr marL="179992" marR="9525" marT="9525" marB="0" anchor="ctr"/>
                </a:tc>
                <a:tc>
                  <a:txBody>
                    <a:bodyPr/>
                    <a:lstStyle/>
                    <a:p>
                      <a:pPr algn="ctr" fontAlgn="ctr"/>
                      <a:r>
                        <a:rPr lang="sv-SE" sz="1400" u="none" strike="noStrike" dirty="0">
                          <a:solidFill>
                            <a:schemeClr val="tx1">
                              <a:lumMod val="65000"/>
                              <a:lumOff val="35000"/>
                            </a:schemeClr>
                          </a:solidFill>
                          <a:effectLst/>
                        </a:rPr>
                        <a:t>Den har inte förändrats</a:t>
                      </a:r>
                      <a:endParaRPr lang="sv-SE" sz="1400" b="0" i="0" u="none" strike="noStrike" dirty="0">
                        <a:solidFill>
                          <a:schemeClr val="tx1">
                            <a:lumMod val="65000"/>
                            <a:lumOff val="35000"/>
                          </a:schemeClr>
                        </a:solidFill>
                        <a:effectLst/>
                        <a:latin typeface="Calibri" panose="020F0502020204030204" pitchFamily="34" charset="0"/>
                      </a:endParaRPr>
                    </a:p>
                  </a:txBody>
                  <a:tcPr marL="179992" marR="9525" marT="9525" marB="0" anchor="ctr"/>
                </a:tc>
                <a:extLst>
                  <a:ext uri="{0D108BD9-81ED-4DB2-BD59-A6C34878D82A}">
                    <a16:rowId xmlns:a16="http://schemas.microsoft.com/office/drawing/2014/main" val="10006"/>
                  </a:ext>
                </a:extLst>
              </a:tr>
              <a:tr h="343165">
                <a:tc>
                  <a:txBody>
                    <a:bodyPr/>
                    <a:lstStyle/>
                    <a:p>
                      <a:pPr algn="ctr" fontAlgn="ctr"/>
                      <a:r>
                        <a:rPr lang="sv-SE" sz="1400" u="none" strike="noStrike">
                          <a:solidFill>
                            <a:schemeClr val="tx1">
                              <a:lumMod val="65000"/>
                              <a:lumOff val="35000"/>
                            </a:schemeClr>
                          </a:solidFill>
                          <a:effectLst/>
                        </a:rPr>
                        <a:t>Kvinna</a:t>
                      </a:r>
                      <a:endParaRPr lang="sv-SE" sz="1400" b="0" i="0" u="none" strike="noStrike">
                        <a:solidFill>
                          <a:schemeClr val="tx1">
                            <a:lumMod val="65000"/>
                            <a:lumOff val="35000"/>
                          </a:schemeClr>
                        </a:solidFill>
                        <a:effectLst/>
                        <a:latin typeface="Calibri" panose="020F0502020204030204" pitchFamily="34" charset="0"/>
                      </a:endParaRPr>
                    </a:p>
                  </a:txBody>
                  <a:tcPr marL="179992" marR="9525" marT="9525" marB="0" anchor="ctr"/>
                </a:tc>
                <a:tc>
                  <a:txBody>
                    <a:bodyPr/>
                    <a:lstStyle/>
                    <a:p>
                      <a:pPr algn="ctr" fontAlgn="ctr"/>
                      <a:r>
                        <a:rPr lang="sv-SE" sz="1400" u="none" strike="noStrike">
                          <a:solidFill>
                            <a:schemeClr val="tx1">
                              <a:lumMod val="65000"/>
                              <a:lumOff val="35000"/>
                            </a:schemeClr>
                          </a:solidFill>
                          <a:effectLst/>
                        </a:rPr>
                        <a:t>46</a:t>
                      </a:r>
                      <a:endParaRPr lang="sv-SE" sz="1400" b="0" i="0" u="none" strike="noStrike">
                        <a:solidFill>
                          <a:schemeClr val="tx1">
                            <a:lumMod val="65000"/>
                            <a:lumOff val="35000"/>
                          </a:schemeClr>
                        </a:solidFill>
                        <a:effectLst/>
                        <a:latin typeface="Calibri" panose="020F0502020204030204" pitchFamily="34" charset="0"/>
                      </a:endParaRPr>
                    </a:p>
                  </a:txBody>
                  <a:tcPr marL="179992" marR="9525" marT="9525" marB="0" anchor="ctr"/>
                </a:tc>
                <a:tc>
                  <a:txBody>
                    <a:bodyPr/>
                    <a:lstStyle/>
                    <a:p>
                      <a:pPr algn="ctr" fontAlgn="ctr"/>
                      <a:r>
                        <a:rPr lang="sv-SE" sz="1400" u="none" strike="noStrike" dirty="0">
                          <a:solidFill>
                            <a:schemeClr val="tx1">
                              <a:lumMod val="65000"/>
                              <a:lumOff val="35000"/>
                            </a:schemeClr>
                          </a:solidFill>
                          <a:effectLst/>
                        </a:rPr>
                        <a:t>5</a:t>
                      </a:r>
                      <a:endParaRPr lang="sv-SE" sz="1400" b="0" i="0" u="none" strike="noStrike" dirty="0">
                        <a:solidFill>
                          <a:schemeClr val="tx1">
                            <a:lumMod val="65000"/>
                            <a:lumOff val="35000"/>
                          </a:schemeClr>
                        </a:solidFill>
                        <a:effectLst/>
                        <a:latin typeface="Calibri" panose="020F0502020204030204" pitchFamily="34" charset="0"/>
                      </a:endParaRPr>
                    </a:p>
                  </a:txBody>
                  <a:tcPr marL="179992" marR="9525" marT="9525" marB="0" anchor="ctr"/>
                </a:tc>
                <a:tc>
                  <a:txBody>
                    <a:bodyPr/>
                    <a:lstStyle/>
                    <a:p>
                      <a:pPr algn="ctr" fontAlgn="ctr"/>
                      <a:r>
                        <a:rPr lang="sv-SE" sz="1400" u="none" strike="noStrike" dirty="0">
                          <a:solidFill>
                            <a:schemeClr val="tx1">
                              <a:lumMod val="65000"/>
                              <a:lumOff val="35000"/>
                            </a:schemeClr>
                          </a:solidFill>
                          <a:effectLst/>
                        </a:rPr>
                        <a:t>Den har förbättrats</a:t>
                      </a:r>
                      <a:endParaRPr lang="sv-SE" sz="1400" b="0" i="0" u="none" strike="noStrike" dirty="0">
                        <a:solidFill>
                          <a:schemeClr val="tx1">
                            <a:lumMod val="65000"/>
                            <a:lumOff val="35000"/>
                          </a:schemeClr>
                        </a:solidFill>
                        <a:effectLst/>
                        <a:latin typeface="Calibri" panose="020F0502020204030204" pitchFamily="34" charset="0"/>
                      </a:endParaRPr>
                    </a:p>
                  </a:txBody>
                  <a:tcPr marL="179992" marR="9525" marT="9525" marB="0" anchor="ctr"/>
                </a:tc>
                <a:extLst>
                  <a:ext uri="{0D108BD9-81ED-4DB2-BD59-A6C34878D82A}">
                    <a16:rowId xmlns:a16="http://schemas.microsoft.com/office/drawing/2014/main" val="10007"/>
                  </a:ext>
                </a:extLst>
              </a:tr>
              <a:tr h="343165">
                <a:tc>
                  <a:txBody>
                    <a:bodyPr/>
                    <a:lstStyle/>
                    <a:p>
                      <a:pPr algn="ctr" fontAlgn="ctr"/>
                      <a:r>
                        <a:rPr lang="sv-SE" sz="1400" u="none" strike="noStrike">
                          <a:solidFill>
                            <a:schemeClr val="tx1">
                              <a:lumMod val="65000"/>
                              <a:lumOff val="35000"/>
                            </a:schemeClr>
                          </a:solidFill>
                          <a:effectLst/>
                        </a:rPr>
                        <a:t>Man</a:t>
                      </a:r>
                      <a:endParaRPr lang="sv-SE" sz="1400" b="0" i="0" u="none" strike="noStrike">
                        <a:solidFill>
                          <a:schemeClr val="tx1">
                            <a:lumMod val="65000"/>
                            <a:lumOff val="35000"/>
                          </a:schemeClr>
                        </a:solidFill>
                        <a:effectLst/>
                        <a:latin typeface="Calibri" panose="020F0502020204030204" pitchFamily="34" charset="0"/>
                      </a:endParaRPr>
                    </a:p>
                  </a:txBody>
                  <a:tcPr marL="179992" marR="9525" marT="9525" marB="0" anchor="ctr"/>
                </a:tc>
                <a:tc>
                  <a:txBody>
                    <a:bodyPr/>
                    <a:lstStyle/>
                    <a:p>
                      <a:pPr algn="ctr" fontAlgn="ctr"/>
                      <a:r>
                        <a:rPr lang="sv-SE" sz="1400" u="none" strike="noStrike">
                          <a:solidFill>
                            <a:schemeClr val="tx1">
                              <a:lumMod val="65000"/>
                              <a:lumOff val="35000"/>
                            </a:schemeClr>
                          </a:solidFill>
                          <a:effectLst/>
                        </a:rPr>
                        <a:t>51</a:t>
                      </a:r>
                      <a:endParaRPr lang="sv-SE" sz="1400" b="0" i="0" u="none" strike="noStrike">
                        <a:solidFill>
                          <a:schemeClr val="tx1">
                            <a:lumMod val="65000"/>
                            <a:lumOff val="35000"/>
                          </a:schemeClr>
                        </a:solidFill>
                        <a:effectLst/>
                        <a:latin typeface="Calibri" panose="020F0502020204030204" pitchFamily="34" charset="0"/>
                      </a:endParaRPr>
                    </a:p>
                  </a:txBody>
                  <a:tcPr marL="179992" marR="9525" marT="9525" marB="0" anchor="ctr"/>
                </a:tc>
                <a:tc>
                  <a:txBody>
                    <a:bodyPr/>
                    <a:lstStyle/>
                    <a:p>
                      <a:pPr algn="ctr" fontAlgn="ctr"/>
                      <a:r>
                        <a:rPr lang="sv-SE" sz="1400" u="none" strike="noStrike" dirty="0">
                          <a:solidFill>
                            <a:schemeClr val="tx1">
                              <a:lumMod val="65000"/>
                              <a:lumOff val="35000"/>
                            </a:schemeClr>
                          </a:solidFill>
                          <a:effectLst/>
                        </a:rPr>
                        <a:t>4</a:t>
                      </a:r>
                      <a:endParaRPr lang="sv-SE" sz="1400" b="0" i="0" u="none" strike="noStrike" dirty="0">
                        <a:solidFill>
                          <a:schemeClr val="tx1">
                            <a:lumMod val="65000"/>
                            <a:lumOff val="35000"/>
                          </a:schemeClr>
                        </a:solidFill>
                        <a:effectLst/>
                        <a:latin typeface="Calibri" panose="020F0502020204030204" pitchFamily="34" charset="0"/>
                      </a:endParaRPr>
                    </a:p>
                  </a:txBody>
                  <a:tcPr marL="179992" marR="9525" marT="9525" marB="0" anchor="ctr"/>
                </a:tc>
                <a:tc>
                  <a:txBody>
                    <a:bodyPr/>
                    <a:lstStyle/>
                    <a:p>
                      <a:pPr algn="ctr" fontAlgn="ctr"/>
                      <a:r>
                        <a:rPr lang="sv-SE" sz="1400" u="none" strike="noStrike" dirty="0">
                          <a:solidFill>
                            <a:schemeClr val="tx1">
                              <a:lumMod val="65000"/>
                              <a:lumOff val="35000"/>
                            </a:schemeClr>
                          </a:solidFill>
                          <a:effectLst/>
                        </a:rPr>
                        <a:t>Den har försämrats</a:t>
                      </a:r>
                      <a:endParaRPr lang="sv-SE" sz="1400" b="0" i="0" u="none" strike="noStrike" dirty="0">
                        <a:solidFill>
                          <a:schemeClr val="tx1">
                            <a:lumMod val="65000"/>
                            <a:lumOff val="35000"/>
                          </a:schemeClr>
                        </a:solidFill>
                        <a:effectLst/>
                        <a:latin typeface="Calibri" panose="020F0502020204030204" pitchFamily="34" charset="0"/>
                      </a:endParaRPr>
                    </a:p>
                  </a:txBody>
                  <a:tcPr marL="179992" marR="9525" marT="9525" marB="0" anchor="ctr"/>
                </a:tc>
                <a:extLst>
                  <a:ext uri="{0D108BD9-81ED-4DB2-BD59-A6C34878D82A}">
                    <a16:rowId xmlns:a16="http://schemas.microsoft.com/office/drawing/2014/main" val="10008"/>
                  </a:ext>
                </a:extLst>
              </a:tr>
              <a:tr h="343165">
                <a:tc>
                  <a:txBody>
                    <a:bodyPr/>
                    <a:lstStyle/>
                    <a:p>
                      <a:pPr algn="ctr" fontAlgn="ctr"/>
                      <a:r>
                        <a:rPr lang="sv-SE" sz="1400" u="none" strike="noStrike">
                          <a:solidFill>
                            <a:schemeClr val="tx1">
                              <a:lumMod val="65000"/>
                              <a:lumOff val="35000"/>
                            </a:schemeClr>
                          </a:solidFill>
                          <a:effectLst/>
                        </a:rPr>
                        <a:t>Kvinna</a:t>
                      </a:r>
                      <a:endParaRPr lang="sv-SE" sz="1400" b="0" i="0" u="none" strike="noStrike">
                        <a:solidFill>
                          <a:schemeClr val="tx1">
                            <a:lumMod val="65000"/>
                            <a:lumOff val="35000"/>
                          </a:schemeClr>
                        </a:solidFill>
                        <a:effectLst/>
                        <a:latin typeface="Calibri" panose="020F0502020204030204" pitchFamily="34" charset="0"/>
                      </a:endParaRPr>
                    </a:p>
                  </a:txBody>
                  <a:tcPr marL="179992" marR="9525" marT="9525" marB="0" anchor="ctr"/>
                </a:tc>
                <a:tc>
                  <a:txBody>
                    <a:bodyPr/>
                    <a:lstStyle/>
                    <a:p>
                      <a:pPr algn="ctr" fontAlgn="ctr"/>
                      <a:r>
                        <a:rPr lang="sv-SE" sz="1400" u="none" strike="noStrike">
                          <a:solidFill>
                            <a:schemeClr val="tx1">
                              <a:lumMod val="65000"/>
                              <a:lumOff val="35000"/>
                            </a:schemeClr>
                          </a:solidFill>
                          <a:effectLst/>
                        </a:rPr>
                        <a:t>29</a:t>
                      </a:r>
                      <a:endParaRPr lang="sv-SE" sz="1400" b="0" i="0" u="none" strike="noStrike">
                        <a:solidFill>
                          <a:schemeClr val="tx1">
                            <a:lumMod val="65000"/>
                            <a:lumOff val="35000"/>
                          </a:schemeClr>
                        </a:solidFill>
                        <a:effectLst/>
                        <a:latin typeface="Calibri" panose="020F0502020204030204" pitchFamily="34" charset="0"/>
                      </a:endParaRPr>
                    </a:p>
                  </a:txBody>
                  <a:tcPr marL="179992" marR="9525" marT="9525" marB="0" anchor="ctr"/>
                </a:tc>
                <a:tc>
                  <a:txBody>
                    <a:bodyPr/>
                    <a:lstStyle/>
                    <a:p>
                      <a:pPr algn="ctr" fontAlgn="ctr"/>
                      <a:r>
                        <a:rPr lang="sv-SE" sz="1400" u="none" strike="noStrike" dirty="0">
                          <a:solidFill>
                            <a:schemeClr val="tx1">
                              <a:lumMod val="65000"/>
                              <a:lumOff val="35000"/>
                            </a:schemeClr>
                          </a:solidFill>
                          <a:effectLst/>
                        </a:rPr>
                        <a:t>3</a:t>
                      </a:r>
                      <a:endParaRPr lang="sv-SE" sz="1400" b="0" i="0" u="none" strike="noStrike" dirty="0">
                        <a:solidFill>
                          <a:schemeClr val="tx1">
                            <a:lumMod val="65000"/>
                            <a:lumOff val="35000"/>
                          </a:schemeClr>
                        </a:solidFill>
                        <a:effectLst/>
                        <a:latin typeface="Calibri" panose="020F0502020204030204" pitchFamily="34" charset="0"/>
                      </a:endParaRPr>
                    </a:p>
                  </a:txBody>
                  <a:tcPr marL="179992" marR="9525" marT="9525" marB="0" anchor="ctr"/>
                </a:tc>
                <a:tc>
                  <a:txBody>
                    <a:bodyPr/>
                    <a:lstStyle/>
                    <a:p>
                      <a:pPr algn="ctr" fontAlgn="ctr"/>
                      <a:r>
                        <a:rPr lang="sv-SE" sz="1400" u="none" strike="noStrike" dirty="0">
                          <a:solidFill>
                            <a:schemeClr val="tx1">
                              <a:lumMod val="65000"/>
                              <a:lumOff val="35000"/>
                            </a:schemeClr>
                          </a:solidFill>
                          <a:effectLst/>
                        </a:rPr>
                        <a:t>Den har förbättrats</a:t>
                      </a:r>
                      <a:endParaRPr lang="sv-SE" sz="1400" b="0" i="0" u="none" strike="noStrike" dirty="0">
                        <a:solidFill>
                          <a:schemeClr val="tx1">
                            <a:lumMod val="65000"/>
                            <a:lumOff val="35000"/>
                          </a:schemeClr>
                        </a:solidFill>
                        <a:effectLst/>
                        <a:latin typeface="Calibri" panose="020F0502020204030204" pitchFamily="34" charset="0"/>
                      </a:endParaRPr>
                    </a:p>
                  </a:txBody>
                  <a:tcPr marL="179992" marR="9525" marT="9525" marB="0" anchor="ctr"/>
                </a:tc>
                <a:extLst>
                  <a:ext uri="{0D108BD9-81ED-4DB2-BD59-A6C34878D82A}">
                    <a16:rowId xmlns:a16="http://schemas.microsoft.com/office/drawing/2014/main" val="10009"/>
                  </a:ext>
                </a:extLst>
              </a:tr>
              <a:tr h="343165">
                <a:tc>
                  <a:txBody>
                    <a:bodyPr/>
                    <a:lstStyle/>
                    <a:p>
                      <a:pPr algn="ctr" fontAlgn="ctr"/>
                      <a:r>
                        <a:rPr lang="sv-SE" sz="1400" u="none" strike="noStrike">
                          <a:solidFill>
                            <a:schemeClr val="tx1">
                              <a:lumMod val="65000"/>
                              <a:lumOff val="35000"/>
                            </a:schemeClr>
                          </a:solidFill>
                          <a:effectLst/>
                        </a:rPr>
                        <a:t>Man</a:t>
                      </a:r>
                      <a:endParaRPr lang="sv-SE" sz="1400" b="0" i="0" u="none" strike="noStrike">
                        <a:solidFill>
                          <a:schemeClr val="tx1">
                            <a:lumMod val="65000"/>
                            <a:lumOff val="35000"/>
                          </a:schemeClr>
                        </a:solidFill>
                        <a:effectLst/>
                        <a:latin typeface="Calibri" panose="020F0502020204030204" pitchFamily="34" charset="0"/>
                      </a:endParaRPr>
                    </a:p>
                  </a:txBody>
                  <a:tcPr marL="179992" marR="9525" marT="9525" marB="0" anchor="ctr"/>
                </a:tc>
                <a:tc>
                  <a:txBody>
                    <a:bodyPr/>
                    <a:lstStyle/>
                    <a:p>
                      <a:pPr algn="ctr" fontAlgn="ctr"/>
                      <a:r>
                        <a:rPr lang="sv-SE" sz="1400" u="none" strike="noStrike">
                          <a:solidFill>
                            <a:schemeClr val="tx1">
                              <a:lumMod val="65000"/>
                              <a:lumOff val="35000"/>
                            </a:schemeClr>
                          </a:solidFill>
                          <a:effectLst/>
                        </a:rPr>
                        <a:t>33</a:t>
                      </a:r>
                      <a:endParaRPr lang="sv-SE" sz="1400" b="0" i="0" u="none" strike="noStrike">
                        <a:solidFill>
                          <a:schemeClr val="tx1">
                            <a:lumMod val="65000"/>
                            <a:lumOff val="35000"/>
                          </a:schemeClr>
                        </a:solidFill>
                        <a:effectLst/>
                        <a:latin typeface="Calibri" panose="020F0502020204030204" pitchFamily="34" charset="0"/>
                      </a:endParaRPr>
                    </a:p>
                  </a:txBody>
                  <a:tcPr marL="179992" marR="9525" marT="9525" marB="0" anchor="ctr"/>
                </a:tc>
                <a:tc>
                  <a:txBody>
                    <a:bodyPr/>
                    <a:lstStyle/>
                    <a:p>
                      <a:pPr algn="ctr" fontAlgn="ctr"/>
                      <a:r>
                        <a:rPr lang="sv-SE" sz="1400" u="none" strike="noStrike" dirty="0">
                          <a:solidFill>
                            <a:schemeClr val="tx1">
                              <a:lumMod val="65000"/>
                              <a:lumOff val="35000"/>
                            </a:schemeClr>
                          </a:solidFill>
                          <a:effectLst/>
                        </a:rPr>
                        <a:t>6</a:t>
                      </a:r>
                      <a:endParaRPr lang="sv-SE" sz="1400" b="0" i="0" u="none" strike="noStrike" dirty="0">
                        <a:solidFill>
                          <a:schemeClr val="tx1">
                            <a:lumMod val="65000"/>
                            <a:lumOff val="35000"/>
                          </a:schemeClr>
                        </a:solidFill>
                        <a:effectLst/>
                        <a:latin typeface="Calibri" panose="020F0502020204030204" pitchFamily="34" charset="0"/>
                      </a:endParaRPr>
                    </a:p>
                  </a:txBody>
                  <a:tcPr marL="179992" marR="9525" marT="9525" marB="0" anchor="ctr"/>
                </a:tc>
                <a:tc>
                  <a:txBody>
                    <a:bodyPr/>
                    <a:lstStyle/>
                    <a:p>
                      <a:pPr algn="ctr" fontAlgn="ctr"/>
                      <a:r>
                        <a:rPr lang="sv-SE" sz="1400" u="none" strike="noStrike" dirty="0">
                          <a:solidFill>
                            <a:schemeClr val="tx1">
                              <a:lumMod val="65000"/>
                              <a:lumOff val="35000"/>
                            </a:schemeClr>
                          </a:solidFill>
                          <a:effectLst/>
                        </a:rPr>
                        <a:t>Den har förbättrats</a:t>
                      </a:r>
                      <a:endParaRPr lang="sv-SE" sz="1400" b="0" i="0" u="none" strike="noStrike" dirty="0">
                        <a:solidFill>
                          <a:schemeClr val="tx1">
                            <a:lumMod val="65000"/>
                            <a:lumOff val="35000"/>
                          </a:schemeClr>
                        </a:solidFill>
                        <a:effectLst/>
                        <a:latin typeface="Calibri" panose="020F0502020204030204" pitchFamily="34" charset="0"/>
                      </a:endParaRPr>
                    </a:p>
                  </a:txBody>
                  <a:tcPr marL="179992" marR="9525" marT="9525" marB="0" anchor="ctr"/>
                </a:tc>
                <a:extLst>
                  <a:ext uri="{0D108BD9-81ED-4DB2-BD59-A6C34878D82A}">
                    <a16:rowId xmlns:a16="http://schemas.microsoft.com/office/drawing/2014/main" val="10010"/>
                  </a:ext>
                </a:extLst>
              </a:tr>
              <a:tr h="343165">
                <a:tc>
                  <a:txBody>
                    <a:bodyPr/>
                    <a:lstStyle/>
                    <a:p>
                      <a:pPr algn="ctr" fontAlgn="ctr"/>
                      <a:r>
                        <a:rPr lang="sv-SE" sz="1400" u="none" strike="noStrike">
                          <a:solidFill>
                            <a:schemeClr val="tx1">
                              <a:lumMod val="65000"/>
                              <a:lumOff val="35000"/>
                            </a:schemeClr>
                          </a:solidFill>
                          <a:effectLst/>
                        </a:rPr>
                        <a:t>Man</a:t>
                      </a:r>
                      <a:endParaRPr lang="sv-SE" sz="1400" b="0" i="0" u="none" strike="noStrike">
                        <a:solidFill>
                          <a:schemeClr val="tx1">
                            <a:lumMod val="65000"/>
                            <a:lumOff val="35000"/>
                          </a:schemeClr>
                        </a:solidFill>
                        <a:effectLst/>
                        <a:latin typeface="Calibri" panose="020F0502020204030204" pitchFamily="34" charset="0"/>
                      </a:endParaRPr>
                    </a:p>
                  </a:txBody>
                  <a:tcPr marL="179992" marR="9525" marT="9525" marB="0" anchor="ctr"/>
                </a:tc>
                <a:tc>
                  <a:txBody>
                    <a:bodyPr/>
                    <a:lstStyle/>
                    <a:p>
                      <a:pPr algn="ctr" fontAlgn="ctr"/>
                      <a:r>
                        <a:rPr lang="sv-SE" sz="1400" u="none" strike="noStrike">
                          <a:solidFill>
                            <a:schemeClr val="tx1">
                              <a:lumMod val="65000"/>
                              <a:lumOff val="35000"/>
                            </a:schemeClr>
                          </a:solidFill>
                          <a:effectLst/>
                        </a:rPr>
                        <a:t>61</a:t>
                      </a:r>
                      <a:endParaRPr lang="sv-SE" sz="1400" b="0" i="0" u="none" strike="noStrike">
                        <a:solidFill>
                          <a:schemeClr val="tx1">
                            <a:lumMod val="65000"/>
                            <a:lumOff val="35000"/>
                          </a:schemeClr>
                        </a:solidFill>
                        <a:effectLst/>
                        <a:latin typeface="Calibri" panose="020F0502020204030204" pitchFamily="34" charset="0"/>
                      </a:endParaRPr>
                    </a:p>
                  </a:txBody>
                  <a:tcPr marL="179992" marR="9525" marT="9525" marB="0" anchor="ctr"/>
                </a:tc>
                <a:tc>
                  <a:txBody>
                    <a:bodyPr/>
                    <a:lstStyle/>
                    <a:p>
                      <a:pPr algn="ctr" fontAlgn="ctr"/>
                      <a:r>
                        <a:rPr lang="sv-SE" sz="1400" b="0" i="0" u="none" strike="noStrike" dirty="0">
                          <a:solidFill>
                            <a:schemeClr val="tx1">
                              <a:lumMod val="65000"/>
                              <a:lumOff val="35000"/>
                            </a:schemeClr>
                          </a:solidFill>
                          <a:effectLst/>
                          <a:latin typeface="+mn-lt"/>
                        </a:rPr>
                        <a:t>3</a:t>
                      </a:r>
                      <a:endParaRPr lang="sv-SE" sz="1400" b="0" i="0" u="none" strike="noStrike" dirty="0">
                        <a:solidFill>
                          <a:schemeClr val="tx1">
                            <a:lumMod val="65000"/>
                            <a:lumOff val="35000"/>
                          </a:schemeClr>
                        </a:solidFill>
                        <a:effectLst/>
                        <a:latin typeface="Calibri" panose="020F0502020204030204" pitchFamily="34" charset="0"/>
                      </a:endParaRPr>
                    </a:p>
                  </a:txBody>
                  <a:tcPr marL="179992" marR="9525" marT="9525" marB="0" anchor="ctr"/>
                </a:tc>
                <a:tc>
                  <a:txBody>
                    <a:bodyPr/>
                    <a:lstStyle/>
                    <a:p>
                      <a:pPr algn="ctr" fontAlgn="ctr"/>
                      <a:r>
                        <a:rPr lang="sv-SE" sz="1400" u="none" strike="noStrike" dirty="0">
                          <a:solidFill>
                            <a:schemeClr val="tx1">
                              <a:lumMod val="65000"/>
                              <a:lumOff val="35000"/>
                            </a:schemeClr>
                          </a:solidFill>
                          <a:effectLst/>
                        </a:rPr>
                        <a:t>Den har inte förändrats</a:t>
                      </a:r>
                      <a:endParaRPr lang="sv-SE" sz="1400" b="0" i="0" u="none" strike="noStrike" dirty="0">
                        <a:solidFill>
                          <a:schemeClr val="tx1">
                            <a:lumMod val="65000"/>
                            <a:lumOff val="35000"/>
                          </a:schemeClr>
                        </a:solidFill>
                        <a:effectLst/>
                        <a:latin typeface="Calibri" panose="020F0502020204030204" pitchFamily="34" charset="0"/>
                      </a:endParaRPr>
                    </a:p>
                  </a:txBody>
                  <a:tcPr marL="179992" marR="9525" marT="9525" marB="0" anchor="ctr"/>
                </a:tc>
                <a:extLst>
                  <a:ext uri="{0D108BD9-81ED-4DB2-BD59-A6C34878D82A}">
                    <a16:rowId xmlns:a16="http://schemas.microsoft.com/office/drawing/2014/main" val="10011"/>
                  </a:ext>
                </a:extLst>
              </a:tr>
            </a:tbl>
          </a:graphicData>
        </a:graphic>
      </p:graphicFrame>
    </p:spTree>
  </p:cSld>
  <p:clrMapOvr>
    <a:masterClrMapping/>
  </p:clrMapOvr>
</p:sld>
</file>

<file path=ppt/theme/theme1.xml><?xml version="1.0" encoding="utf-8"?>
<a:theme xmlns:a="http://schemas.openxmlformats.org/drawingml/2006/main" name="5_Ram">
  <a:themeElements>
    <a:clrScheme name="Thought">
      <a:dk1>
        <a:sysClr val="windowText" lastClr="000000"/>
      </a:dk1>
      <a:lt1>
        <a:srgbClr val="FFFFFF"/>
      </a:lt1>
      <a:dk2>
        <a:srgbClr val="381825"/>
      </a:dk2>
      <a:lt2>
        <a:srgbClr val="FBF5E1"/>
      </a:lt2>
      <a:accent1>
        <a:srgbClr val="ECD078"/>
      </a:accent1>
      <a:accent2>
        <a:srgbClr val="D95B43"/>
      </a:accent2>
      <a:accent3>
        <a:srgbClr val="C02942"/>
      </a:accent3>
      <a:accent4>
        <a:srgbClr val="542437"/>
      </a:accent4>
      <a:accent5>
        <a:srgbClr val="53777A"/>
      </a:accent5>
      <a:accent6>
        <a:srgbClr val="94B4B6"/>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mall" id="{D5F36740-F351-4B8E-AA15-C2D8D67CE660}" vid="{66B15BA7-9FB2-47F2-9F0B-DCDC69C376D1}"/>
    </a:ext>
  </a:extLst>
</a:theme>
</file>

<file path=ppt/theme/theme2.xml><?xml version="1.0" encoding="utf-8"?>
<a:theme xmlns:a="http://schemas.openxmlformats.org/drawingml/2006/main" name="9_Ram">
  <a:themeElements>
    <a:clrScheme name="Thought">
      <a:dk1>
        <a:sysClr val="windowText" lastClr="000000"/>
      </a:dk1>
      <a:lt1>
        <a:srgbClr val="FFFFFF"/>
      </a:lt1>
      <a:dk2>
        <a:srgbClr val="381825"/>
      </a:dk2>
      <a:lt2>
        <a:srgbClr val="FBF5E1"/>
      </a:lt2>
      <a:accent1>
        <a:srgbClr val="ECD078"/>
      </a:accent1>
      <a:accent2>
        <a:srgbClr val="D95B43"/>
      </a:accent2>
      <a:accent3>
        <a:srgbClr val="C02942"/>
      </a:accent3>
      <a:accent4>
        <a:srgbClr val="542437"/>
      </a:accent4>
      <a:accent5>
        <a:srgbClr val="53777A"/>
      </a:accent5>
      <a:accent6>
        <a:srgbClr val="94B4B6"/>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mall" id="{D5F36740-F351-4B8E-AA15-C2D8D67CE660}" vid="{27B59069-6BAA-46F2-8B8A-CA1A0E82790F}"/>
    </a:ext>
  </a:extLst>
</a:theme>
</file>

<file path=ppt/theme/theme3.xml><?xml version="1.0" encoding="utf-8"?>
<a:theme xmlns:a="http://schemas.openxmlformats.org/drawingml/2006/main" name="3_Ram">
  <a:themeElements>
    <a:clrScheme name="Thought">
      <a:dk1>
        <a:sysClr val="windowText" lastClr="000000"/>
      </a:dk1>
      <a:lt1>
        <a:srgbClr val="FFFFFF"/>
      </a:lt1>
      <a:dk2>
        <a:srgbClr val="381825"/>
      </a:dk2>
      <a:lt2>
        <a:srgbClr val="FBF5E1"/>
      </a:lt2>
      <a:accent1>
        <a:srgbClr val="ECD078"/>
      </a:accent1>
      <a:accent2>
        <a:srgbClr val="D95B43"/>
      </a:accent2>
      <a:accent3>
        <a:srgbClr val="C02942"/>
      </a:accent3>
      <a:accent4>
        <a:srgbClr val="542437"/>
      </a:accent4>
      <a:accent5>
        <a:srgbClr val="53777A"/>
      </a:accent5>
      <a:accent6>
        <a:srgbClr val="94B4B6"/>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mall" id="{D5F36740-F351-4B8E-AA15-C2D8D67CE660}" vid="{92F5775E-678B-46C3-999C-947D0D75BBCF}"/>
    </a:ext>
  </a:extLst>
</a:theme>
</file>

<file path=ppt/theme/theme4.xml><?xml version="1.0" encoding="utf-8"?>
<a:theme xmlns:a="http://schemas.openxmlformats.org/drawingml/2006/main" name="6_Ram">
  <a:themeElements>
    <a:clrScheme name="Thought">
      <a:dk1>
        <a:sysClr val="windowText" lastClr="000000"/>
      </a:dk1>
      <a:lt1>
        <a:srgbClr val="FFFFFF"/>
      </a:lt1>
      <a:dk2>
        <a:srgbClr val="381825"/>
      </a:dk2>
      <a:lt2>
        <a:srgbClr val="FBF5E1"/>
      </a:lt2>
      <a:accent1>
        <a:srgbClr val="ECD078"/>
      </a:accent1>
      <a:accent2>
        <a:srgbClr val="D95B43"/>
      </a:accent2>
      <a:accent3>
        <a:srgbClr val="C02942"/>
      </a:accent3>
      <a:accent4>
        <a:srgbClr val="542437"/>
      </a:accent4>
      <a:accent5>
        <a:srgbClr val="53777A"/>
      </a:accent5>
      <a:accent6>
        <a:srgbClr val="94B4B6"/>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mall" id="{D5F36740-F351-4B8E-AA15-C2D8D67CE660}" vid="{C35ED013-950D-44C4-AEA7-3C92DC0D0186}"/>
    </a:ext>
  </a:extLst>
</a:theme>
</file>

<file path=ppt/theme/theme5.xml><?xml version="1.0" encoding="utf-8"?>
<a:theme xmlns:a="http://schemas.openxmlformats.org/drawingml/2006/main" name="2_Ram">
  <a:themeElements>
    <a:clrScheme name="Thought">
      <a:dk1>
        <a:sysClr val="windowText" lastClr="000000"/>
      </a:dk1>
      <a:lt1>
        <a:srgbClr val="FFFFFF"/>
      </a:lt1>
      <a:dk2>
        <a:srgbClr val="381825"/>
      </a:dk2>
      <a:lt2>
        <a:srgbClr val="FBF5E1"/>
      </a:lt2>
      <a:accent1>
        <a:srgbClr val="ECD078"/>
      </a:accent1>
      <a:accent2>
        <a:srgbClr val="D95B43"/>
      </a:accent2>
      <a:accent3>
        <a:srgbClr val="C02942"/>
      </a:accent3>
      <a:accent4>
        <a:srgbClr val="542437"/>
      </a:accent4>
      <a:accent5>
        <a:srgbClr val="53777A"/>
      </a:accent5>
      <a:accent6>
        <a:srgbClr val="94B4B6"/>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mall" id="{D5F36740-F351-4B8E-AA15-C2D8D67CE660}" vid="{A581119A-8E48-4025-B842-A88B75D9F394}"/>
    </a:ext>
  </a:extLst>
</a:theme>
</file>

<file path=ppt/theme/theme6.xml><?xml version="1.0" encoding="utf-8"?>
<a:theme xmlns:a="http://schemas.openxmlformats.org/drawingml/2006/main" name="7_Ram">
  <a:themeElements>
    <a:clrScheme name="Thought">
      <a:dk1>
        <a:sysClr val="windowText" lastClr="000000"/>
      </a:dk1>
      <a:lt1>
        <a:srgbClr val="FFFFFF"/>
      </a:lt1>
      <a:dk2>
        <a:srgbClr val="381825"/>
      </a:dk2>
      <a:lt2>
        <a:srgbClr val="FBF5E1"/>
      </a:lt2>
      <a:accent1>
        <a:srgbClr val="ECD078"/>
      </a:accent1>
      <a:accent2>
        <a:srgbClr val="D95B43"/>
      </a:accent2>
      <a:accent3>
        <a:srgbClr val="C02942"/>
      </a:accent3>
      <a:accent4>
        <a:srgbClr val="542437"/>
      </a:accent4>
      <a:accent5>
        <a:srgbClr val="53777A"/>
      </a:accent5>
      <a:accent6>
        <a:srgbClr val="94B4B6"/>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mall" id="{D5F36740-F351-4B8E-AA15-C2D8D67CE660}" vid="{9A10D7B9-46F8-4EB6-A77A-FD6F44EDAEE4}"/>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6598</Words>
  <Application>Microsoft Office PowerPoint</Application>
  <PresentationFormat>Bredbild</PresentationFormat>
  <Paragraphs>672</Paragraphs>
  <Slides>51</Slides>
  <Notes>40</Notes>
  <HiddenSlides>0</HiddenSlides>
  <MMClips>0</MMClips>
  <ScaleCrop>false</ScaleCrop>
  <HeadingPairs>
    <vt:vector size="6" baseType="variant">
      <vt:variant>
        <vt:lpstr>Använt teckensnitt</vt:lpstr>
      </vt:variant>
      <vt:variant>
        <vt:i4>7</vt:i4>
      </vt:variant>
      <vt:variant>
        <vt:lpstr>Tema</vt:lpstr>
      </vt:variant>
      <vt:variant>
        <vt:i4>6</vt:i4>
      </vt:variant>
      <vt:variant>
        <vt:lpstr>Bildrubriker</vt:lpstr>
      </vt:variant>
      <vt:variant>
        <vt:i4>51</vt:i4>
      </vt:variant>
    </vt:vector>
  </HeadingPairs>
  <TitlesOfParts>
    <vt:vector size="64" baseType="lpstr">
      <vt:lpstr>Arial</vt:lpstr>
      <vt:lpstr>Calibri</vt:lpstr>
      <vt:lpstr>Corbel</vt:lpstr>
      <vt:lpstr>Locator Light</vt:lpstr>
      <vt:lpstr>Symbol</vt:lpstr>
      <vt:lpstr>Times New Roman</vt:lpstr>
      <vt:lpstr>Wingdings 2</vt:lpstr>
      <vt:lpstr>5_Ram</vt:lpstr>
      <vt:lpstr>9_Ram</vt:lpstr>
      <vt:lpstr>3_Ram</vt:lpstr>
      <vt:lpstr>6_Ram</vt:lpstr>
      <vt:lpstr>2_Ram</vt:lpstr>
      <vt:lpstr>7_Ram</vt:lpstr>
      <vt:lpstr>Individbaserad systematisk uppföljning</vt:lpstr>
      <vt:lpstr>Läsanvisning </vt:lpstr>
      <vt:lpstr>Innehåll</vt:lpstr>
      <vt:lpstr>Del 1. Vad är individbaserad systematisk uppföljning? </vt:lpstr>
      <vt:lpstr>Systematisk uppföljning </vt:lpstr>
      <vt:lpstr>Denna presentation handlar om individbaserad systematisk uppföljning</vt:lpstr>
      <vt:lpstr>Modell för individbaserad systematisk uppföljning</vt:lpstr>
      <vt:lpstr>Kort om information, data och variabler</vt:lpstr>
      <vt:lpstr>Exempel på registrering av information vid individbaserad systematisk uppföljning</vt:lpstr>
      <vt:lpstr>Del 2. Bakgrund individbaserad systematisk uppföljning </vt:lpstr>
      <vt:lpstr>   Beprövad erfarenhet länge efterfrågad…</vt:lpstr>
      <vt:lpstr>Individbaserad systematisk uppföljning för en kunskapsbaserad socialtjänst</vt:lpstr>
      <vt:lpstr>Utvecklingen går långsamt  - syns i ÖJ</vt:lpstr>
      <vt:lpstr>Utmaningar för arbete med ISU</vt:lpstr>
      <vt:lpstr>Del 3. Varför arbeta med individ-baserad systematisk uppföljning?</vt:lpstr>
      <vt:lpstr>ISU kan belysa viktiga frågor som</vt:lpstr>
      <vt:lpstr>Nytta på individnivå </vt:lpstr>
      <vt:lpstr>Nytta på verksamhetsnivå</vt:lpstr>
      <vt:lpstr>Nytta på ledningsnivå</vt:lpstr>
      <vt:lpstr>Utan individbaserad systematisk uppföljning finns risk att…</vt:lpstr>
      <vt:lpstr>Det finns starkt lagstöd för ISU</vt:lpstr>
      <vt:lpstr>Del 4. Att börja med individbaserad systematisk uppföljning </vt:lpstr>
      <vt:lpstr>Att arbeta med ISU – aktiviteter som ingår och samverkar  </vt:lpstr>
      <vt:lpstr>1. Skapa goda förutsättningar – tre delar</vt:lpstr>
      <vt:lpstr>Organisering och bemanning</vt:lpstr>
      <vt:lpstr>Involvera medarbetarna i hela processen!</vt:lpstr>
      <vt:lpstr>Kunskap och kompetens</vt:lpstr>
      <vt:lpstr>Tekniska förutsättningar</vt:lpstr>
      <vt:lpstr>Vilka verktyg finns tillgängliga för uppföljning?</vt:lpstr>
      <vt:lpstr>2. Förbered och formulera uppföljningen</vt:lpstr>
      <vt:lpstr>Frågan för uppföljningen är värd att vrida på</vt:lpstr>
      <vt:lpstr>Ledningsperspektiv på frågor som ISU kan belysa</vt:lpstr>
      <vt:lpstr>3. Samla in uppgifter</vt:lpstr>
      <vt:lpstr>4. Analysera och använd resultat</vt:lpstr>
      <vt:lpstr>Stöd för analys av resultat</vt:lpstr>
      <vt:lpstr>Nästa steg beror på uppföljningens resultat</vt:lpstr>
      <vt:lpstr>ISU-checklista</vt:lpstr>
      <vt:lpstr>Exempel på en liten uppföljning</vt:lpstr>
      <vt:lpstr>ISU med fokus  jämställdhet</vt:lpstr>
      <vt:lpstr>Forts. ISU med fokus  jämställdhet</vt:lpstr>
      <vt:lpstr> Del 5. Stöd för individbaserad systematisk uppföljning</vt:lpstr>
      <vt:lpstr>Stödmaterial för individbaserad systematisk uppföljning</vt:lpstr>
      <vt:lpstr>SU-verktyg från Socialstyrelsen </vt:lpstr>
      <vt:lpstr>SU-verktygen </vt:lpstr>
      <vt:lpstr>Upplägg och struktur i SU-verktygen</vt:lpstr>
      <vt:lpstr>Vad är LOKE (LOKal Evidens)?</vt:lpstr>
      <vt:lpstr>LOKE-modellen för uppföljning</vt:lpstr>
      <vt:lpstr>Läs mer om LOKE</vt:lpstr>
      <vt:lpstr>Partnerskapet – samverkan för en kunskapsbaserad socialtjänst</vt:lpstr>
      <vt:lpstr>Syftet med ISU-stödet i partnerskapet</vt:lpstr>
      <vt:lpstr>Partnerskapets stöd till ISU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Individbaserad systematisk uppföljning</dc:title>
  <dc:creator>Nielsen Anna</dc:creator>
  <cp:lastModifiedBy>Nybom, Jenny</cp:lastModifiedBy>
  <cp:revision>15</cp:revision>
  <dcterms:created xsi:type="dcterms:W3CDTF">2023-03-24T14:17:01Z</dcterms:created>
  <dcterms:modified xsi:type="dcterms:W3CDTF">2023-05-08T13:53:28Z</dcterms:modified>
</cp:coreProperties>
</file>