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7" r:id="rId2"/>
    <p:sldId id="339" r:id="rId3"/>
    <p:sldId id="260" r:id="rId4"/>
    <p:sldId id="368" r:id="rId5"/>
    <p:sldId id="294" r:id="rId6"/>
    <p:sldId id="343" r:id="rId7"/>
    <p:sldId id="329" r:id="rId8"/>
    <p:sldId id="337" r:id="rId9"/>
    <p:sldId id="321" r:id="rId10"/>
    <p:sldId id="322" r:id="rId11"/>
    <p:sldId id="332" r:id="rId12"/>
    <p:sldId id="323" r:id="rId13"/>
    <p:sldId id="334" r:id="rId14"/>
    <p:sldId id="345" r:id="rId15"/>
    <p:sldId id="340" r:id="rId16"/>
    <p:sldId id="336" r:id="rId17"/>
    <p:sldId id="328" r:id="rId18"/>
    <p:sldId id="344" r:id="rId19"/>
    <p:sldId id="270" r:id="rId20"/>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manfattningsavsnitt" id="{6E8FADD6-477A-4B7B-8A9B-A65166749427}">
          <p14:sldIdLst/>
        </p14:section>
        <p14:section name="Inledningsavsnitt" id="{C377B843-F3C8-45CF-A6A6-13602BCB94CA}">
          <p14:sldIdLst>
            <p14:sldId id="277"/>
            <p14:sldId id="339"/>
            <p14:sldId id="260"/>
            <p14:sldId id="368"/>
          </p14:sldIdLst>
        </p14:section>
        <p14:section name="Del 1 Om barn som växer upp i familjehem" id="{02B44519-66EB-4929-9162-ED70852CA15C}">
          <p14:sldIdLst>
            <p14:sldId id="294"/>
            <p14:sldId id="343"/>
            <p14:sldId id="329"/>
            <p14:sldId id="337"/>
          </p14:sldIdLst>
        </p14:section>
        <p14:section name="Del 2 Visa filmen" id="{8DEBDBC1-E5DD-4249-925D-F1C09B3FE3B2}">
          <p14:sldIdLst>
            <p14:sldId id="321"/>
          </p14:sldIdLst>
        </p14:section>
        <p14:section name="Del 3 Handläggningsprocessen i vår kommun" id="{0BA5E78C-0521-4ABC-920E-7E8F6D0A9649}">
          <p14:sldIdLst>
            <p14:sldId id="322"/>
            <p14:sldId id="332"/>
          </p14:sldIdLst>
        </p14:section>
        <p14:section name="Del 4 Reflektion" id="{B773E3CF-D7AA-46EB-85D1-56C9B49E21EF}">
          <p14:sldIdLst>
            <p14:sldId id="323"/>
            <p14:sldId id="334"/>
            <p14:sldId id="345"/>
            <p14:sldId id="340"/>
            <p14:sldId id="336"/>
            <p14:sldId id="328"/>
            <p14:sldId id="344"/>
            <p14:sldId id="270"/>
          </p14:sldIdLst>
        </p14:section>
      </p14:sectionLst>
    </p:ex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ärpestam, Linnéa" initials="JL" lastIdx="31" clrIdx="0">
    <p:extLst>
      <p:ext uri="{19B8F6BF-5375-455C-9EA6-DF929625EA0E}">
        <p15:presenceInfo xmlns:p15="http://schemas.microsoft.com/office/powerpoint/2012/main" userId="S-1-5-21-2075942658-1792417684-393963531-33241" providerId="AD"/>
      </p:ext>
    </p:extLst>
  </p:cmAuthor>
  <p:cmAuthor id="2" name="Torebring, Elin" initials="TE" lastIdx="12" clrIdx="1">
    <p:extLst>
      <p:ext uri="{19B8F6BF-5375-455C-9EA6-DF929625EA0E}">
        <p15:presenceInfo xmlns:p15="http://schemas.microsoft.com/office/powerpoint/2012/main" userId="S-1-5-21-2075942658-1792417684-393963531-31633" providerId="AD"/>
      </p:ext>
    </p:extLst>
  </p:cmAuthor>
  <p:cmAuthor id="3" name="Eriksson, Antonia" initials="EA" lastIdx="8" clrIdx="2">
    <p:extLst>
      <p:ext uri="{19B8F6BF-5375-455C-9EA6-DF929625EA0E}">
        <p15:presenceInfo xmlns:p15="http://schemas.microsoft.com/office/powerpoint/2012/main" userId="S-1-5-21-2075942658-1792417684-393963531-34100" providerId="AD"/>
      </p:ext>
    </p:extLst>
  </p:cmAuthor>
  <p:cmAuthor id="4" name="Svennblad, Anna" initials="SA" lastIdx="8" clrIdx="3">
    <p:extLst>
      <p:ext uri="{19B8F6BF-5375-455C-9EA6-DF929625EA0E}">
        <p15:presenceInfo xmlns:p15="http://schemas.microsoft.com/office/powerpoint/2012/main" userId="S-1-5-21-2075942658-1792417684-393963531-29310" providerId="AD"/>
      </p:ext>
    </p:extLst>
  </p:cmAuthor>
  <p:cmAuthor id="5" name="Kjellman, Héléne" initials="KH" lastIdx="2" clrIdx="4">
    <p:extLst>
      <p:ext uri="{19B8F6BF-5375-455C-9EA6-DF929625EA0E}">
        <p15:presenceInfo xmlns:p15="http://schemas.microsoft.com/office/powerpoint/2012/main" userId="S-1-5-21-2075942658-1792417684-393963531-34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5266" autoAdjust="0"/>
  </p:normalViewPr>
  <p:slideViewPr>
    <p:cSldViewPr snapToGrid="0" showGuides="1">
      <p:cViewPr varScale="1">
        <p:scale>
          <a:sx n="82" d="100"/>
          <a:sy n="82" d="100"/>
        </p:scale>
        <p:origin x="1260" y="102"/>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59024266595202857"/>
          <c:y val="0.20424428117635102"/>
          <c:w val="0.38211685899388237"/>
          <c:h val="0.597571627795099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11028455402545"/>
          <c:y val="8.6197809761943273E-2"/>
          <c:w val="0.54471466503013888"/>
          <c:h val="0.81707199754520843"/>
        </c:manualLayout>
      </c:layout>
      <c:pieChart>
        <c:varyColors val="1"/>
        <c:ser>
          <c:idx val="0"/>
          <c:order val="0"/>
          <c:tx>
            <c:strRef>
              <c:f>Blad1!$B$1</c:f>
              <c:strCache>
                <c:ptCount val="1"/>
                <c:pt idx="0">
                  <c:v>Kolumn1</c:v>
                </c:pt>
              </c:strCache>
            </c:strRef>
          </c:tx>
          <c:spPr>
            <a:ln>
              <a:noFill/>
            </a:ln>
          </c:spPr>
          <c:dPt>
            <c:idx val="0"/>
            <c:bubble3D val="0"/>
            <c:spPr>
              <a:solidFill>
                <a:srgbClr val="ED8B00"/>
              </a:solidFill>
              <a:ln w="19050">
                <a:noFill/>
              </a:ln>
              <a:effectLst/>
            </c:spPr>
            <c:extLst>
              <c:ext xmlns:c16="http://schemas.microsoft.com/office/drawing/2014/chart" uri="{C3380CC4-5D6E-409C-BE32-E72D297353CC}">
                <c16:uniqueId val="{00000001-AF95-4F71-85D6-695E1074DED9}"/>
              </c:ext>
            </c:extLst>
          </c:dPt>
          <c:dPt>
            <c:idx val="1"/>
            <c:bubble3D val="0"/>
            <c:spPr>
              <a:solidFill>
                <a:srgbClr val="002B45"/>
              </a:solidFill>
              <a:ln w="19050">
                <a:noFill/>
              </a:ln>
              <a:effectLst/>
            </c:spPr>
            <c:extLst>
              <c:ext xmlns:c16="http://schemas.microsoft.com/office/drawing/2014/chart" uri="{C3380CC4-5D6E-409C-BE32-E72D297353CC}">
                <c16:uniqueId val="{00000003-AF95-4F71-85D6-695E1074DED9}"/>
              </c:ext>
            </c:extLst>
          </c:dPt>
          <c:dPt>
            <c:idx val="2"/>
            <c:bubble3D val="0"/>
            <c:spPr>
              <a:solidFill>
                <a:srgbClr val="7D9AAA"/>
              </a:solidFill>
              <a:ln w="19050">
                <a:noFill/>
              </a:ln>
              <a:effectLst/>
            </c:spPr>
            <c:extLst>
              <c:ext xmlns:c16="http://schemas.microsoft.com/office/drawing/2014/chart" uri="{C3380CC4-5D6E-409C-BE32-E72D297353CC}">
                <c16:uniqueId val="{00000005-AF95-4F71-85D6-695E1074DED9}"/>
              </c:ext>
            </c:extLst>
          </c:dPt>
          <c:dPt>
            <c:idx val="3"/>
            <c:bubble3D val="0"/>
            <c:spPr>
              <a:solidFill>
                <a:schemeClr val="accent4">
                  <a:lumMod val="10000"/>
                  <a:lumOff val="90000"/>
                </a:schemeClr>
              </a:solidFill>
              <a:ln w="19050">
                <a:noFill/>
              </a:ln>
              <a:effectLst/>
            </c:spPr>
            <c:extLst>
              <c:ext xmlns:c16="http://schemas.microsoft.com/office/drawing/2014/chart" uri="{C3380CC4-5D6E-409C-BE32-E72D297353CC}">
                <c16:uniqueId val="{00000007-AF95-4F71-85D6-695E1074DED9}"/>
              </c:ext>
            </c:extLst>
          </c:dPt>
          <c:dPt>
            <c:idx val="4"/>
            <c:bubble3D val="0"/>
            <c:spPr>
              <a:solidFill>
                <a:schemeClr val="accent1">
                  <a:lumMod val="20000"/>
                  <a:lumOff val="80000"/>
                </a:schemeClr>
              </a:solidFill>
              <a:ln w="19050">
                <a:noFill/>
              </a:ln>
              <a:effectLst/>
            </c:spPr>
            <c:extLst>
              <c:ext xmlns:c16="http://schemas.microsoft.com/office/drawing/2014/chart" uri="{C3380CC4-5D6E-409C-BE32-E72D297353CC}">
                <c16:uniqueId val="{00000009-AF95-4F71-85D6-695E1074DED9}"/>
              </c:ext>
            </c:extLst>
          </c:dPt>
          <c:dLbls>
            <c:dLbl>
              <c:idx val="0"/>
              <c:spPr>
                <a:solidFill>
                  <a:srgbClr val="002B45">
                    <a:lumMod val="10000"/>
                    <a:lumOff val="90000"/>
                  </a:srgbClr>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AF95-4F71-85D6-695E1074DED9}"/>
                </c:ext>
              </c:extLst>
            </c:dLbl>
            <c:dLbl>
              <c:idx val="1"/>
              <c:spPr>
                <a:solidFill>
                  <a:srgbClr val="002B45">
                    <a:lumMod val="10000"/>
                    <a:lumOff val="90000"/>
                  </a:srgbClr>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AF95-4F71-85D6-695E1074DED9}"/>
                </c:ext>
              </c:extLst>
            </c:dLbl>
            <c:dLbl>
              <c:idx val="2"/>
              <c:spPr>
                <a:solidFill>
                  <a:srgbClr val="002B45">
                    <a:lumMod val="10000"/>
                    <a:lumOff val="90000"/>
                  </a:srgbClr>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AF95-4F71-85D6-695E1074DED9}"/>
                </c:ext>
              </c:extLst>
            </c:dLbl>
            <c:dLbl>
              <c:idx val="3"/>
              <c:spPr>
                <a:solidFill>
                  <a:srgbClr val="002B45">
                    <a:lumMod val="10000"/>
                    <a:lumOff val="90000"/>
                  </a:srgbClr>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AF95-4F71-85D6-695E1074DED9}"/>
                </c:ext>
              </c:extLst>
            </c:dLbl>
            <c:dLbl>
              <c:idx val="4"/>
              <c:spPr>
                <a:solidFill>
                  <a:srgbClr val="002B45">
                    <a:lumMod val="10000"/>
                    <a:lumOff val="90000"/>
                  </a:srgbClr>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AF95-4F71-85D6-695E1074DED9}"/>
                </c:ext>
              </c:extLst>
            </c:dLbl>
            <c:spPr>
              <a:solidFill>
                <a:srgbClr val="002B45">
                  <a:lumMod val="10000"/>
                  <a:lumOff val="90000"/>
                </a:srgbClr>
              </a:solidFill>
              <a:ln>
                <a:solidFill>
                  <a:srgbClr val="000000"/>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Blad1!$A$2:$A$6</c:f>
              <c:strCache>
                <c:ptCount val="5"/>
                <c:pt idx="0">
                  <c:v>Familjehem</c:v>
                </c:pt>
                <c:pt idx="1">
                  <c:v>HVB</c:v>
                </c:pt>
                <c:pt idx="2">
                  <c:v>Stödboende</c:v>
                </c:pt>
                <c:pt idx="3">
                  <c:v>Särskilt ungdomshem</c:v>
                </c:pt>
                <c:pt idx="4">
                  <c:v>Övriga</c:v>
                </c:pt>
              </c:strCache>
            </c:strRef>
          </c:cat>
          <c:val>
            <c:numRef>
              <c:f>Blad1!$B$2:$B$6</c:f>
              <c:numCache>
                <c:formatCode>General</c:formatCode>
                <c:ptCount val="5"/>
                <c:pt idx="0">
                  <c:v>18683</c:v>
                </c:pt>
                <c:pt idx="1">
                  <c:v>5993</c:v>
                </c:pt>
                <c:pt idx="2">
                  <c:v>2308</c:v>
                </c:pt>
                <c:pt idx="3">
                  <c:v>1092</c:v>
                </c:pt>
                <c:pt idx="4">
                  <c:v>2167</c:v>
                </c:pt>
              </c:numCache>
            </c:numRef>
          </c:val>
          <c:extLst>
            <c:ext xmlns:c16="http://schemas.microsoft.com/office/drawing/2014/chart" uri="{C3380CC4-5D6E-409C-BE32-E72D297353CC}">
              <c16:uniqueId val="{0000000A-AF95-4F71-85D6-695E1074DE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30EF9-F9B3-411D-BA42-47654F9D07B7}"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sv-SE"/>
        </a:p>
      </dgm:t>
    </dgm:pt>
    <dgm:pt modelId="{A1751A6B-FBB2-4A8B-BB78-3EEB3DB12775}">
      <dgm:prSet phldrT="[Text]" custT="1"/>
      <dgm:spPr>
        <a:solidFill>
          <a:srgbClr val="002B45"/>
        </a:solidFill>
        <a:ln>
          <a:noFill/>
        </a:ln>
        <a:effectLst/>
      </dgm:spPr>
      <dgm:t>
        <a:bodyPr spcFirstLastPara="0" vert="horz" wrap="square" lIns="110490" tIns="110490" rIns="110490" bIns="110490" numCol="1" spcCol="1270" anchor="ctr" anchorCtr="0"/>
        <a:lstStyle/>
        <a:p>
          <a:pPr marL="0" lvl="0" indent="0" algn="ctr" defTabSz="1289050">
            <a:lnSpc>
              <a:spcPct val="90000"/>
            </a:lnSpc>
            <a:spcBef>
              <a:spcPct val="0"/>
            </a:spcBef>
            <a:spcAft>
              <a:spcPct val="35000"/>
            </a:spcAft>
            <a:buNone/>
          </a:pPr>
          <a:r>
            <a:rPr lang="sv-SE" sz="2800" b="1" kern="1200" dirty="0">
              <a:solidFill>
                <a:srgbClr val="DAD7CB">
                  <a:hueOff val="0"/>
                  <a:satOff val="0"/>
                  <a:lumOff val="0"/>
                  <a:alphaOff val="0"/>
                </a:srgbClr>
              </a:solidFill>
              <a:latin typeface="Arial" panose="020B0604020202020204"/>
              <a:ea typeface="+mn-ea"/>
              <a:cs typeface="+mn-cs"/>
            </a:rPr>
            <a:t>Adoption</a:t>
          </a:r>
          <a:endParaRPr lang="sv-SE" sz="3200" b="1" kern="1200" dirty="0">
            <a:solidFill>
              <a:srgbClr val="DAD7CB">
                <a:hueOff val="0"/>
                <a:satOff val="0"/>
                <a:lumOff val="0"/>
                <a:alphaOff val="0"/>
              </a:srgbClr>
            </a:solidFill>
            <a:latin typeface="Arial" panose="020B0604020202020204"/>
            <a:ea typeface="+mn-ea"/>
            <a:cs typeface="+mn-cs"/>
          </a:endParaRPr>
        </a:p>
      </dgm:t>
    </dgm:pt>
    <dgm:pt modelId="{E1A5FDD2-A232-4880-A07F-B6F0BA4007BE}" type="parTrans" cxnId="{8AE44016-1061-4542-A69C-F96DF508904E}">
      <dgm:prSet/>
      <dgm:spPr/>
      <dgm:t>
        <a:bodyPr/>
        <a:lstStyle/>
        <a:p>
          <a:endParaRPr lang="sv-SE"/>
        </a:p>
      </dgm:t>
    </dgm:pt>
    <dgm:pt modelId="{14D36774-2277-40D9-8AA4-3E211BE81BE1}" type="sibTrans" cxnId="{8AE44016-1061-4542-A69C-F96DF508904E}">
      <dgm:prSet/>
      <dgm:spPr/>
      <dgm:t>
        <a:bodyPr/>
        <a:lstStyle/>
        <a:p>
          <a:endParaRPr lang="sv-SE"/>
        </a:p>
      </dgm:t>
    </dgm:pt>
    <dgm:pt modelId="{89EBC019-A123-4E42-B6F6-BCF79CE80B79}">
      <dgm:prSet phldrT="[Text]" custT="1"/>
      <dgm:spPr>
        <a:solidFill>
          <a:srgbClr val="D3BF96">
            <a:lumMod val="20000"/>
            <a:lumOff val="80000"/>
          </a:srgbClr>
        </a:solidFill>
        <a:ln w="25400" cap="flat" cmpd="sng" algn="ctr">
          <a:solidFill>
            <a:srgbClr val="DAD7CB">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Handläggnings-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gm:t>
    </dgm:pt>
    <dgm:pt modelId="{2FB443CB-F2FF-40C2-A418-B56BEE90D63C}" type="parTrans" cxnId="{6A54C09E-F653-4B68-A425-9595E48DE066}">
      <dgm:prSet/>
      <dgm:spPr/>
      <dgm:t>
        <a:bodyPr/>
        <a:lstStyle/>
        <a:p>
          <a:endParaRPr lang="sv-SE"/>
        </a:p>
      </dgm:t>
    </dgm:pt>
    <dgm:pt modelId="{1D9677CA-F3EE-4209-B937-55B0C3DBCAA6}" type="sibTrans" cxnId="{6A54C09E-F653-4B68-A425-9595E48DE066}">
      <dgm:prSet/>
      <dgm:spPr/>
      <dgm:t>
        <a:bodyPr/>
        <a:lstStyle/>
        <a:p>
          <a:endParaRPr lang="sv-SE"/>
        </a:p>
      </dgm:t>
    </dgm:pt>
    <dgm:pt modelId="{1F0B4F50-BBB7-4F84-9A31-67CA4FBC4031}">
      <dgm:prSet custT="1"/>
      <dgm:spPr>
        <a:solidFill>
          <a:srgbClr val="D3BF96">
            <a:lumMod val="20000"/>
            <a:lumOff val="80000"/>
          </a:srgbClr>
        </a:solidFill>
        <a:ln w="25400" cap="flat" cmpd="sng" algn="ctr">
          <a:solidFill>
            <a:srgbClr val="DAD7CB">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Domstols-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gm:t>
    </dgm:pt>
    <dgm:pt modelId="{60C58E08-6288-4712-B818-91F5CEF2DF10}" type="parTrans" cxnId="{D9274FE3-D04A-43CB-9D12-6EFC0E798FD0}">
      <dgm:prSet/>
      <dgm:spPr/>
      <dgm:t>
        <a:bodyPr/>
        <a:lstStyle/>
        <a:p>
          <a:endParaRPr lang="sv-SE"/>
        </a:p>
      </dgm:t>
    </dgm:pt>
    <dgm:pt modelId="{C4830CE5-FA3D-44F7-839F-0558BEF2A35A}" type="sibTrans" cxnId="{D9274FE3-D04A-43CB-9D12-6EFC0E798FD0}">
      <dgm:prSet/>
      <dgm:spPr/>
      <dgm:t>
        <a:bodyPr/>
        <a:lstStyle/>
        <a:p>
          <a:endParaRPr lang="sv-SE"/>
        </a:p>
      </dgm:t>
    </dgm:pt>
    <dgm:pt modelId="{5C17BF34-F864-4798-B4A3-7B82077FF808}">
      <dgm:prSet custT="1"/>
      <dgm:spPr>
        <a:solidFill>
          <a:srgbClr val="D3BF96">
            <a:lumMod val="20000"/>
            <a:lumOff val="80000"/>
          </a:srgbClr>
        </a:solidFill>
        <a:ln w="25400" cap="flat" cmpd="sng" algn="ctr">
          <a:solidFill>
            <a:srgbClr val="DAD7CB">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Tidsperspektiv</a:t>
          </a:r>
        </a:p>
      </dgm:t>
    </dgm:pt>
    <dgm:pt modelId="{5C4632EF-1E45-4A00-B6C2-FE962C7E8A7A}" type="parTrans" cxnId="{55A93833-6DFC-4722-8BB3-C54C98019E09}">
      <dgm:prSet/>
      <dgm:spPr/>
      <dgm:t>
        <a:bodyPr/>
        <a:lstStyle/>
        <a:p>
          <a:endParaRPr lang="sv-SE"/>
        </a:p>
      </dgm:t>
    </dgm:pt>
    <dgm:pt modelId="{22D1AAC8-D123-4DD6-91EF-81D6D3460639}" type="sibTrans" cxnId="{55A93833-6DFC-4722-8BB3-C54C98019E09}">
      <dgm:prSet/>
      <dgm:spPr/>
      <dgm:t>
        <a:bodyPr/>
        <a:lstStyle/>
        <a:p>
          <a:endParaRPr lang="sv-SE"/>
        </a:p>
      </dgm:t>
    </dgm:pt>
    <dgm:pt modelId="{6C62CCB5-AC42-46A7-B793-D67D4A1C3AF6}">
      <dgm:prSet custT="1"/>
      <dgm:spPr>
        <a:solidFill>
          <a:srgbClr val="D3BF96">
            <a:lumMod val="20000"/>
            <a:lumOff val="80000"/>
          </a:srgbClr>
        </a:solidFill>
        <a:ln w="25400" cap="flat" cmpd="sng" algn="ctr">
          <a:solidFill>
            <a:srgbClr val="DAD7CB">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sv-SE" sz="1600" b="0" kern="1200" dirty="0">
              <a:solidFill>
                <a:srgbClr val="002B45"/>
              </a:solidFill>
              <a:latin typeface="Arial" panose="020B0604020202020204"/>
              <a:ea typeface="+mn-ea"/>
              <a:cs typeface="+mn-cs"/>
            </a:rPr>
            <a:t>Utmaningar</a:t>
          </a:r>
        </a:p>
      </dgm:t>
    </dgm:pt>
    <dgm:pt modelId="{0B99F605-82CC-4AB0-BF84-75150A26DCAE}" type="parTrans" cxnId="{BD07064F-E44F-4018-921A-9AD1DD941960}">
      <dgm:prSet/>
      <dgm:spPr/>
      <dgm:t>
        <a:bodyPr/>
        <a:lstStyle/>
        <a:p>
          <a:endParaRPr lang="sv-SE"/>
        </a:p>
      </dgm:t>
    </dgm:pt>
    <dgm:pt modelId="{95E83DFA-D43E-4440-B0B6-F4001FD2644E}" type="sibTrans" cxnId="{BD07064F-E44F-4018-921A-9AD1DD941960}">
      <dgm:prSet/>
      <dgm:spPr/>
      <dgm:t>
        <a:bodyPr/>
        <a:lstStyle/>
        <a:p>
          <a:endParaRPr lang="sv-SE"/>
        </a:p>
      </dgm:t>
    </dgm:pt>
    <dgm:pt modelId="{AD1CA2B3-6AB1-42BC-9FEA-0D44F56BF1F1}" type="pres">
      <dgm:prSet presAssocID="{64E30EF9-F9B3-411D-BA42-47654F9D07B7}" presName="composite" presStyleCnt="0">
        <dgm:presLayoutVars>
          <dgm:chMax val="1"/>
          <dgm:dir/>
          <dgm:resizeHandles val="exact"/>
        </dgm:presLayoutVars>
      </dgm:prSet>
      <dgm:spPr/>
    </dgm:pt>
    <dgm:pt modelId="{AF00675F-3EA9-49E1-8032-B067ED55F9D3}" type="pres">
      <dgm:prSet presAssocID="{A1751A6B-FBB2-4A8B-BB78-3EEB3DB12775}" presName="roof" presStyleLbl="dkBgShp" presStyleIdx="0" presStyleCnt="2"/>
      <dgm:spPr>
        <a:xfrm>
          <a:off x="0" y="0"/>
          <a:ext cx="10048415" cy="613143"/>
        </a:xfrm>
        <a:prstGeom prst="rect">
          <a:avLst/>
        </a:prstGeom>
      </dgm:spPr>
    </dgm:pt>
    <dgm:pt modelId="{8E8D2C82-9C68-4D64-8A49-9E3C3296CA4A}" type="pres">
      <dgm:prSet presAssocID="{A1751A6B-FBB2-4A8B-BB78-3EEB3DB12775}" presName="pillars" presStyleCnt="0"/>
      <dgm:spPr/>
    </dgm:pt>
    <dgm:pt modelId="{6007BBA9-FEAD-4895-BC68-DB823D4FF10A}" type="pres">
      <dgm:prSet presAssocID="{A1751A6B-FBB2-4A8B-BB78-3EEB3DB12775}" presName="pillar1" presStyleLbl="node1" presStyleIdx="0" presStyleCnt="4">
        <dgm:presLayoutVars>
          <dgm:bulletEnabled val="1"/>
        </dgm:presLayoutVars>
      </dgm:prSet>
      <dgm:spPr>
        <a:xfrm>
          <a:off x="0" y="613143"/>
          <a:ext cx="2512103" cy="1287601"/>
        </a:xfrm>
        <a:prstGeom prst="rect">
          <a:avLst/>
        </a:prstGeom>
      </dgm:spPr>
    </dgm:pt>
    <dgm:pt modelId="{0C9B328A-B2DF-4E6B-AE10-E4CC13C3BB10}" type="pres">
      <dgm:prSet presAssocID="{1F0B4F50-BBB7-4F84-9A31-67CA4FBC4031}" presName="pillarX" presStyleLbl="node1" presStyleIdx="1" presStyleCnt="4">
        <dgm:presLayoutVars>
          <dgm:bulletEnabled val="1"/>
        </dgm:presLayoutVars>
      </dgm:prSet>
      <dgm:spPr>
        <a:xfrm>
          <a:off x="2512103" y="613143"/>
          <a:ext cx="2512103" cy="1287601"/>
        </a:xfrm>
        <a:prstGeom prst="rect">
          <a:avLst/>
        </a:prstGeom>
      </dgm:spPr>
    </dgm:pt>
    <dgm:pt modelId="{D0FEFC55-2A5F-480F-ADFF-AE2C7559F52E}" type="pres">
      <dgm:prSet presAssocID="{5C17BF34-F864-4798-B4A3-7B82077FF808}" presName="pillarX" presStyleLbl="node1" presStyleIdx="2" presStyleCnt="4">
        <dgm:presLayoutVars>
          <dgm:bulletEnabled val="1"/>
        </dgm:presLayoutVars>
      </dgm:prSet>
      <dgm:spPr>
        <a:xfrm>
          <a:off x="5024207" y="613143"/>
          <a:ext cx="2512103" cy="1287601"/>
        </a:xfrm>
        <a:prstGeom prst="rect">
          <a:avLst/>
        </a:prstGeom>
      </dgm:spPr>
    </dgm:pt>
    <dgm:pt modelId="{48C90796-0081-4CA0-B765-E15CEB2D3FFF}" type="pres">
      <dgm:prSet presAssocID="{6C62CCB5-AC42-46A7-B793-D67D4A1C3AF6}" presName="pillarX" presStyleLbl="node1" presStyleIdx="3" presStyleCnt="4">
        <dgm:presLayoutVars>
          <dgm:bulletEnabled val="1"/>
        </dgm:presLayoutVars>
      </dgm:prSet>
      <dgm:spPr>
        <a:xfrm>
          <a:off x="7536311" y="613143"/>
          <a:ext cx="2512103" cy="1287601"/>
        </a:xfrm>
        <a:prstGeom prst="rect">
          <a:avLst/>
        </a:prstGeom>
      </dgm:spPr>
    </dgm:pt>
    <dgm:pt modelId="{2645F59B-62BA-42CB-A959-B0D1FBAE3403}" type="pres">
      <dgm:prSet presAssocID="{A1751A6B-FBB2-4A8B-BB78-3EEB3DB12775}" presName="base" presStyleLbl="dkBgShp" presStyleIdx="1" presStyleCnt="2"/>
      <dgm:spPr>
        <a:solidFill>
          <a:srgbClr val="FFFFFF"/>
        </a:solidFill>
        <a:ln>
          <a:noFill/>
        </a:ln>
      </dgm:spPr>
    </dgm:pt>
  </dgm:ptLst>
  <dgm:cxnLst>
    <dgm:cxn modelId="{E7083D02-3E4C-4CEC-8BBF-B71066ADFCBD}" type="presOf" srcId="{5C17BF34-F864-4798-B4A3-7B82077FF808}" destId="{D0FEFC55-2A5F-480F-ADFF-AE2C7559F52E}" srcOrd="0" destOrd="0" presId="urn:microsoft.com/office/officeart/2005/8/layout/hList3"/>
    <dgm:cxn modelId="{91552B0F-928C-4899-92E5-B0862AAAB578}" type="presOf" srcId="{89EBC019-A123-4E42-B6F6-BCF79CE80B79}" destId="{6007BBA9-FEAD-4895-BC68-DB823D4FF10A}" srcOrd="0" destOrd="0" presId="urn:microsoft.com/office/officeart/2005/8/layout/hList3"/>
    <dgm:cxn modelId="{8AE44016-1061-4542-A69C-F96DF508904E}" srcId="{64E30EF9-F9B3-411D-BA42-47654F9D07B7}" destId="{A1751A6B-FBB2-4A8B-BB78-3EEB3DB12775}" srcOrd="0" destOrd="0" parTransId="{E1A5FDD2-A232-4880-A07F-B6F0BA4007BE}" sibTransId="{14D36774-2277-40D9-8AA4-3E211BE81BE1}"/>
    <dgm:cxn modelId="{CC69EE2D-0C91-4331-86C6-8B8BEBE74218}" type="presOf" srcId="{64E30EF9-F9B3-411D-BA42-47654F9D07B7}" destId="{AD1CA2B3-6AB1-42BC-9FEA-0D44F56BF1F1}" srcOrd="0" destOrd="0" presId="urn:microsoft.com/office/officeart/2005/8/layout/hList3"/>
    <dgm:cxn modelId="{55A93833-6DFC-4722-8BB3-C54C98019E09}" srcId="{A1751A6B-FBB2-4A8B-BB78-3EEB3DB12775}" destId="{5C17BF34-F864-4798-B4A3-7B82077FF808}" srcOrd="2" destOrd="0" parTransId="{5C4632EF-1E45-4A00-B6C2-FE962C7E8A7A}" sibTransId="{22D1AAC8-D123-4DD6-91EF-81D6D3460639}"/>
    <dgm:cxn modelId="{A6DFE265-F70B-4424-BDF8-701C11CD2C4B}" type="presOf" srcId="{1F0B4F50-BBB7-4F84-9A31-67CA4FBC4031}" destId="{0C9B328A-B2DF-4E6B-AE10-E4CC13C3BB10}" srcOrd="0" destOrd="0" presId="urn:microsoft.com/office/officeart/2005/8/layout/hList3"/>
    <dgm:cxn modelId="{BD07064F-E44F-4018-921A-9AD1DD941960}" srcId="{A1751A6B-FBB2-4A8B-BB78-3EEB3DB12775}" destId="{6C62CCB5-AC42-46A7-B793-D67D4A1C3AF6}" srcOrd="3" destOrd="0" parTransId="{0B99F605-82CC-4AB0-BF84-75150A26DCAE}" sibTransId="{95E83DFA-D43E-4440-B0B6-F4001FD2644E}"/>
    <dgm:cxn modelId="{83E46A8A-24D3-4A09-B474-111EC8D788E4}" type="presOf" srcId="{6C62CCB5-AC42-46A7-B793-D67D4A1C3AF6}" destId="{48C90796-0081-4CA0-B765-E15CEB2D3FFF}" srcOrd="0" destOrd="0" presId="urn:microsoft.com/office/officeart/2005/8/layout/hList3"/>
    <dgm:cxn modelId="{6A54C09E-F653-4B68-A425-9595E48DE066}" srcId="{A1751A6B-FBB2-4A8B-BB78-3EEB3DB12775}" destId="{89EBC019-A123-4E42-B6F6-BCF79CE80B79}" srcOrd="0" destOrd="0" parTransId="{2FB443CB-F2FF-40C2-A418-B56BEE90D63C}" sibTransId="{1D9677CA-F3EE-4209-B937-55B0C3DBCAA6}"/>
    <dgm:cxn modelId="{F282AEC2-38D0-4675-B17A-73AD4495C117}" type="presOf" srcId="{A1751A6B-FBB2-4A8B-BB78-3EEB3DB12775}" destId="{AF00675F-3EA9-49E1-8032-B067ED55F9D3}" srcOrd="0" destOrd="0" presId="urn:microsoft.com/office/officeart/2005/8/layout/hList3"/>
    <dgm:cxn modelId="{D9274FE3-D04A-43CB-9D12-6EFC0E798FD0}" srcId="{A1751A6B-FBB2-4A8B-BB78-3EEB3DB12775}" destId="{1F0B4F50-BBB7-4F84-9A31-67CA4FBC4031}" srcOrd="1" destOrd="0" parTransId="{60C58E08-6288-4712-B818-91F5CEF2DF10}" sibTransId="{C4830CE5-FA3D-44F7-839F-0558BEF2A35A}"/>
    <dgm:cxn modelId="{1D5467D8-10D1-446C-953C-21DA8C088B36}" type="presParOf" srcId="{AD1CA2B3-6AB1-42BC-9FEA-0D44F56BF1F1}" destId="{AF00675F-3EA9-49E1-8032-B067ED55F9D3}" srcOrd="0" destOrd="0" presId="urn:microsoft.com/office/officeart/2005/8/layout/hList3"/>
    <dgm:cxn modelId="{6EBDE4B6-E616-4078-8125-7C99345B4760}" type="presParOf" srcId="{AD1CA2B3-6AB1-42BC-9FEA-0D44F56BF1F1}" destId="{8E8D2C82-9C68-4D64-8A49-9E3C3296CA4A}" srcOrd="1" destOrd="0" presId="urn:microsoft.com/office/officeart/2005/8/layout/hList3"/>
    <dgm:cxn modelId="{53D9E86E-45EA-47C1-B114-7E14580B16A6}" type="presParOf" srcId="{8E8D2C82-9C68-4D64-8A49-9E3C3296CA4A}" destId="{6007BBA9-FEAD-4895-BC68-DB823D4FF10A}" srcOrd="0" destOrd="0" presId="urn:microsoft.com/office/officeart/2005/8/layout/hList3"/>
    <dgm:cxn modelId="{850CE403-B84D-48B1-A871-C159F1B873FE}" type="presParOf" srcId="{8E8D2C82-9C68-4D64-8A49-9E3C3296CA4A}" destId="{0C9B328A-B2DF-4E6B-AE10-E4CC13C3BB10}" srcOrd="1" destOrd="0" presId="urn:microsoft.com/office/officeart/2005/8/layout/hList3"/>
    <dgm:cxn modelId="{DCB5F88D-20EA-4D06-B1CB-141C4E71BDE7}" type="presParOf" srcId="{8E8D2C82-9C68-4D64-8A49-9E3C3296CA4A}" destId="{D0FEFC55-2A5F-480F-ADFF-AE2C7559F52E}" srcOrd="2" destOrd="0" presId="urn:microsoft.com/office/officeart/2005/8/layout/hList3"/>
    <dgm:cxn modelId="{65098A65-EA15-4F74-B4A4-68F8856CD81F}" type="presParOf" srcId="{8E8D2C82-9C68-4D64-8A49-9E3C3296CA4A}" destId="{48C90796-0081-4CA0-B765-E15CEB2D3FFF}" srcOrd="3" destOrd="0" presId="urn:microsoft.com/office/officeart/2005/8/layout/hList3"/>
    <dgm:cxn modelId="{BD485354-D270-40B5-8B1D-6155A51669A3}" type="presParOf" srcId="{AD1CA2B3-6AB1-42BC-9FEA-0D44F56BF1F1}" destId="{2645F59B-62BA-42CB-A959-B0D1FBAE340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E30EF9-F9B3-411D-BA42-47654F9D07B7}"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sv-SE"/>
        </a:p>
      </dgm:t>
    </dgm:pt>
    <dgm:pt modelId="{A1751A6B-FBB2-4A8B-BB78-3EEB3DB12775}">
      <dgm:prSet phldrT="[Text]"/>
      <dgm:spPr>
        <a:solidFill>
          <a:schemeClr val="accent4"/>
        </a:solidFill>
      </dgm:spPr>
      <dgm:t>
        <a:bodyPr/>
        <a:lstStyle/>
        <a:p>
          <a:r>
            <a:rPr lang="sv-SE" b="1" dirty="0"/>
            <a:t>Vårdnadsöverflyttning</a:t>
          </a:r>
        </a:p>
      </dgm:t>
    </dgm:pt>
    <dgm:pt modelId="{E1A5FDD2-A232-4880-A07F-B6F0BA4007BE}" type="parTrans" cxnId="{8AE44016-1061-4542-A69C-F96DF508904E}">
      <dgm:prSet/>
      <dgm:spPr/>
      <dgm:t>
        <a:bodyPr/>
        <a:lstStyle/>
        <a:p>
          <a:endParaRPr lang="sv-SE"/>
        </a:p>
      </dgm:t>
    </dgm:pt>
    <dgm:pt modelId="{14D36774-2277-40D9-8AA4-3E211BE81BE1}" type="sibTrans" cxnId="{8AE44016-1061-4542-A69C-F96DF508904E}">
      <dgm:prSet/>
      <dgm:spPr/>
      <dgm:t>
        <a:bodyPr/>
        <a:lstStyle/>
        <a:p>
          <a:endParaRPr lang="sv-SE"/>
        </a:p>
      </dgm:t>
    </dgm:pt>
    <dgm:pt modelId="{76E05326-5C52-4D4E-94AF-E552517E8864}">
      <dgm:prSet phldrT="[Text]" custT="1"/>
      <dgm:spPr>
        <a:solidFill>
          <a:schemeClr val="accent3">
            <a:lumMod val="20000"/>
            <a:lumOff val="80000"/>
          </a:schemeClr>
        </a:solidFill>
      </dgm:spPr>
      <dgm:t>
        <a:bodyPr/>
        <a:lstStyle/>
        <a:p>
          <a:r>
            <a:rPr lang="sv-SE" sz="1800" b="0" dirty="0">
              <a:solidFill>
                <a:schemeClr val="accent4"/>
              </a:solidFill>
            </a:rPr>
            <a:t>Handläggnings-processen</a:t>
          </a:r>
        </a:p>
      </dgm:t>
    </dgm:pt>
    <dgm:pt modelId="{63866BDB-73D4-4344-B9FE-A8AE984D97A8}" type="parTrans" cxnId="{6D309E11-56C4-42FF-94DB-68958AB67BB3}">
      <dgm:prSet/>
      <dgm:spPr/>
      <dgm:t>
        <a:bodyPr/>
        <a:lstStyle/>
        <a:p>
          <a:endParaRPr lang="sv-SE"/>
        </a:p>
      </dgm:t>
    </dgm:pt>
    <dgm:pt modelId="{C33A0673-3DD7-4CC6-AC8B-194B8FC0BE63}" type="sibTrans" cxnId="{6D309E11-56C4-42FF-94DB-68958AB67BB3}">
      <dgm:prSet/>
      <dgm:spPr/>
      <dgm:t>
        <a:bodyPr/>
        <a:lstStyle/>
        <a:p>
          <a:endParaRPr lang="sv-SE"/>
        </a:p>
      </dgm:t>
    </dgm:pt>
    <dgm:pt modelId="{FF08BA9C-DF6F-4D1C-9F38-2A0001F9C487}">
      <dgm:prSet custT="1"/>
      <dgm:spPr>
        <a:solidFill>
          <a:schemeClr val="accent3">
            <a:lumMod val="20000"/>
            <a:lumOff val="80000"/>
          </a:schemeClr>
        </a:solidFill>
      </dgm:spPr>
      <dgm:t>
        <a:bodyPr/>
        <a:lstStyle/>
        <a:p>
          <a:r>
            <a:rPr lang="sv-SE" sz="1800" b="0" kern="1200" dirty="0">
              <a:solidFill>
                <a:srgbClr val="002B45"/>
              </a:solidFill>
              <a:latin typeface="Arial" panose="020B0604020202020204"/>
              <a:ea typeface="+mn-ea"/>
              <a:cs typeface="+mn-cs"/>
            </a:rPr>
            <a:t>Domstols-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gm:t>
    </dgm:pt>
    <dgm:pt modelId="{C927B96E-6377-41C9-8E48-5F596A54EDF4}" type="parTrans" cxnId="{CB1D0AF5-1CF4-468C-90BE-3B64E6CB0A12}">
      <dgm:prSet/>
      <dgm:spPr/>
      <dgm:t>
        <a:bodyPr/>
        <a:lstStyle/>
        <a:p>
          <a:endParaRPr lang="sv-SE"/>
        </a:p>
      </dgm:t>
    </dgm:pt>
    <dgm:pt modelId="{E441EFC6-F843-4CAC-9BE0-65D570C218A7}" type="sibTrans" cxnId="{CB1D0AF5-1CF4-468C-90BE-3B64E6CB0A12}">
      <dgm:prSet/>
      <dgm:spPr/>
      <dgm:t>
        <a:bodyPr/>
        <a:lstStyle/>
        <a:p>
          <a:endParaRPr lang="sv-SE"/>
        </a:p>
      </dgm:t>
    </dgm:pt>
    <dgm:pt modelId="{390828FF-91E0-4B82-B59F-0FB37DF3B6E2}">
      <dgm:prSet custT="1"/>
      <dgm:spPr>
        <a:solidFill>
          <a:schemeClr val="accent3">
            <a:lumMod val="20000"/>
            <a:lumOff val="80000"/>
          </a:schemeClr>
        </a:solidFill>
      </dgm:spPr>
      <dgm:t>
        <a:bodyPr/>
        <a:lstStyle/>
        <a:p>
          <a:r>
            <a:rPr lang="sv-SE" sz="1800" b="0" kern="1200" dirty="0">
              <a:solidFill>
                <a:srgbClr val="002B45"/>
              </a:solidFill>
              <a:latin typeface="Arial" panose="020B0604020202020204"/>
              <a:ea typeface="+mn-ea"/>
              <a:cs typeface="+mn-cs"/>
            </a:rPr>
            <a:t>Tidsperspektiv</a:t>
          </a:r>
        </a:p>
      </dgm:t>
    </dgm:pt>
    <dgm:pt modelId="{7397366E-B4A3-4B65-8697-2C8F76AF6013}" type="parTrans" cxnId="{E8A7D14A-E275-473A-A85A-9DA1E77F7972}">
      <dgm:prSet/>
      <dgm:spPr/>
      <dgm:t>
        <a:bodyPr/>
        <a:lstStyle/>
        <a:p>
          <a:endParaRPr lang="sv-SE"/>
        </a:p>
      </dgm:t>
    </dgm:pt>
    <dgm:pt modelId="{0272009F-DD09-4DE9-A1DE-3C88E779F99C}" type="sibTrans" cxnId="{E8A7D14A-E275-473A-A85A-9DA1E77F7972}">
      <dgm:prSet/>
      <dgm:spPr/>
      <dgm:t>
        <a:bodyPr/>
        <a:lstStyle/>
        <a:p>
          <a:endParaRPr lang="sv-SE"/>
        </a:p>
      </dgm:t>
    </dgm:pt>
    <dgm:pt modelId="{D36745F0-A75F-42ED-ACE7-EC67EB5653A8}">
      <dgm:prSet custT="1"/>
      <dgm:spPr>
        <a:solidFill>
          <a:schemeClr val="accent3">
            <a:lumMod val="20000"/>
            <a:lumOff val="80000"/>
          </a:schemeClr>
        </a:solidFill>
      </dgm:spPr>
      <dgm:t>
        <a:bodyPr/>
        <a:lstStyle/>
        <a:p>
          <a:r>
            <a:rPr lang="sv-SE" sz="1800" b="0" kern="1200" dirty="0">
              <a:solidFill>
                <a:srgbClr val="002B45"/>
              </a:solidFill>
              <a:latin typeface="Arial" panose="020B0604020202020204"/>
              <a:ea typeface="+mn-ea"/>
              <a:cs typeface="+mn-cs"/>
            </a:rPr>
            <a:t>Förutsättningar</a:t>
          </a:r>
        </a:p>
      </dgm:t>
    </dgm:pt>
    <dgm:pt modelId="{635B5579-31B0-4BC6-A6A4-4EFA205EEE07}" type="parTrans" cxnId="{E34FD5CE-A533-440B-B256-848F3AD1E3F3}">
      <dgm:prSet/>
      <dgm:spPr/>
      <dgm:t>
        <a:bodyPr/>
        <a:lstStyle/>
        <a:p>
          <a:endParaRPr lang="sv-SE"/>
        </a:p>
      </dgm:t>
    </dgm:pt>
    <dgm:pt modelId="{1CF11301-8F15-4F32-8FB3-90E4EC61F6DD}" type="sibTrans" cxnId="{E34FD5CE-A533-440B-B256-848F3AD1E3F3}">
      <dgm:prSet/>
      <dgm:spPr/>
      <dgm:t>
        <a:bodyPr/>
        <a:lstStyle/>
        <a:p>
          <a:endParaRPr lang="sv-SE"/>
        </a:p>
      </dgm:t>
    </dgm:pt>
    <dgm:pt modelId="{F1C7DDDD-A600-4D8A-8D16-3233900F3AE1}">
      <dgm:prSet custT="1"/>
      <dgm:spPr>
        <a:solidFill>
          <a:schemeClr val="accent3">
            <a:lumMod val="20000"/>
            <a:lumOff val="80000"/>
          </a:schemeClr>
        </a:solidFill>
      </dgm:spPr>
      <dgm:t>
        <a:bodyPr/>
        <a:lstStyle/>
        <a:p>
          <a:r>
            <a:rPr lang="sv-SE" sz="1800" b="0" kern="1200" dirty="0">
              <a:solidFill>
                <a:srgbClr val="002B45"/>
              </a:solidFill>
              <a:latin typeface="Arial" panose="020B0604020202020204"/>
              <a:ea typeface="+mn-ea"/>
              <a:cs typeface="+mn-cs"/>
            </a:rPr>
            <a:t>Utmaningar</a:t>
          </a:r>
        </a:p>
      </dgm:t>
    </dgm:pt>
    <dgm:pt modelId="{C03F5A19-7FCD-40BA-93AB-F7220B1F9CE6}" type="parTrans" cxnId="{822DAB11-724F-488F-B8CC-23FC01F68852}">
      <dgm:prSet/>
      <dgm:spPr/>
      <dgm:t>
        <a:bodyPr/>
        <a:lstStyle/>
        <a:p>
          <a:endParaRPr lang="sv-SE"/>
        </a:p>
      </dgm:t>
    </dgm:pt>
    <dgm:pt modelId="{9A7FC101-7395-44C6-A698-A6FC6459F90A}" type="sibTrans" cxnId="{822DAB11-724F-488F-B8CC-23FC01F68852}">
      <dgm:prSet/>
      <dgm:spPr/>
      <dgm:t>
        <a:bodyPr/>
        <a:lstStyle/>
        <a:p>
          <a:endParaRPr lang="sv-SE"/>
        </a:p>
      </dgm:t>
    </dgm:pt>
    <dgm:pt modelId="{AD1CA2B3-6AB1-42BC-9FEA-0D44F56BF1F1}" type="pres">
      <dgm:prSet presAssocID="{64E30EF9-F9B3-411D-BA42-47654F9D07B7}" presName="composite" presStyleCnt="0">
        <dgm:presLayoutVars>
          <dgm:chMax val="1"/>
          <dgm:dir/>
          <dgm:resizeHandles val="exact"/>
        </dgm:presLayoutVars>
      </dgm:prSet>
      <dgm:spPr/>
    </dgm:pt>
    <dgm:pt modelId="{AF00675F-3EA9-49E1-8032-B067ED55F9D3}" type="pres">
      <dgm:prSet presAssocID="{A1751A6B-FBB2-4A8B-BB78-3EEB3DB12775}" presName="roof" presStyleLbl="dkBgShp" presStyleIdx="0" presStyleCnt="2"/>
      <dgm:spPr/>
    </dgm:pt>
    <dgm:pt modelId="{8E8D2C82-9C68-4D64-8A49-9E3C3296CA4A}" type="pres">
      <dgm:prSet presAssocID="{A1751A6B-FBB2-4A8B-BB78-3EEB3DB12775}" presName="pillars" presStyleCnt="0"/>
      <dgm:spPr/>
    </dgm:pt>
    <dgm:pt modelId="{6007BBA9-FEAD-4895-BC68-DB823D4FF10A}" type="pres">
      <dgm:prSet presAssocID="{A1751A6B-FBB2-4A8B-BB78-3EEB3DB12775}" presName="pillar1" presStyleLbl="node1" presStyleIdx="0" presStyleCnt="5">
        <dgm:presLayoutVars>
          <dgm:bulletEnabled val="1"/>
        </dgm:presLayoutVars>
      </dgm:prSet>
      <dgm:spPr/>
    </dgm:pt>
    <dgm:pt modelId="{8927F7CF-A944-4AD0-A0E1-B26F8F935751}" type="pres">
      <dgm:prSet presAssocID="{FF08BA9C-DF6F-4D1C-9F38-2A0001F9C487}" presName="pillarX" presStyleLbl="node1" presStyleIdx="1" presStyleCnt="5">
        <dgm:presLayoutVars>
          <dgm:bulletEnabled val="1"/>
        </dgm:presLayoutVars>
      </dgm:prSet>
      <dgm:spPr/>
    </dgm:pt>
    <dgm:pt modelId="{7C2DB61C-07B2-40D0-B718-1113F786B53C}" type="pres">
      <dgm:prSet presAssocID="{390828FF-91E0-4B82-B59F-0FB37DF3B6E2}" presName="pillarX" presStyleLbl="node1" presStyleIdx="2" presStyleCnt="5">
        <dgm:presLayoutVars>
          <dgm:bulletEnabled val="1"/>
        </dgm:presLayoutVars>
      </dgm:prSet>
      <dgm:spPr/>
    </dgm:pt>
    <dgm:pt modelId="{17E95392-FA45-473E-BC44-3B3C359F8C3A}" type="pres">
      <dgm:prSet presAssocID="{D36745F0-A75F-42ED-ACE7-EC67EB5653A8}" presName="pillarX" presStyleLbl="node1" presStyleIdx="3" presStyleCnt="5">
        <dgm:presLayoutVars>
          <dgm:bulletEnabled val="1"/>
        </dgm:presLayoutVars>
      </dgm:prSet>
      <dgm:spPr/>
    </dgm:pt>
    <dgm:pt modelId="{A22661B9-74BF-4098-A961-50ED02C3DBA3}" type="pres">
      <dgm:prSet presAssocID="{F1C7DDDD-A600-4D8A-8D16-3233900F3AE1}" presName="pillarX" presStyleLbl="node1" presStyleIdx="4" presStyleCnt="5">
        <dgm:presLayoutVars>
          <dgm:bulletEnabled val="1"/>
        </dgm:presLayoutVars>
      </dgm:prSet>
      <dgm:spPr/>
    </dgm:pt>
    <dgm:pt modelId="{2645F59B-62BA-42CB-A959-B0D1FBAE3403}" type="pres">
      <dgm:prSet presAssocID="{A1751A6B-FBB2-4A8B-BB78-3EEB3DB12775}" presName="base" presStyleLbl="dkBgShp" presStyleIdx="1" presStyleCnt="2"/>
      <dgm:spPr>
        <a:solidFill>
          <a:srgbClr val="FFFFFF"/>
        </a:solidFill>
        <a:ln>
          <a:noFill/>
        </a:ln>
      </dgm:spPr>
    </dgm:pt>
  </dgm:ptLst>
  <dgm:cxnLst>
    <dgm:cxn modelId="{6D309E11-56C4-42FF-94DB-68958AB67BB3}" srcId="{A1751A6B-FBB2-4A8B-BB78-3EEB3DB12775}" destId="{76E05326-5C52-4D4E-94AF-E552517E8864}" srcOrd="0" destOrd="0" parTransId="{63866BDB-73D4-4344-B9FE-A8AE984D97A8}" sibTransId="{C33A0673-3DD7-4CC6-AC8B-194B8FC0BE63}"/>
    <dgm:cxn modelId="{822DAB11-724F-488F-B8CC-23FC01F68852}" srcId="{A1751A6B-FBB2-4A8B-BB78-3EEB3DB12775}" destId="{F1C7DDDD-A600-4D8A-8D16-3233900F3AE1}" srcOrd="4" destOrd="0" parTransId="{C03F5A19-7FCD-40BA-93AB-F7220B1F9CE6}" sibTransId="{9A7FC101-7395-44C6-A698-A6FC6459F90A}"/>
    <dgm:cxn modelId="{8AE44016-1061-4542-A69C-F96DF508904E}" srcId="{64E30EF9-F9B3-411D-BA42-47654F9D07B7}" destId="{A1751A6B-FBB2-4A8B-BB78-3EEB3DB12775}" srcOrd="0" destOrd="0" parTransId="{E1A5FDD2-A232-4880-A07F-B6F0BA4007BE}" sibTransId="{14D36774-2277-40D9-8AA4-3E211BE81BE1}"/>
    <dgm:cxn modelId="{FFAA151A-6427-45CA-B819-AAD6910F3D8C}" type="presOf" srcId="{76E05326-5C52-4D4E-94AF-E552517E8864}" destId="{6007BBA9-FEAD-4895-BC68-DB823D4FF10A}" srcOrd="0" destOrd="0" presId="urn:microsoft.com/office/officeart/2005/8/layout/hList3"/>
    <dgm:cxn modelId="{CC69EE2D-0C91-4331-86C6-8B8BEBE74218}" type="presOf" srcId="{64E30EF9-F9B3-411D-BA42-47654F9D07B7}" destId="{AD1CA2B3-6AB1-42BC-9FEA-0D44F56BF1F1}" srcOrd="0" destOrd="0" presId="urn:microsoft.com/office/officeart/2005/8/layout/hList3"/>
    <dgm:cxn modelId="{3877A142-1FDA-4ADD-A1D8-CCBF44C6C4E4}" type="presOf" srcId="{F1C7DDDD-A600-4D8A-8D16-3233900F3AE1}" destId="{A22661B9-74BF-4098-A961-50ED02C3DBA3}" srcOrd="0" destOrd="0" presId="urn:microsoft.com/office/officeart/2005/8/layout/hList3"/>
    <dgm:cxn modelId="{E8A7D14A-E275-473A-A85A-9DA1E77F7972}" srcId="{A1751A6B-FBB2-4A8B-BB78-3EEB3DB12775}" destId="{390828FF-91E0-4B82-B59F-0FB37DF3B6E2}" srcOrd="2" destOrd="0" parTransId="{7397366E-B4A3-4B65-8697-2C8F76AF6013}" sibTransId="{0272009F-DD09-4DE9-A1DE-3C88E779F99C}"/>
    <dgm:cxn modelId="{038F5690-A6E3-482F-B356-C63405CBCD96}" type="presOf" srcId="{D36745F0-A75F-42ED-ACE7-EC67EB5653A8}" destId="{17E95392-FA45-473E-BC44-3B3C359F8C3A}" srcOrd="0" destOrd="0" presId="urn:microsoft.com/office/officeart/2005/8/layout/hList3"/>
    <dgm:cxn modelId="{DF5581B2-2ED7-4C78-927F-93A183A9AAA8}" type="presOf" srcId="{390828FF-91E0-4B82-B59F-0FB37DF3B6E2}" destId="{7C2DB61C-07B2-40D0-B718-1113F786B53C}" srcOrd="0" destOrd="0" presId="urn:microsoft.com/office/officeart/2005/8/layout/hList3"/>
    <dgm:cxn modelId="{F282AEC2-38D0-4675-B17A-73AD4495C117}" type="presOf" srcId="{A1751A6B-FBB2-4A8B-BB78-3EEB3DB12775}" destId="{AF00675F-3EA9-49E1-8032-B067ED55F9D3}" srcOrd="0" destOrd="0" presId="urn:microsoft.com/office/officeart/2005/8/layout/hList3"/>
    <dgm:cxn modelId="{8B3F9AC6-9898-457A-91F0-4026597AE7B5}" type="presOf" srcId="{FF08BA9C-DF6F-4D1C-9F38-2A0001F9C487}" destId="{8927F7CF-A944-4AD0-A0E1-B26F8F935751}" srcOrd="0" destOrd="0" presId="urn:microsoft.com/office/officeart/2005/8/layout/hList3"/>
    <dgm:cxn modelId="{E34FD5CE-A533-440B-B256-848F3AD1E3F3}" srcId="{A1751A6B-FBB2-4A8B-BB78-3EEB3DB12775}" destId="{D36745F0-A75F-42ED-ACE7-EC67EB5653A8}" srcOrd="3" destOrd="0" parTransId="{635B5579-31B0-4BC6-A6A4-4EFA205EEE07}" sibTransId="{1CF11301-8F15-4F32-8FB3-90E4EC61F6DD}"/>
    <dgm:cxn modelId="{CB1D0AF5-1CF4-468C-90BE-3B64E6CB0A12}" srcId="{A1751A6B-FBB2-4A8B-BB78-3EEB3DB12775}" destId="{FF08BA9C-DF6F-4D1C-9F38-2A0001F9C487}" srcOrd="1" destOrd="0" parTransId="{C927B96E-6377-41C9-8E48-5F596A54EDF4}" sibTransId="{E441EFC6-F843-4CAC-9BE0-65D570C218A7}"/>
    <dgm:cxn modelId="{1D5467D8-10D1-446C-953C-21DA8C088B36}" type="presParOf" srcId="{AD1CA2B3-6AB1-42BC-9FEA-0D44F56BF1F1}" destId="{AF00675F-3EA9-49E1-8032-B067ED55F9D3}" srcOrd="0" destOrd="0" presId="urn:microsoft.com/office/officeart/2005/8/layout/hList3"/>
    <dgm:cxn modelId="{6EBDE4B6-E616-4078-8125-7C99345B4760}" type="presParOf" srcId="{AD1CA2B3-6AB1-42BC-9FEA-0D44F56BF1F1}" destId="{8E8D2C82-9C68-4D64-8A49-9E3C3296CA4A}" srcOrd="1" destOrd="0" presId="urn:microsoft.com/office/officeart/2005/8/layout/hList3"/>
    <dgm:cxn modelId="{53D9E86E-45EA-47C1-B114-7E14580B16A6}" type="presParOf" srcId="{8E8D2C82-9C68-4D64-8A49-9E3C3296CA4A}" destId="{6007BBA9-FEAD-4895-BC68-DB823D4FF10A}" srcOrd="0" destOrd="0" presId="urn:microsoft.com/office/officeart/2005/8/layout/hList3"/>
    <dgm:cxn modelId="{B1CA3BB9-4810-427C-B10A-25CE758A170B}" type="presParOf" srcId="{8E8D2C82-9C68-4D64-8A49-9E3C3296CA4A}" destId="{8927F7CF-A944-4AD0-A0E1-B26F8F935751}" srcOrd="1" destOrd="0" presId="urn:microsoft.com/office/officeart/2005/8/layout/hList3"/>
    <dgm:cxn modelId="{B995E17A-F431-40EE-81A1-63CF4863C4CF}" type="presParOf" srcId="{8E8D2C82-9C68-4D64-8A49-9E3C3296CA4A}" destId="{7C2DB61C-07B2-40D0-B718-1113F786B53C}" srcOrd="2" destOrd="0" presId="urn:microsoft.com/office/officeart/2005/8/layout/hList3"/>
    <dgm:cxn modelId="{EA377DBA-E168-4320-A1CC-0BA8B1AE4828}" type="presParOf" srcId="{8E8D2C82-9C68-4D64-8A49-9E3C3296CA4A}" destId="{17E95392-FA45-473E-BC44-3B3C359F8C3A}" srcOrd="3" destOrd="0" presId="urn:microsoft.com/office/officeart/2005/8/layout/hList3"/>
    <dgm:cxn modelId="{44F298F1-00F6-4C03-8059-1D39A4B1E59E}" type="presParOf" srcId="{8E8D2C82-9C68-4D64-8A49-9E3C3296CA4A}" destId="{A22661B9-74BF-4098-A961-50ED02C3DBA3}" srcOrd="4" destOrd="0" presId="urn:microsoft.com/office/officeart/2005/8/layout/hList3"/>
    <dgm:cxn modelId="{BD485354-D270-40B5-8B1D-6155A51669A3}" type="presParOf" srcId="{AD1CA2B3-6AB1-42BC-9FEA-0D44F56BF1F1}" destId="{2645F59B-62BA-42CB-A959-B0D1FBAE3403}" srcOrd="2" destOrd="0" presId="urn:microsoft.com/office/officeart/2005/8/layout/hList3"/>
  </dgm:cxnLst>
  <dgm:bg>
    <a:solidFill>
      <a:srgbClr val="FFFFFF"/>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675F-3EA9-49E1-8032-B067ED55F9D3}">
      <dsp:nvSpPr>
        <dsp:cNvPr id="0" name=""/>
        <dsp:cNvSpPr/>
      </dsp:nvSpPr>
      <dsp:spPr>
        <a:xfrm>
          <a:off x="0" y="0"/>
          <a:ext cx="10048415" cy="613143"/>
        </a:xfrm>
        <a:prstGeom prst="rect">
          <a:avLst/>
        </a:prstGeom>
        <a:solidFill>
          <a:srgbClr val="002B45"/>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800" b="1" kern="1200" dirty="0">
              <a:solidFill>
                <a:srgbClr val="DAD7CB">
                  <a:hueOff val="0"/>
                  <a:satOff val="0"/>
                  <a:lumOff val="0"/>
                  <a:alphaOff val="0"/>
                </a:srgbClr>
              </a:solidFill>
              <a:latin typeface="Arial" panose="020B0604020202020204"/>
              <a:ea typeface="+mn-ea"/>
              <a:cs typeface="+mn-cs"/>
            </a:rPr>
            <a:t>Adoption</a:t>
          </a:r>
          <a:endParaRPr lang="sv-SE" sz="3200" b="1" kern="1200" dirty="0">
            <a:solidFill>
              <a:srgbClr val="DAD7CB">
                <a:hueOff val="0"/>
                <a:satOff val="0"/>
                <a:lumOff val="0"/>
                <a:alphaOff val="0"/>
              </a:srgbClr>
            </a:solidFill>
            <a:latin typeface="Arial" panose="020B0604020202020204"/>
            <a:ea typeface="+mn-ea"/>
            <a:cs typeface="+mn-cs"/>
          </a:endParaRPr>
        </a:p>
      </dsp:txBody>
      <dsp:txXfrm>
        <a:off x="0" y="0"/>
        <a:ext cx="10048415" cy="613143"/>
      </dsp:txXfrm>
    </dsp:sp>
    <dsp:sp modelId="{6007BBA9-FEAD-4895-BC68-DB823D4FF10A}">
      <dsp:nvSpPr>
        <dsp:cNvPr id="0" name=""/>
        <dsp:cNvSpPr/>
      </dsp:nvSpPr>
      <dsp:spPr>
        <a:xfrm>
          <a:off x="0" y="613143"/>
          <a:ext cx="2512103" cy="1287601"/>
        </a:xfrm>
        <a:prstGeom prst="rect">
          <a:avLst/>
        </a:prstGeom>
        <a:solidFill>
          <a:srgbClr val="D3BF96">
            <a:lumMod val="20000"/>
            <a:lumOff val="80000"/>
          </a:srgbClr>
        </a:solidFill>
        <a:ln w="25400" cap="flat" cmpd="sng" algn="ctr">
          <a:solidFill>
            <a:srgbClr val="DAD7C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Handläggnings-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sp:txBody>
      <dsp:txXfrm>
        <a:off x="0" y="613143"/>
        <a:ext cx="2512103" cy="1287601"/>
      </dsp:txXfrm>
    </dsp:sp>
    <dsp:sp modelId="{0C9B328A-B2DF-4E6B-AE10-E4CC13C3BB10}">
      <dsp:nvSpPr>
        <dsp:cNvPr id="0" name=""/>
        <dsp:cNvSpPr/>
      </dsp:nvSpPr>
      <dsp:spPr>
        <a:xfrm>
          <a:off x="2512103" y="613143"/>
          <a:ext cx="2512103" cy="1287601"/>
        </a:xfrm>
        <a:prstGeom prst="rect">
          <a:avLst/>
        </a:prstGeom>
        <a:solidFill>
          <a:srgbClr val="D3BF96">
            <a:lumMod val="20000"/>
            <a:lumOff val="80000"/>
          </a:srgbClr>
        </a:solidFill>
        <a:ln w="25400" cap="flat" cmpd="sng" algn="ctr">
          <a:solidFill>
            <a:srgbClr val="DAD7C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Domstols-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sp:txBody>
      <dsp:txXfrm>
        <a:off x="2512103" y="613143"/>
        <a:ext cx="2512103" cy="1287601"/>
      </dsp:txXfrm>
    </dsp:sp>
    <dsp:sp modelId="{D0FEFC55-2A5F-480F-ADFF-AE2C7559F52E}">
      <dsp:nvSpPr>
        <dsp:cNvPr id="0" name=""/>
        <dsp:cNvSpPr/>
      </dsp:nvSpPr>
      <dsp:spPr>
        <a:xfrm>
          <a:off x="5024207" y="613143"/>
          <a:ext cx="2512103" cy="1287601"/>
        </a:xfrm>
        <a:prstGeom prst="rect">
          <a:avLst/>
        </a:prstGeom>
        <a:solidFill>
          <a:srgbClr val="D3BF96">
            <a:lumMod val="20000"/>
            <a:lumOff val="80000"/>
          </a:srgbClr>
        </a:solidFill>
        <a:ln w="25400" cap="flat" cmpd="sng" algn="ctr">
          <a:solidFill>
            <a:srgbClr val="DAD7C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Tidsperspektiv</a:t>
          </a:r>
        </a:p>
      </dsp:txBody>
      <dsp:txXfrm>
        <a:off x="5024207" y="613143"/>
        <a:ext cx="2512103" cy="1287601"/>
      </dsp:txXfrm>
    </dsp:sp>
    <dsp:sp modelId="{48C90796-0081-4CA0-B765-E15CEB2D3FFF}">
      <dsp:nvSpPr>
        <dsp:cNvPr id="0" name=""/>
        <dsp:cNvSpPr/>
      </dsp:nvSpPr>
      <dsp:spPr>
        <a:xfrm>
          <a:off x="7536311" y="613143"/>
          <a:ext cx="2512103" cy="1287601"/>
        </a:xfrm>
        <a:prstGeom prst="rect">
          <a:avLst/>
        </a:prstGeom>
        <a:solidFill>
          <a:srgbClr val="D3BF96">
            <a:lumMod val="20000"/>
            <a:lumOff val="80000"/>
          </a:srgbClr>
        </a:solidFill>
        <a:ln w="25400" cap="flat" cmpd="sng" algn="ctr">
          <a:solidFill>
            <a:srgbClr val="DAD7C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600" b="0" kern="1200" dirty="0">
              <a:solidFill>
                <a:srgbClr val="002B45"/>
              </a:solidFill>
              <a:latin typeface="Arial" panose="020B0604020202020204"/>
              <a:ea typeface="+mn-ea"/>
              <a:cs typeface="+mn-cs"/>
            </a:rPr>
            <a:t>Utmaningar</a:t>
          </a:r>
        </a:p>
      </dsp:txBody>
      <dsp:txXfrm>
        <a:off x="7536311" y="613143"/>
        <a:ext cx="2512103" cy="1287601"/>
      </dsp:txXfrm>
    </dsp:sp>
    <dsp:sp modelId="{2645F59B-62BA-42CB-A959-B0D1FBAE3403}">
      <dsp:nvSpPr>
        <dsp:cNvPr id="0" name=""/>
        <dsp:cNvSpPr/>
      </dsp:nvSpPr>
      <dsp:spPr>
        <a:xfrm>
          <a:off x="0" y="1900745"/>
          <a:ext cx="10048415" cy="143066"/>
        </a:xfrm>
        <a:prstGeom prst="rect">
          <a:avLst/>
        </a:prstGeom>
        <a:solidFill>
          <a:srgbClr val="FFFFFF"/>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675F-3EA9-49E1-8032-B067ED55F9D3}">
      <dsp:nvSpPr>
        <dsp:cNvPr id="0" name=""/>
        <dsp:cNvSpPr/>
      </dsp:nvSpPr>
      <dsp:spPr>
        <a:xfrm>
          <a:off x="0" y="0"/>
          <a:ext cx="10048415" cy="613143"/>
        </a:xfrm>
        <a:prstGeom prst="rect">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b="1" kern="1200" dirty="0"/>
            <a:t>Vårdnadsöverflyttning</a:t>
          </a:r>
        </a:p>
      </dsp:txBody>
      <dsp:txXfrm>
        <a:off x="0" y="0"/>
        <a:ext cx="10048415" cy="613143"/>
      </dsp:txXfrm>
    </dsp:sp>
    <dsp:sp modelId="{6007BBA9-FEAD-4895-BC68-DB823D4FF10A}">
      <dsp:nvSpPr>
        <dsp:cNvPr id="0" name=""/>
        <dsp:cNvSpPr/>
      </dsp:nvSpPr>
      <dsp:spPr>
        <a:xfrm>
          <a:off x="1226" y="613143"/>
          <a:ext cx="2009192" cy="12876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solidFill>
                <a:schemeClr val="accent4"/>
              </a:solidFill>
            </a:rPr>
            <a:t>Handläggnings-processen</a:t>
          </a:r>
        </a:p>
      </dsp:txBody>
      <dsp:txXfrm>
        <a:off x="1226" y="613143"/>
        <a:ext cx="2009192" cy="1287601"/>
      </dsp:txXfrm>
    </dsp:sp>
    <dsp:sp modelId="{8927F7CF-A944-4AD0-A0E1-B26F8F935751}">
      <dsp:nvSpPr>
        <dsp:cNvPr id="0" name=""/>
        <dsp:cNvSpPr/>
      </dsp:nvSpPr>
      <dsp:spPr>
        <a:xfrm>
          <a:off x="2010418" y="613143"/>
          <a:ext cx="2009192" cy="12876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Domstols-</a:t>
          </a:r>
          <a:br>
            <a:rPr lang="sv-SE" sz="1800" b="0" kern="1200" dirty="0">
              <a:solidFill>
                <a:srgbClr val="002B45"/>
              </a:solidFill>
              <a:latin typeface="Arial" panose="020B0604020202020204"/>
              <a:ea typeface="+mn-ea"/>
              <a:cs typeface="+mn-cs"/>
            </a:rPr>
          </a:br>
          <a:r>
            <a:rPr lang="sv-SE" sz="1800" b="0" kern="1200" dirty="0">
              <a:solidFill>
                <a:srgbClr val="002B45"/>
              </a:solidFill>
              <a:latin typeface="Arial" panose="020B0604020202020204"/>
              <a:ea typeface="+mn-ea"/>
              <a:cs typeface="+mn-cs"/>
            </a:rPr>
            <a:t>processen</a:t>
          </a:r>
        </a:p>
      </dsp:txBody>
      <dsp:txXfrm>
        <a:off x="2010418" y="613143"/>
        <a:ext cx="2009192" cy="1287601"/>
      </dsp:txXfrm>
    </dsp:sp>
    <dsp:sp modelId="{7C2DB61C-07B2-40D0-B718-1113F786B53C}">
      <dsp:nvSpPr>
        <dsp:cNvPr id="0" name=""/>
        <dsp:cNvSpPr/>
      </dsp:nvSpPr>
      <dsp:spPr>
        <a:xfrm>
          <a:off x="4019611" y="613143"/>
          <a:ext cx="2009192" cy="12876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Tidsperspektiv</a:t>
          </a:r>
        </a:p>
      </dsp:txBody>
      <dsp:txXfrm>
        <a:off x="4019611" y="613143"/>
        <a:ext cx="2009192" cy="1287601"/>
      </dsp:txXfrm>
    </dsp:sp>
    <dsp:sp modelId="{17E95392-FA45-473E-BC44-3B3C359F8C3A}">
      <dsp:nvSpPr>
        <dsp:cNvPr id="0" name=""/>
        <dsp:cNvSpPr/>
      </dsp:nvSpPr>
      <dsp:spPr>
        <a:xfrm>
          <a:off x="6028803" y="613143"/>
          <a:ext cx="2009192" cy="12876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Förutsättningar</a:t>
          </a:r>
        </a:p>
      </dsp:txBody>
      <dsp:txXfrm>
        <a:off x="6028803" y="613143"/>
        <a:ext cx="2009192" cy="1287601"/>
      </dsp:txXfrm>
    </dsp:sp>
    <dsp:sp modelId="{A22661B9-74BF-4098-A961-50ED02C3DBA3}">
      <dsp:nvSpPr>
        <dsp:cNvPr id="0" name=""/>
        <dsp:cNvSpPr/>
      </dsp:nvSpPr>
      <dsp:spPr>
        <a:xfrm>
          <a:off x="8037996" y="613143"/>
          <a:ext cx="2009192" cy="12876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solidFill>
                <a:srgbClr val="002B45"/>
              </a:solidFill>
              <a:latin typeface="Arial" panose="020B0604020202020204"/>
              <a:ea typeface="+mn-ea"/>
              <a:cs typeface="+mn-cs"/>
            </a:rPr>
            <a:t>Utmaningar</a:t>
          </a:r>
        </a:p>
      </dsp:txBody>
      <dsp:txXfrm>
        <a:off x="8037996" y="613143"/>
        <a:ext cx="2009192" cy="1287601"/>
      </dsp:txXfrm>
    </dsp:sp>
    <dsp:sp modelId="{2645F59B-62BA-42CB-A959-B0D1FBAE3403}">
      <dsp:nvSpPr>
        <dsp:cNvPr id="0" name=""/>
        <dsp:cNvSpPr/>
      </dsp:nvSpPr>
      <dsp:spPr>
        <a:xfrm>
          <a:off x="0" y="1900745"/>
          <a:ext cx="10048415" cy="143066"/>
        </a:xfrm>
        <a:prstGeom prst="rect">
          <a:avLst/>
        </a:prstGeom>
        <a:solidFill>
          <a:srgbClr val="FFFFFF"/>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966" cy="497126"/>
          </a:xfrm>
          <a:prstGeom prst="rect">
            <a:avLst/>
          </a:prstGeom>
        </p:spPr>
        <p:txBody>
          <a:bodyPr vert="horz" lIns="91531" tIns="45766" rIns="91531" bIns="45766" rtlCol="0"/>
          <a:lstStyle>
            <a:lvl1pPr algn="l">
              <a:defRPr sz="1200"/>
            </a:lvl1pPr>
          </a:lstStyle>
          <a:p>
            <a:endParaRPr lang="sv-SE"/>
          </a:p>
        </p:txBody>
      </p:sp>
      <p:sp>
        <p:nvSpPr>
          <p:cNvPr id="3" name="Platshållare för datum 2"/>
          <p:cNvSpPr>
            <a:spLocks noGrp="1"/>
          </p:cNvSpPr>
          <p:nvPr>
            <p:ph type="dt" sz="quarter" idx="1"/>
          </p:nvPr>
        </p:nvSpPr>
        <p:spPr>
          <a:xfrm>
            <a:off x="3848945" y="0"/>
            <a:ext cx="2943966" cy="497126"/>
          </a:xfrm>
          <a:prstGeom prst="rect">
            <a:avLst/>
          </a:prstGeom>
        </p:spPr>
        <p:txBody>
          <a:bodyPr vert="horz" lIns="91531" tIns="45766" rIns="91531" bIns="45766" rtlCol="0"/>
          <a:lstStyle>
            <a:lvl1pPr algn="r">
              <a:defRPr sz="1200"/>
            </a:lvl1pPr>
          </a:lstStyle>
          <a:p>
            <a:fld id="{2626941D-6ED6-4480-B48D-D720ADA45BFB}" type="datetimeFigureOut">
              <a:rPr lang="sv-SE" smtClean="0"/>
              <a:t>2022-12-08</a:t>
            </a:fld>
            <a:endParaRPr lang="sv-SE"/>
          </a:p>
        </p:txBody>
      </p:sp>
      <p:sp>
        <p:nvSpPr>
          <p:cNvPr id="4" name="Platshållare för sidfot 3"/>
          <p:cNvSpPr>
            <a:spLocks noGrp="1"/>
          </p:cNvSpPr>
          <p:nvPr>
            <p:ph type="ftr" sz="quarter" idx="2"/>
          </p:nvPr>
        </p:nvSpPr>
        <p:spPr>
          <a:xfrm>
            <a:off x="0" y="9432687"/>
            <a:ext cx="2943966" cy="497125"/>
          </a:xfrm>
          <a:prstGeom prst="rect">
            <a:avLst/>
          </a:prstGeom>
        </p:spPr>
        <p:txBody>
          <a:bodyPr vert="horz" lIns="91531" tIns="45766" rIns="91531" bIns="45766"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945" y="9432687"/>
            <a:ext cx="2943966" cy="497125"/>
          </a:xfrm>
          <a:prstGeom prst="rect">
            <a:avLst/>
          </a:prstGeom>
        </p:spPr>
        <p:txBody>
          <a:bodyPr vert="horz" lIns="91531" tIns="45766" rIns="91531" bIns="45766"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4" rIns="95565" bIns="47784"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4" rIns="95565" bIns="47784" rtlCol="0"/>
          <a:lstStyle>
            <a:lvl1pPr algn="r">
              <a:defRPr sz="1200"/>
            </a:lvl1pPr>
          </a:lstStyle>
          <a:p>
            <a:fld id="{00F28322-9E50-4BFC-ADA5-24FE44B8EB92}" type="datetimeFigureOut">
              <a:rPr lang="sv-SE" smtClean="0"/>
              <a:t>2022-12-08</a:t>
            </a:fld>
            <a:endParaRPr lang="sv-SE"/>
          </a:p>
        </p:txBody>
      </p:sp>
      <p:sp>
        <p:nvSpPr>
          <p:cNvPr id="4" name="Platshållare för bildobjekt 3"/>
          <p:cNvSpPr>
            <a:spLocks noGrp="1" noRot="1" noChangeAspect="1"/>
          </p:cNvSpPr>
          <p:nvPr>
            <p:ph type="sldImg" idx="2"/>
          </p:nvPr>
        </p:nvSpPr>
        <p:spPr>
          <a:xfrm>
            <a:off x="88900" y="746125"/>
            <a:ext cx="6616700" cy="3721100"/>
          </a:xfrm>
          <a:prstGeom prst="rect">
            <a:avLst/>
          </a:prstGeom>
          <a:noFill/>
          <a:ln w="12700">
            <a:solidFill>
              <a:prstClr val="black"/>
            </a:solidFill>
          </a:ln>
        </p:spPr>
        <p:txBody>
          <a:bodyPr vert="horz" lIns="95565" tIns="47784" rIns="95565" bIns="47784"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4" rIns="95565" bIns="4778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4" rIns="95565" bIns="47784"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4" rIns="95565" bIns="47784"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10</a:t>
            </a:fld>
            <a:endParaRPr lang="sv-SE"/>
          </a:p>
        </p:txBody>
      </p:sp>
    </p:spTree>
    <p:extLst>
      <p:ext uri="{BB962C8B-B14F-4D97-AF65-F5344CB8AC3E}">
        <p14:creationId xmlns:p14="http://schemas.microsoft.com/office/powerpoint/2010/main" val="140415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Beskriv</a:t>
            </a:r>
            <a:r>
              <a:rPr lang="sv-SE" baseline="0" dirty="0"/>
              <a:t> hur ett ärende om vårdnadsöverflytt handläggs i din kommun, utifrån era förutsättningar och organisation. Kanske har ni särskilda riktlinjer och policys i din kommun? </a:t>
            </a:r>
          </a:p>
          <a:p>
            <a:r>
              <a:rPr lang="sv-SE" baseline="0" dirty="0"/>
              <a:t>Beskriv hur domstolsprocessen vid vårdnadsöverflytt ser ut.</a:t>
            </a:r>
          </a:p>
          <a:p>
            <a:endParaRPr lang="sv-SE" baseline="0" dirty="0"/>
          </a:p>
          <a:p>
            <a:r>
              <a:rPr lang="sv-SE" dirty="0"/>
              <a:t>2. Beskriv</a:t>
            </a:r>
            <a:r>
              <a:rPr lang="sv-SE" baseline="0" dirty="0"/>
              <a:t> hur ett ärende om adoption handläggs i din kommun, utifrån era förutsättningar och organisation. Kanske har ni särskilda riktlinjer och policys i din kommun? </a:t>
            </a:r>
          </a:p>
          <a:p>
            <a:r>
              <a:rPr lang="sv-SE" baseline="0" dirty="0"/>
              <a:t>Beskriv hur domstolsprocessen vid adoption ser ut.</a:t>
            </a:r>
          </a:p>
          <a:p>
            <a:endParaRPr lang="sv-SE" baseline="0" dirty="0"/>
          </a:p>
          <a:p>
            <a:r>
              <a:rPr lang="sv-SE" baseline="0" dirty="0"/>
              <a:t>Tänk på att</a:t>
            </a:r>
          </a:p>
          <a:p>
            <a:pPr marL="171621" indent="-171621" defTabSz="915314">
              <a:buFont typeface="Arial" panose="020B0604020202020204" pitchFamily="34" charset="0"/>
              <a:buChar char="•"/>
              <a:defRPr/>
            </a:pPr>
            <a:r>
              <a:rPr lang="sv-SE" dirty="0">
                <a:solidFill>
                  <a:prstClr val="black"/>
                </a:solidFill>
              </a:rPr>
              <a:t>Använda ett enkelt språk</a:t>
            </a:r>
          </a:p>
          <a:p>
            <a:pPr marL="171621" indent="-171621">
              <a:buFont typeface="Arial" panose="020B0604020202020204" pitchFamily="34" charset="0"/>
              <a:buChar char="•"/>
            </a:pPr>
            <a:r>
              <a:rPr lang="sv-SE" baseline="0" dirty="0"/>
              <a:t>Förklara begrepp som kan vara okända för familjehemmen</a:t>
            </a:r>
          </a:p>
          <a:p>
            <a:pPr marL="171621" indent="-171621">
              <a:buFont typeface="Arial" panose="020B0604020202020204" pitchFamily="34" charset="0"/>
              <a:buChar char="•"/>
            </a:pPr>
            <a:r>
              <a:rPr lang="sv-SE" baseline="0" dirty="0"/>
              <a:t>Berätta vilka som är berörda av ett ärende om vårdnadsöverflytt</a:t>
            </a:r>
          </a:p>
          <a:p>
            <a:pPr marL="171621" indent="-171621">
              <a:buFont typeface="Arial" panose="020B0604020202020204" pitchFamily="34" charset="0"/>
              <a:buChar char="•"/>
            </a:pPr>
            <a:r>
              <a:rPr lang="sv-SE" baseline="0" dirty="0"/>
              <a:t>Berätta vilka som är berörda av en adoption</a:t>
            </a:r>
          </a:p>
          <a:p>
            <a:pPr marL="171621" indent="-171621">
              <a:buFont typeface="Arial" panose="020B0604020202020204" pitchFamily="34" charset="0"/>
              <a:buChar char="•"/>
            </a:pPr>
            <a:r>
              <a:rPr lang="sv-SE" baseline="0" dirty="0"/>
              <a:t>Vilka är part i ärendet</a:t>
            </a:r>
          </a:p>
          <a:p>
            <a:pPr marL="171621" indent="-171621">
              <a:buFont typeface="Arial" panose="020B0604020202020204" pitchFamily="34" charset="0"/>
              <a:buChar char="•"/>
            </a:pPr>
            <a:r>
              <a:rPr lang="sv-SE" baseline="0" dirty="0"/>
              <a:t>Lägg även in tidsramar och tidsperspektiv.</a:t>
            </a:r>
          </a:p>
          <a:p>
            <a:endParaRPr lang="sv-SE" baseline="0" dirty="0"/>
          </a:p>
          <a:p>
            <a:r>
              <a:rPr lang="sv-SE" baseline="0" dirty="0"/>
              <a:t>Tips!</a:t>
            </a:r>
          </a:p>
          <a:p>
            <a:r>
              <a:rPr lang="sv-SE" baseline="0" dirty="0"/>
              <a:t>Använd ett fiktivt ärende för att beskriva processen. Det gör beskrivningen mer personlig, mer konkret och underlättar för deltagarna att ställa frågor.</a:t>
            </a:r>
          </a:p>
          <a:p>
            <a:endParaRPr lang="sv-SE"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209752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Förbered dig på frågor om bland annat:</a:t>
            </a:r>
          </a:p>
          <a:p>
            <a:pPr marL="171621" indent="-171621">
              <a:buFont typeface="Arial" panose="020B0604020202020204" pitchFamily="34" charset="0"/>
              <a:buChar char="•"/>
            </a:pPr>
            <a:r>
              <a:rPr lang="sv-SE" dirty="0"/>
              <a:t>Barnets rättigheter i dessa ärenden</a:t>
            </a:r>
          </a:p>
          <a:p>
            <a:pPr marL="171621" indent="-171621">
              <a:buFont typeface="Arial" panose="020B0604020202020204" pitchFamily="34" charset="0"/>
              <a:buChar char="•"/>
            </a:pPr>
            <a:r>
              <a:rPr lang="sv-SE" dirty="0"/>
              <a:t>Skillnad mellan förvaltningsdomstol och allmän domstol</a:t>
            </a:r>
          </a:p>
          <a:p>
            <a:pPr marL="171621" indent="-171621">
              <a:buFont typeface="Arial" panose="020B0604020202020204" pitchFamily="34" charset="0"/>
              <a:buChar char="•"/>
            </a:pPr>
            <a:r>
              <a:rPr lang="sv-SE" dirty="0"/>
              <a:t>Skillnaden mellan Familjehemsenhet och Familjerättsenhet</a:t>
            </a:r>
          </a:p>
          <a:p>
            <a:pPr marL="171621" indent="-171621">
              <a:buFont typeface="Arial" panose="020B0604020202020204" pitchFamily="34" charset="0"/>
              <a:buChar char="•"/>
            </a:pPr>
            <a:r>
              <a:rPr lang="sv-SE" dirty="0"/>
              <a:t>Skillnaden mellan vårdnadshavare och särskilt förordnad vårdnadshavare</a:t>
            </a:r>
          </a:p>
          <a:p>
            <a:pPr marL="171621" indent="-171621">
              <a:buFont typeface="Arial" panose="020B0604020202020204" pitchFamily="34" charset="0"/>
              <a:buChar char="•"/>
            </a:pPr>
            <a:r>
              <a:rPr lang="sv-SE" dirty="0"/>
              <a:t>Familjehemmets rättigheter kontra biologiska föräldrars rättigheter.</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55673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prata med varandra två och två i bikupa ca 5 min. Fånga därefter upp frågorna i helgrupp. Det du inte kan svara på kan du återkomma om på annat sätt senare.</a:t>
            </a:r>
          </a:p>
          <a:p>
            <a:endParaRPr lang="sv-SE" dirty="0"/>
          </a:p>
          <a:p>
            <a:r>
              <a:rPr lang="sv-SE" dirty="0"/>
              <a:t>Tips! Förbered dig på frågor om:</a:t>
            </a:r>
          </a:p>
          <a:p>
            <a:pPr marL="171621" indent="-171621">
              <a:buFont typeface="Arial" panose="020B0604020202020204" pitchFamily="34" charset="0"/>
              <a:buChar char="•"/>
            </a:pPr>
            <a:r>
              <a:rPr lang="sv-SE" dirty="0"/>
              <a:t>Barnets rättigheter i dessa ärenden</a:t>
            </a:r>
          </a:p>
          <a:p>
            <a:pPr marL="171621" indent="-171621">
              <a:buFont typeface="Arial" panose="020B0604020202020204" pitchFamily="34" charset="0"/>
              <a:buChar char="•"/>
            </a:pPr>
            <a:r>
              <a:rPr lang="sv-SE" dirty="0"/>
              <a:t>Skillnad mellan förvaltningsdomstol och allmän domstol</a:t>
            </a:r>
          </a:p>
          <a:p>
            <a:pPr marL="171621" indent="-171621">
              <a:buFont typeface="Arial" panose="020B0604020202020204" pitchFamily="34" charset="0"/>
              <a:buChar char="•"/>
            </a:pPr>
            <a:r>
              <a:rPr lang="sv-SE" dirty="0"/>
              <a:t>Skillnaden mellan Familjehemsenhet och Familjerättsenhet</a:t>
            </a:r>
          </a:p>
          <a:p>
            <a:pPr marL="171621" indent="-171621">
              <a:buFont typeface="Arial" panose="020B0604020202020204" pitchFamily="34" charset="0"/>
              <a:buChar char="•"/>
            </a:pPr>
            <a:r>
              <a:rPr lang="sv-SE" dirty="0"/>
              <a:t>Skillnaden mellan vårdnadshavare och särskilt förordnad vårdnadshavare</a:t>
            </a:r>
          </a:p>
          <a:p>
            <a:pPr marL="171621" indent="-171621">
              <a:buFont typeface="Arial" panose="020B0604020202020204" pitchFamily="34" charset="0"/>
              <a:buChar char="•"/>
            </a:pPr>
            <a:r>
              <a:rPr lang="sv-SE" dirty="0"/>
              <a:t>Familjehemmens rättigheter kontra biologiska föräldrars rättigheter.</a:t>
            </a:r>
          </a:p>
          <a:p>
            <a:pPr marL="171621" indent="-171621">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13</a:t>
            </a:fld>
            <a:endParaRPr lang="sv-SE"/>
          </a:p>
        </p:txBody>
      </p:sp>
    </p:spTree>
    <p:extLst>
      <p:ext uri="{BB962C8B-B14F-4D97-AF65-F5344CB8AC3E}">
        <p14:creationId xmlns:p14="http://schemas.microsoft.com/office/powerpoint/2010/main" val="285379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Diskussioner utifrån tre olika teman:</a:t>
            </a:r>
          </a:p>
          <a:p>
            <a:r>
              <a:rPr lang="sv-SE" baseline="0" dirty="0"/>
              <a:t>Tema 1: Fortsatt familjehemsplacering</a:t>
            </a:r>
          </a:p>
          <a:p>
            <a:r>
              <a:rPr lang="sv-SE" baseline="0" dirty="0"/>
              <a:t>Tema 2: Vårdnadsöverflytt till familjehemsföräldrarna</a:t>
            </a:r>
          </a:p>
          <a:p>
            <a:r>
              <a:rPr lang="sv-SE" baseline="0" dirty="0"/>
              <a:t>Tema 3: Familjehemsföräldrarna adopterar barnet</a:t>
            </a:r>
          </a:p>
          <a:p>
            <a:endParaRPr lang="sv-SE" baseline="0" dirty="0"/>
          </a:p>
          <a:p>
            <a:r>
              <a:rPr lang="sv-SE" baseline="0" dirty="0"/>
              <a:t>Är det många deltagare går det att dela upp i mindre grupper och fördela teman mellan grupperna. Avsluta då med en gemensam diskussion där grupperna delar med sig av sina tankar. </a:t>
            </a:r>
          </a:p>
          <a:p>
            <a:endParaRPr lang="sv-SE" baseline="0" dirty="0"/>
          </a:p>
          <a:p>
            <a:r>
              <a:rPr lang="sv-SE" baseline="0" dirty="0"/>
              <a:t>Det är bra om följande punkter kommer med i diskussionerna. Om punkterna inte kommer upp i de allmänna diskussionerna kan du som utbildare lyfta följande punkter</a:t>
            </a:r>
          </a:p>
          <a:p>
            <a:pPr marL="171621" indent="-171621">
              <a:buFont typeface="Arial" panose="020B0604020202020204" pitchFamily="34" charset="0"/>
              <a:buChar char="•"/>
            </a:pPr>
            <a:r>
              <a:rPr lang="sv-SE" baseline="0" dirty="0"/>
              <a:t>För varje barn och varje familj är det här stora, omvälvande och ibland definitiva beslut</a:t>
            </a:r>
          </a:p>
          <a:p>
            <a:pPr marL="171621" indent="-171621">
              <a:buFont typeface="Arial" panose="020B0604020202020204" pitchFamily="34" charset="0"/>
              <a:buChar char="•"/>
            </a:pPr>
            <a:r>
              <a:rPr lang="sv-SE" baseline="0" dirty="0"/>
              <a:t>Det är viktigt att betrakta konsekvenser ur ett livsloppsperspektiv</a:t>
            </a:r>
          </a:p>
          <a:p>
            <a:pPr marL="171621" indent="-171621">
              <a:buFont typeface="Arial" panose="020B0604020202020204" pitchFamily="34" charset="0"/>
              <a:buChar char="•"/>
            </a:pPr>
            <a:r>
              <a:rPr lang="sv-SE" baseline="0" dirty="0"/>
              <a:t>Att förutsättningar och behov är individuella</a:t>
            </a:r>
          </a:p>
          <a:p>
            <a:pPr marL="171621" indent="-171621">
              <a:buFont typeface="Arial" panose="020B0604020202020204" pitchFamily="34" charset="0"/>
              <a:buChar char="•"/>
            </a:pPr>
            <a:r>
              <a:rPr lang="sv-SE" baseline="0" dirty="0"/>
              <a:t>Varje unikt barn behöver en unik lösning</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111758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Avslutande ord:</a:t>
            </a:r>
          </a:p>
          <a:p>
            <a:pPr marL="171621" indent="-171621">
              <a:buFont typeface="Arial" panose="020B0604020202020204" pitchFamily="34" charset="0"/>
              <a:buChar char="•"/>
            </a:pPr>
            <a:r>
              <a:rPr lang="sv-SE" dirty="0"/>
              <a:t>Det kan vara en komplicerad process, som tar tid, väcker många känslor och kan innebära flera domstolsprocesser</a:t>
            </a:r>
            <a:endParaRPr lang="sv-SE" i="1" dirty="0"/>
          </a:p>
          <a:p>
            <a:pPr marL="171621" indent="-171621">
              <a:buFont typeface="Arial" panose="020B0604020202020204" pitchFamily="34" charset="0"/>
              <a:buChar char="•"/>
            </a:pPr>
            <a:r>
              <a:rPr lang="sv-SE" dirty="0"/>
              <a:t>Flera olika parter</a:t>
            </a:r>
          </a:p>
          <a:p>
            <a:pPr marL="171621" indent="-171621">
              <a:buFont typeface="Arial" panose="020B0604020202020204" pitchFamily="34" charset="0"/>
              <a:buChar char="•"/>
            </a:pPr>
            <a:r>
              <a:rPr lang="sv-SE" dirty="0"/>
              <a:t>Det får ta tid och det kan vara en nödvändighet att gå fram och tillbaka i processen</a:t>
            </a:r>
          </a:p>
          <a:p>
            <a:pPr marL="171621" indent="-171621">
              <a:buFont typeface="Arial" panose="020B0604020202020204" pitchFamily="34" charset="0"/>
              <a:buChar char="•"/>
            </a:pPr>
            <a:r>
              <a:rPr lang="sv-SE" dirty="0"/>
              <a:t>Det är viktiga beslut, vad man än kommer fram till</a:t>
            </a:r>
          </a:p>
          <a:p>
            <a:pPr marL="171621" indent="-171621">
              <a:buFont typeface="Arial" panose="020B0604020202020204" pitchFamily="34" charset="0"/>
              <a:buChar char="•"/>
            </a:pPr>
            <a:r>
              <a:rPr lang="sv-SE" dirty="0"/>
              <a:t>Familjehemsplacering, vårdnadsöverflytt och adoption kan vara lika bra beslut. Det beror på barnets behov och förutsättningarna i det enskilda fallet.</a:t>
            </a:r>
            <a:endParaRPr lang="sv-SE" i="1"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340428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212219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kern="1200" baseline="0" dirty="0">
                <a:solidFill>
                  <a:schemeClr val="tx1"/>
                </a:solidFill>
                <a:latin typeface="+mn-lt"/>
                <a:ea typeface="+mn-ea"/>
                <a:cs typeface="+mn-cs"/>
              </a:rPr>
              <a:t>Avsluta med barnets röst och läs upp </a:t>
            </a:r>
            <a:r>
              <a:rPr lang="sv-SE" b="0" i="0" u="none" baseline="0" dirty="0"/>
              <a:t>citaten. Citaten kommer från den nationella brukarundersökningen Att lyssna på barn i familjehem, som Socialstyrelsen publicerade under 2021. </a:t>
            </a:r>
          </a:p>
          <a:p>
            <a:endParaRPr lang="sv-SE" b="0" i="0" u="non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170171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kern="1200" baseline="0" dirty="0">
                <a:solidFill>
                  <a:schemeClr val="tx1"/>
                </a:solidFill>
                <a:latin typeface="+mn-lt"/>
                <a:ea typeface="+mn-ea"/>
                <a:cs typeface="+mn-cs"/>
              </a:rPr>
              <a:t>Avsluta med barnets röst och läs upp </a:t>
            </a:r>
            <a:r>
              <a:rPr lang="sv-SE" b="0" i="0" u="none" baseline="0" dirty="0"/>
              <a:t>citaten. Citaten kommer från den nationella brukarundersökningen Att lyssna på barn i familjehem, som Socialstyrelsen publicerade under 2021. </a:t>
            </a:r>
          </a:p>
          <a:p>
            <a:endParaRPr lang="sv-SE" b="0" i="0" u="non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18</a:t>
            </a:fld>
            <a:endParaRPr lang="sv-SE"/>
          </a:p>
        </p:txBody>
      </p:sp>
    </p:spTree>
    <p:extLst>
      <p:ext uri="{BB962C8B-B14F-4D97-AF65-F5344CB8AC3E}">
        <p14:creationId xmlns:p14="http://schemas.microsoft.com/office/powerpoint/2010/main" val="357541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Hänvisa och eventuellt visa webbplatsen www.socialstyrelsen.se/mininsats. Här finns mer information och inspiration för både befintliga och blivande familjehem.</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19</a:t>
            </a:fld>
            <a:endParaRPr lang="sv-SE" dirty="0"/>
          </a:p>
        </p:txBody>
      </p:sp>
    </p:spTree>
    <p:extLst>
      <p:ext uri="{BB962C8B-B14F-4D97-AF65-F5344CB8AC3E}">
        <p14:creationId xmlns:p14="http://schemas.microsoft.com/office/powerpoint/2010/main" val="46029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a:p>
        </p:txBody>
      </p:sp>
    </p:spTree>
    <p:extLst>
      <p:ext uri="{BB962C8B-B14F-4D97-AF65-F5344CB8AC3E}">
        <p14:creationId xmlns:p14="http://schemas.microsoft.com/office/powerpoint/2010/main" val="219398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poängtera</a:t>
            </a:r>
            <a:r>
              <a:rPr lang="sv-SE" baseline="0" dirty="0"/>
              <a:t> att återföreningsprincipen gäller och är utgångspunkten enligt lagen men det finns barn som av olika skäl inte kan flytta hem till sina föräldrar.</a:t>
            </a:r>
          </a:p>
        </p:txBody>
      </p:sp>
      <p:sp>
        <p:nvSpPr>
          <p:cNvPr id="4" name="Platshållare för bildnummer 3"/>
          <p:cNvSpPr>
            <a:spLocks noGrp="1"/>
          </p:cNvSpPr>
          <p:nvPr>
            <p:ph type="sldNum" sz="quarter" idx="10"/>
          </p:nvPr>
        </p:nvSpPr>
        <p:spPr/>
        <p:txBody>
          <a:bodyPr/>
          <a:lstStyle/>
          <a:p>
            <a:fld id="{D4045FB0-5EAC-49C2-A7A1-C763FDD81356}" type="slidenum">
              <a:rPr lang="sv-SE" smtClean="0"/>
              <a:t>3</a:t>
            </a:fld>
            <a:endParaRPr lang="sv-SE" dirty="0"/>
          </a:p>
        </p:txBody>
      </p:sp>
    </p:spTree>
    <p:extLst>
      <p:ext uri="{BB962C8B-B14F-4D97-AF65-F5344CB8AC3E}">
        <p14:creationId xmlns:p14="http://schemas.microsoft.com/office/powerpoint/2010/main" val="278221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6145">
              <a:defRPr/>
            </a:pPr>
            <a:r>
              <a:rPr lang="sv-SE" b="0" dirty="0"/>
              <a:t>Reglerna om vårdnadsöverflyttning till familjehemsföräldrar är ett exempel </a:t>
            </a:r>
            <a:r>
              <a:rPr lang="sv-SE" b="0"/>
              <a:t>på detta.</a:t>
            </a:r>
            <a:endParaRPr lang="sv-SE" dirty="0"/>
          </a:p>
        </p:txBody>
      </p:sp>
      <p:sp>
        <p:nvSpPr>
          <p:cNvPr id="4" name="Platshållare för bildnummer 3"/>
          <p:cNvSpPr>
            <a:spLocks noGrp="1"/>
          </p:cNvSpPr>
          <p:nvPr>
            <p:ph type="sldNum" sz="quarter" idx="10"/>
          </p:nvPr>
        </p:nvSpPr>
        <p:spPr/>
        <p:txBody>
          <a:bodyPr/>
          <a:lstStyle/>
          <a:p>
            <a:pPr defTabSz="916145">
              <a:defRPr/>
            </a:pPr>
            <a:fld id="{D4045FB0-5EAC-49C2-A7A1-C763FDD81356}" type="slidenum">
              <a:rPr lang="sv-SE">
                <a:solidFill>
                  <a:prstClr val="black"/>
                </a:solidFill>
                <a:latin typeface="Arial" panose="020B0604020202020204"/>
              </a:rPr>
              <a:pPr defTabSz="916145">
                <a:defRPr/>
              </a:pPr>
              <a:t>4</a:t>
            </a:fld>
            <a:endParaRPr lang="sv-SE">
              <a:solidFill>
                <a:prstClr val="black"/>
              </a:solidFill>
              <a:latin typeface="Arial" panose="020B0604020202020204"/>
            </a:endParaRPr>
          </a:p>
        </p:txBody>
      </p:sp>
    </p:spTree>
    <p:extLst>
      <p:ext uri="{BB962C8B-B14F-4D97-AF65-F5344CB8AC3E}">
        <p14:creationId xmlns:p14="http://schemas.microsoft.com/office/powerpoint/2010/main" val="327060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5</a:t>
            </a:fld>
            <a:endParaRPr lang="sv-SE" dirty="0"/>
          </a:p>
        </p:txBody>
      </p:sp>
    </p:spTree>
    <p:extLst>
      <p:ext uri="{BB962C8B-B14F-4D97-AF65-F5344CB8AC3E}">
        <p14:creationId xmlns:p14="http://schemas.microsoft.com/office/powerpoint/2010/main" val="422509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621" indent="-171621">
              <a:buFont typeface="Arial" panose="020B0604020202020204" pitchFamily="34" charset="0"/>
              <a:buChar char="•"/>
            </a:pPr>
            <a:r>
              <a:rPr lang="sv-SE" dirty="0">
                <a:highlight>
                  <a:srgbClr val="FFFF00"/>
                </a:highlight>
              </a:rPr>
              <a:t>Under 2021 placerades cirka</a:t>
            </a:r>
            <a:r>
              <a:rPr lang="sv-SE" baseline="0" dirty="0">
                <a:highlight>
                  <a:srgbClr val="FFFF00"/>
                </a:highlight>
              </a:rPr>
              <a:t> 26200 barn och unga någon gång i någon form av samhällsvård</a:t>
            </a:r>
          </a:p>
          <a:p>
            <a:pPr marL="171621" indent="-171621">
              <a:buFont typeface="Arial" panose="020B0604020202020204" pitchFamily="34" charset="0"/>
              <a:buChar char="•"/>
            </a:pPr>
            <a:r>
              <a:rPr lang="sv-SE" baseline="0" dirty="0">
                <a:highlight>
                  <a:srgbClr val="FFFF00"/>
                </a:highlight>
              </a:rPr>
              <a:t>Utav dem bodde knappt 18 700 i familjehem</a:t>
            </a:r>
          </a:p>
          <a:p>
            <a:pPr marL="171621" indent="-171621">
              <a:buFont typeface="Arial" panose="020B0604020202020204" pitchFamily="34" charset="0"/>
              <a:buChar char="•"/>
            </a:pPr>
            <a:r>
              <a:rPr lang="sv-SE" baseline="0" dirty="0">
                <a:highlight>
                  <a:srgbClr val="FFFF00"/>
                </a:highlight>
              </a:rPr>
              <a:t>Det betyder att de flesta barn och unga som placeras bor i familjehem</a:t>
            </a:r>
            <a:endParaRPr lang="sv-SE" baseline="0" dirty="0"/>
          </a:p>
          <a:p>
            <a:pPr marL="171621" indent="-171621">
              <a:buFont typeface="Arial" panose="020B0604020202020204" pitchFamily="34" charset="0"/>
              <a:buChar char="•"/>
            </a:pPr>
            <a:r>
              <a:rPr lang="sv-SE" dirty="0"/>
              <a:t>Ungefär 20% eller en femtedel kan av olika skäl inte flytta hem till sina föräldrar igen</a:t>
            </a:r>
          </a:p>
          <a:p>
            <a:pPr marL="171621" indent="-171621">
              <a:buFont typeface="Arial" panose="020B0604020202020204" pitchFamily="34" charset="0"/>
              <a:buChar char="•"/>
            </a:pPr>
            <a:r>
              <a:rPr lang="sv-SE" dirty="0"/>
              <a:t>De kommer växa upp i samhällsvård</a:t>
            </a:r>
          </a:p>
          <a:p>
            <a:pPr marL="171621" indent="-171621">
              <a:buFont typeface="Arial" panose="020B0604020202020204" pitchFamily="34" charset="0"/>
              <a:buChar char="•"/>
            </a:pPr>
            <a:r>
              <a:rPr lang="sv-SE" dirty="0"/>
              <a:t>Den</a:t>
            </a:r>
            <a:r>
              <a:rPr lang="sv-SE" baseline="0" dirty="0"/>
              <a:t> här presentationen och filmen handlar om dessa barn</a:t>
            </a: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418907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314">
              <a:defRPr/>
            </a:pPr>
            <a:r>
              <a:rPr lang="sv-SE" dirty="0">
                <a:solidFill>
                  <a:prstClr val="black"/>
                </a:solidFill>
              </a:rPr>
              <a:t>För de barn som inte kan flytta hem till sina föräldrar och som ska växa upp i sitt familjehem finns tre huvudsakliga alternativ. Det är viktigt att komma ihåg att de här alternativen är utifrån regelverket för barn som ska bo kvar i sitt familjehem. I verkligheten är omständigheterna och förutsättningarna många och varierande. Något som inte tas upp i filmen.</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380994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Statistik över antalet barn som vårdnadsöverflyttades:</a:t>
            </a:r>
          </a:p>
          <a:p>
            <a:pPr marL="171450" indent="-171450">
              <a:buFont typeface="Arial" panose="020B0604020202020204" pitchFamily="34" charset="0"/>
              <a:buChar char="•"/>
            </a:pPr>
            <a:r>
              <a:rPr lang="sv-SE" dirty="0"/>
              <a:t>2019: 340 barn</a:t>
            </a:r>
          </a:p>
          <a:p>
            <a:pPr marL="171450" indent="-171450">
              <a:buFont typeface="Arial" panose="020B0604020202020204" pitchFamily="34" charset="0"/>
              <a:buChar char="•"/>
            </a:pPr>
            <a:r>
              <a:rPr lang="sv-SE" dirty="0"/>
              <a:t>2020: 319 barn</a:t>
            </a:r>
          </a:p>
          <a:p>
            <a:pPr marL="171450" indent="-171450">
              <a:buFont typeface="Arial" panose="020B0604020202020204" pitchFamily="34" charset="0"/>
              <a:buChar char="•"/>
            </a:pPr>
            <a:r>
              <a:rPr lang="sv-SE" dirty="0"/>
              <a:t>2021: 432 barn</a:t>
            </a:r>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232745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är det dags att visa filmen!</a:t>
            </a:r>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67924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43635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71725"/>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F24266D5-47A9-4CE2-A3FD-C8C898A6CE44}"/>
              </a:ext>
            </a:extLst>
          </p:cNvPr>
          <p:cNvSpPr>
            <a:spLocks noGrp="1"/>
          </p:cNvSpPr>
          <p:nvPr>
            <p:ph type="title"/>
          </p:nvPr>
        </p:nvSpPr>
        <p:spPr>
          <a:xfrm>
            <a:off x="1071792" y="1405052"/>
            <a:ext cx="9268800" cy="1296144"/>
          </a:xfrm>
        </p:spPr>
        <p:txBody>
          <a:bodyPr/>
          <a:lstStyle>
            <a:lvl1pPr>
              <a:defRPr>
                <a:solidFill>
                  <a:srgbClr val="FFFFFF"/>
                </a:solidFill>
              </a:defRPr>
            </a:lvl1pPr>
          </a:lstStyle>
          <a:p>
            <a:r>
              <a:rPr lang="sv-SE"/>
              <a:t>Klicka här för att ändra mall för rubrikformat</a:t>
            </a:r>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698"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imeo.com/6677873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Barn som är långsiktigt placerade i familjehem</a:t>
            </a:r>
          </a:p>
        </p:txBody>
      </p:sp>
      <p:sp>
        <p:nvSpPr>
          <p:cNvPr id="8" name="Underrubrik 7"/>
          <p:cNvSpPr>
            <a:spLocks noGrp="1"/>
          </p:cNvSpPr>
          <p:nvPr>
            <p:ph type="subTitle" idx="1"/>
          </p:nvPr>
        </p:nvSpPr>
        <p:spPr>
          <a:xfrm>
            <a:off x="1068918" y="4266502"/>
            <a:ext cx="7811357" cy="722312"/>
          </a:xfrm>
        </p:spPr>
        <p:txBody>
          <a:bodyPr>
            <a:normAutofit/>
          </a:bodyPr>
          <a:lstStyle/>
          <a:p>
            <a:r>
              <a:rPr lang="sv-SE" dirty="0"/>
              <a:t>Information till familjehem om de juridiska skillnaderna mellan</a:t>
            </a:r>
            <a:br>
              <a:rPr lang="sv-SE" dirty="0"/>
            </a:br>
            <a:r>
              <a:rPr lang="sv-SE" dirty="0"/>
              <a:t>familjehemsplacering, vårdnadsöverflyttning och adoption </a:t>
            </a:r>
            <a:endParaRPr lang="sv-SE" dirty="0">
              <a:latin typeface="Arial" panose="020B0604020202020204" pitchFamily="34" charset="0"/>
              <a:cs typeface="Arial" panose="020B0604020202020204" pitchFamily="34" charset="0"/>
            </a:endParaRPr>
          </a:p>
        </p:txBody>
      </p:sp>
      <p:sp>
        <p:nvSpPr>
          <p:cNvPr id="9" name="Platshållare för bild 8">
            <a:extLst>
              <a:ext uri="{FF2B5EF4-FFF2-40B4-BE49-F238E27FC236}">
                <a16:creationId xmlns:a16="http://schemas.microsoft.com/office/drawing/2014/main" id="{2A6CB166-C7C1-4EFB-AFF5-A785D51F927E}"/>
              </a:ext>
              <a:ext uri="{C183D7F6-B498-43B3-948B-1728B52AA6E4}">
                <adec:decorative xmlns:adec="http://schemas.microsoft.com/office/drawing/2017/decorative" val="1"/>
              </a:ext>
            </a:extLst>
          </p:cNvPr>
          <p:cNvSpPr>
            <a:spLocks noGrp="1"/>
          </p:cNvSpPr>
          <p:nvPr>
            <p:ph type="pic" sz="quarter" idx="13"/>
          </p:nvPr>
        </p:nvSpPr>
        <p:spPr/>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Del 3: Handläggningsprocessen i vår kommun</a:t>
            </a:r>
          </a:p>
        </p:txBody>
      </p:sp>
      <p:sp>
        <p:nvSpPr>
          <p:cNvPr id="3" name="Platshållare för sidfot 2"/>
          <p:cNvSpPr>
            <a:spLocks noGrp="1"/>
          </p:cNvSpPr>
          <p:nvPr>
            <p:ph type="ftr" sz="quarter" idx="4294967295"/>
          </p:nvPr>
        </p:nvSpPr>
        <p:spPr>
          <a:xfrm>
            <a:off x="0" y="6296025"/>
            <a:ext cx="5399088" cy="266700"/>
          </a:xfrm>
        </p:spPr>
        <p:txBody>
          <a:bodyPr/>
          <a:lstStyle/>
          <a:p>
            <a:r>
              <a:rPr lang="sv-SE"/>
              <a:t>Sveriges kunskapsmyndighet för vård och omsorg </a:t>
            </a:r>
            <a:endParaRPr lang="sv-SE" dirty="0"/>
          </a:p>
        </p:txBody>
      </p:sp>
      <p:pic>
        <p:nvPicPr>
          <p:cNvPr id="7" name="Platshållare för bild 4" descr="Familj spelar spel på köksbordet">
            <a:extLst>
              <a:ext uri="{FF2B5EF4-FFF2-40B4-BE49-F238E27FC236}">
                <a16:creationId xmlns:a16="http://schemas.microsoft.com/office/drawing/2014/main" id="{45726FEF-7B02-40AB-97C8-AB9A5C3853A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729" b="13729"/>
          <a:stretch>
            <a:fillRect/>
          </a:stretch>
        </p:blipFill>
        <p:spPr>
          <a:xfrm>
            <a:off x="0" y="1549400"/>
            <a:ext cx="12196763" cy="5308600"/>
          </a:xfrm>
        </p:spPr>
      </p:pic>
    </p:spTree>
    <p:extLst>
      <p:ext uri="{BB962C8B-B14F-4D97-AF65-F5344CB8AC3E}">
        <p14:creationId xmlns:p14="http://schemas.microsoft.com/office/powerpoint/2010/main" val="93303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002B45"/>
                </a:solidFill>
              </a:rPr>
              <a:t>Så här fungerar det i vår kommun</a:t>
            </a:r>
            <a:endParaRPr lang="sv-SE" dirty="0"/>
          </a:p>
        </p:txBody>
      </p:sp>
      <p:graphicFrame>
        <p:nvGraphicFramePr>
          <p:cNvPr id="35" name="Diagram 34" descr="Adoption">
            <a:extLst>
              <a:ext uri="{FF2B5EF4-FFF2-40B4-BE49-F238E27FC236}">
                <a16:creationId xmlns:a16="http://schemas.microsoft.com/office/drawing/2014/main" id="{306E76F7-0C6C-4D9C-9F11-E24961EDF810}"/>
              </a:ext>
            </a:extLst>
          </p:cNvPr>
          <p:cNvGraphicFramePr/>
          <p:nvPr>
            <p:extLst>
              <p:ext uri="{D42A27DB-BD31-4B8C-83A1-F6EECF244321}">
                <p14:modId xmlns:p14="http://schemas.microsoft.com/office/powerpoint/2010/main" val="1392101538"/>
              </p:ext>
            </p:extLst>
          </p:nvPr>
        </p:nvGraphicFramePr>
        <p:xfrm>
          <a:off x="1071792" y="3853357"/>
          <a:ext cx="10048415" cy="204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descr="Vårdnadsöverflyttning">
            <a:extLst>
              <a:ext uri="{FF2B5EF4-FFF2-40B4-BE49-F238E27FC236}">
                <a16:creationId xmlns:a16="http://schemas.microsoft.com/office/drawing/2014/main" id="{CF268759-6A18-4CF7-937B-A31F6583B289}"/>
              </a:ext>
            </a:extLst>
          </p:cNvPr>
          <p:cNvGraphicFramePr/>
          <p:nvPr>
            <p:extLst>
              <p:ext uri="{D42A27DB-BD31-4B8C-83A1-F6EECF244321}">
                <p14:modId xmlns:p14="http://schemas.microsoft.com/office/powerpoint/2010/main" val="667684741"/>
              </p:ext>
            </p:extLst>
          </p:nvPr>
        </p:nvGraphicFramePr>
        <p:xfrm>
          <a:off x="1071792" y="1668380"/>
          <a:ext cx="10048415" cy="20438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24706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2645F59B-62BA-42CB-A959-B0D1FBAE3403}"/>
                                            </p:graphicEl>
                                          </p:spTgt>
                                        </p:tgtEl>
                                        <p:attrNameLst>
                                          <p:attrName>style.visibility</p:attrName>
                                        </p:attrNameLst>
                                      </p:cBhvr>
                                      <p:to>
                                        <p:strVal val="visible"/>
                                      </p:to>
                                    </p:set>
                                    <p:animEffect transition="in" filter="fade">
                                      <p:cBhvr>
                                        <p:cTn id="7" dur="500"/>
                                        <p:tgtEl>
                                          <p:spTgt spid="11">
                                            <p:graphicEl>
                                              <a:dgm id="{2645F59B-62BA-42CB-A959-B0D1FBAE340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AF00675F-3EA9-49E1-8032-B067ED55F9D3}"/>
                                            </p:graphicEl>
                                          </p:spTgt>
                                        </p:tgtEl>
                                        <p:attrNameLst>
                                          <p:attrName>style.visibility</p:attrName>
                                        </p:attrNameLst>
                                      </p:cBhvr>
                                      <p:to>
                                        <p:strVal val="visible"/>
                                      </p:to>
                                    </p:set>
                                    <p:animEffect transition="in" filter="fade">
                                      <p:cBhvr>
                                        <p:cTn id="10" dur="500"/>
                                        <p:tgtEl>
                                          <p:spTgt spid="11">
                                            <p:graphicEl>
                                              <a:dgm id="{AF00675F-3EA9-49E1-8032-B067ED55F9D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dgm id="{6007BBA9-FEAD-4895-BC68-DB823D4FF10A}"/>
                                            </p:graphicEl>
                                          </p:spTgt>
                                        </p:tgtEl>
                                        <p:attrNameLst>
                                          <p:attrName>style.visibility</p:attrName>
                                        </p:attrNameLst>
                                      </p:cBhvr>
                                      <p:to>
                                        <p:strVal val="visible"/>
                                      </p:to>
                                    </p:set>
                                    <p:animEffect transition="in" filter="fade">
                                      <p:cBhvr>
                                        <p:cTn id="15" dur="500"/>
                                        <p:tgtEl>
                                          <p:spTgt spid="11">
                                            <p:graphicEl>
                                              <a:dgm id="{6007BBA9-FEAD-4895-BC68-DB823D4FF10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8927F7CF-A944-4AD0-A0E1-B26F8F935751}"/>
                                            </p:graphicEl>
                                          </p:spTgt>
                                        </p:tgtEl>
                                        <p:attrNameLst>
                                          <p:attrName>style.visibility</p:attrName>
                                        </p:attrNameLst>
                                      </p:cBhvr>
                                      <p:to>
                                        <p:strVal val="visible"/>
                                      </p:to>
                                    </p:set>
                                    <p:animEffect transition="in" filter="fade">
                                      <p:cBhvr>
                                        <p:cTn id="20" dur="500"/>
                                        <p:tgtEl>
                                          <p:spTgt spid="11">
                                            <p:graphicEl>
                                              <a:dgm id="{8927F7CF-A944-4AD0-A0E1-B26F8F93575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graphicEl>
                                              <a:dgm id="{7C2DB61C-07B2-40D0-B718-1113F786B53C}"/>
                                            </p:graphicEl>
                                          </p:spTgt>
                                        </p:tgtEl>
                                        <p:attrNameLst>
                                          <p:attrName>style.visibility</p:attrName>
                                        </p:attrNameLst>
                                      </p:cBhvr>
                                      <p:to>
                                        <p:strVal val="visible"/>
                                      </p:to>
                                    </p:set>
                                    <p:animEffect transition="in" filter="fade">
                                      <p:cBhvr>
                                        <p:cTn id="25" dur="500"/>
                                        <p:tgtEl>
                                          <p:spTgt spid="11">
                                            <p:graphicEl>
                                              <a:dgm id="{7C2DB61C-07B2-40D0-B718-1113F786B53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graphicEl>
                                              <a:dgm id="{17E95392-FA45-473E-BC44-3B3C359F8C3A}"/>
                                            </p:graphicEl>
                                          </p:spTgt>
                                        </p:tgtEl>
                                        <p:attrNameLst>
                                          <p:attrName>style.visibility</p:attrName>
                                        </p:attrNameLst>
                                      </p:cBhvr>
                                      <p:to>
                                        <p:strVal val="visible"/>
                                      </p:to>
                                    </p:set>
                                    <p:animEffect transition="in" filter="fade">
                                      <p:cBhvr>
                                        <p:cTn id="30" dur="500"/>
                                        <p:tgtEl>
                                          <p:spTgt spid="11">
                                            <p:graphicEl>
                                              <a:dgm id="{17E95392-FA45-473E-BC44-3B3C359F8C3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graphicEl>
                                              <a:dgm id="{A22661B9-74BF-4098-A961-50ED02C3DBA3}"/>
                                            </p:graphicEl>
                                          </p:spTgt>
                                        </p:tgtEl>
                                        <p:attrNameLst>
                                          <p:attrName>style.visibility</p:attrName>
                                        </p:attrNameLst>
                                      </p:cBhvr>
                                      <p:to>
                                        <p:strVal val="visible"/>
                                      </p:to>
                                    </p:set>
                                    <p:animEffect transition="in" filter="fade">
                                      <p:cBhvr>
                                        <p:cTn id="35" dur="500"/>
                                        <p:tgtEl>
                                          <p:spTgt spid="11">
                                            <p:graphicEl>
                                              <a:dgm id="{A22661B9-74BF-4098-A961-50ED02C3DBA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graphicEl>
                                              <a:dgm id="{2645F59B-62BA-42CB-A959-B0D1FBAE3403}"/>
                                            </p:graphicEl>
                                          </p:spTgt>
                                        </p:tgtEl>
                                        <p:attrNameLst>
                                          <p:attrName>style.visibility</p:attrName>
                                        </p:attrNameLst>
                                      </p:cBhvr>
                                      <p:to>
                                        <p:strVal val="visible"/>
                                      </p:to>
                                    </p:set>
                                    <p:animEffect transition="in" filter="fade">
                                      <p:cBhvr>
                                        <p:cTn id="40" dur="500"/>
                                        <p:tgtEl>
                                          <p:spTgt spid="35">
                                            <p:graphicEl>
                                              <a:dgm id="{2645F59B-62BA-42CB-A959-B0D1FBAE3403}"/>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graphicEl>
                                              <a:dgm id="{AF00675F-3EA9-49E1-8032-B067ED55F9D3}"/>
                                            </p:graphicEl>
                                          </p:spTgt>
                                        </p:tgtEl>
                                        <p:attrNameLst>
                                          <p:attrName>style.visibility</p:attrName>
                                        </p:attrNameLst>
                                      </p:cBhvr>
                                      <p:to>
                                        <p:strVal val="visible"/>
                                      </p:to>
                                    </p:set>
                                    <p:animEffect transition="in" filter="fade">
                                      <p:cBhvr>
                                        <p:cTn id="43" dur="500"/>
                                        <p:tgtEl>
                                          <p:spTgt spid="35">
                                            <p:graphicEl>
                                              <a:dgm id="{AF00675F-3EA9-49E1-8032-B067ED55F9D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graphicEl>
                                              <a:dgm id="{6007BBA9-FEAD-4895-BC68-DB823D4FF10A}"/>
                                            </p:graphicEl>
                                          </p:spTgt>
                                        </p:tgtEl>
                                        <p:attrNameLst>
                                          <p:attrName>style.visibility</p:attrName>
                                        </p:attrNameLst>
                                      </p:cBhvr>
                                      <p:to>
                                        <p:strVal val="visible"/>
                                      </p:to>
                                    </p:set>
                                    <p:animEffect transition="in" filter="fade">
                                      <p:cBhvr>
                                        <p:cTn id="48" dur="500"/>
                                        <p:tgtEl>
                                          <p:spTgt spid="35">
                                            <p:graphicEl>
                                              <a:dgm id="{6007BBA9-FEAD-4895-BC68-DB823D4FF10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
                                            <p:graphicEl>
                                              <a:dgm id="{0C9B328A-B2DF-4E6B-AE10-E4CC13C3BB10}"/>
                                            </p:graphicEl>
                                          </p:spTgt>
                                        </p:tgtEl>
                                        <p:attrNameLst>
                                          <p:attrName>style.visibility</p:attrName>
                                        </p:attrNameLst>
                                      </p:cBhvr>
                                      <p:to>
                                        <p:strVal val="visible"/>
                                      </p:to>
                                    </p:set>
                                    <p:animEffect transition="in" filter="fade">
                                      <p:cBhvr>
                                        <p:cTn id="53" dur="500"/>
                                        <p:tgtEl>
                                          <p:spTgt spid="35">
                                            <p:graphicEl>
                                              <a:dgm id="{0C9B328A-B2DF-4E6B-AE10-E4CC13C3BB1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graphicEl>
                                              <a:dgm id="{D0FEFC55-2A5F-480F-ADFF-AE2C7559F52E}"/>
                                            </p:graphicEl>
                                          </p:spTgt>
                                        </p:tgtEl>
                                        <p:attrNameLst>
                                          <p:attrName>style.visibility</p:attrName>
                                        </p:attrNameLst>
                                      </p:cBhvr>
                                      <p:to>
                                        <p:strVal val="visible"/>
                                      </p:to>
                                    </p:set>
                                    <p:animEffect transition="in" filter="fade">
                                      <p:cBhvr>
                                        <p:cTn id="58" dur="500"/>
                                        <p:tgtEl>
                                          <p:spTgt spid="35">
                                            <p:graphicEl>
                                              <a:dgm id="{D0FEFC55-2A5F-480F-ADFF-AE2C7559F52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graphicEl>
                                              <a:dgm id="{48C90796-0081-4CA0-B765-E15CEB2D3FFF}"/>
                                            </p:graphicEl>
                                          </p:spTgt>
                                        </p:tgtEl>
                                        <p:attrNameLst>
                                          <p:attrName>style.visibility</p:attrName>
                                        </p:attrNameLst>
                                      </p:cBhvr>
                                      <p:to>
                                        <p:strVal val="visible"/>
                                      </p:to>
                                    </p:set>
                                    <p:animEffect transition="in" filter="fade">
                                      <p:cBhvr>
                                        <p:cTn id="63" dur="500"/>
                                        <p:tgtEl>
                                          <p:spTgt spid="35">
                                            <p:graphicEl>
                                              <a:dgm id="{48C90796-0081-4CA0-B765-E15CEB2D3F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Sub>
          <a:bldDgm bld="one"/>
        </p:bldSub>
      </p:bldGraphic>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Del 4: Reflektion och diskussion</a:t>
            </a:r>
          </a:p>
        </p:txBody>
      </p:sp>
      <p:sp>
        <p:nvSpPr>
          <p:cNvPr id="4" name="Platshållare för sidfot 3"/>
          <p:cNvSpPr>
            <a:spLocks noGrp="1"/>
          </p:cNvSpPr>
          <p:nvPr>
            <p:ph type="ftr" sz="quarter" idx="4294967295"/>
          </p:nvPr>
        </p:nvSpPr>
        <p:spPr>
          <a:xfrm>
            <a:off x="0" y="6296025"/>
            <a:ext cx="5399088" cy="266700"/>
          </a:xfrm>
        </p:spPr>
        <p:txBody>
          <a:bodyPr/>
          <a:lstStyle/>
          <a:p>
            <a:r>
              <a:rPr lang="sv-SE"/>
              <a:t>Sveriges kunskapsmyndighet för vård och omsorg </a:t>
            </a:r>
            <a:endParaRPr lang="sv-SE" dirty="0"/>
          </a:p>
        </p:txBody>
      </p:sp>
      <p:pic>
        <p:nvPicPr>
          <p:cNvPr id="6" name="Platshållare för bild 5" descr="Flicka vid ett bor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412" b="11412"/>
          <a:stretch>
            <a:fillRect/>
          </a:stretch>
        </p:blipFill>
        <p:spPr/>
      </p:pic>
    </p:spTree>
    <p:extLst>
      <p:ext uri="{BB962C8B-B14F-4D97-AF65-F5344CB8AC3E}">
        <p14:creationId xmlns:p14="http://schemas.microsoft.com/office/powerpoint/2010/main" val="194971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EAF2F52-F70E-4768-91D2-8E646124E6D9}"/>
              </a:ext>
            </a:extLst>
          </p:cNvPr>
          <p:cNvSpPr>
            <a:spLocks noGrp="1"/>
          </p:cNvSpPr>
          <p:nvPr>
            <p:ph type="title"/>
          </p:nvPr>
        </p:nvSpPr>
        <p:spPr>
          <a:xfrm>
            <a:off x="1071792" y="1730728"/>
            <a:ext cx="9268800" cy="666673"/>
          </a:xfrm>
        </p:spPr>
        <p:txBody>
          <a:bodyPr/>
          <a:lstStyle/>
          <a:p>
            <a:r>
              <a:rPr lang="sv-SE" dirty="0"/>
              <a:t>Reflektion</a:t>
            </a:r>
          </a:p>
        </p:txBody>
      </p:sp>
      <p:sp>
        <p:nvSpPr>
          <p:cNvPr id="5" name="Platshållare för text 4">
            <a:extLst>
              <a:ext uri="{FF2B5EF4-FFF2-40B4-BE49-F238E27FC236}">
                <a16:creationId xmlns:a16="http://schemas.microsoft.com/office/drawing/2014/main" id="{B687B004-1E82-480A-BFB6-E61D68B0191C}"/>
              </a:ext>
            </a:extLst>
          </p:cNvPr>
          <p:cNvSpPr>
            <a:spLocks noGrp="1"/>
          </p:cNvSpPr>
          <p:nvPr>
            <p:ph sz="quarter" idx="13"/>
          </p:nvPr>
        </p:nvSpPr>
        <p:spPr/>
        <p:txBody>
          <a:bodyPr/>
          <a:lstStyle/>
          <a:p>
            <a:pPr marL="0" indent="0">
              <a:buNone/>
            </a:pPr>
            <a:br>
              <a:rPr lang="sv-SE" dirty="0"/>
            </a:br>
            <a:r>
              <a:rPr lang="sv-SE" dirty="0"/>
              <a:t>Har du några spontana reflektioner </a:t>
            </a:r>
            <a:br>
              <a:rPr lang="sv-SE" dirty="0"/>
            </a:br>
            <a:r>
              <a:rPr lang="sv-SE" dirty="0"/>
              <a:t>eller frågor? Prata med varandra </a:t>
            </a:r>
            <a:br>
              <a:rPr lang="sv-SE" dirty="0"/>
            </a:br>
            <a:r>
              <a:rPr lang="sv-SE" dirty="0"/>
              <a:t>en kort stund.</a:t>
            </a:r>
          </a:p>
          <a:p>
            <a:pPr marL="0" indent="0">
              <a:buNone/>
            </a:pPr>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18" name="Tankebubbla: moln 17">
            <a:extLst>
              <a:ext uri="{FF2B5EF4-FFF2-40B4-BE49-F238E27FC236}">
                <a16:creationId xmlns:a16="http://schemas.microsoft.com/office/drawing/2014/main" id="{1A763F55-F80F-4B84-A296-4B6CE383F020}"/>
              </a:ext>
            </a:extLst>
          </p:cNvPr>
          <p:cNvSpPr/>
          <p:nvPr/>
        </p:nvSpPr>
        <p:spPr>
          <a:xfrm>
            <a:off x="8754534" y="2529067"/>
            <a:ext cx="1780138" cy="1266466"/>
          </a:xfrm>
          <a:prstGeom prst="cloud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chemeClr val="accent4"/>
                </a:solidFill>
              </a:rPr>
              <a:t>…</a:t>
            </a:r>
          </a:p>
        </p:txBody>
      </p:sp>
    </p:spTree>
    <p:extLst>
      <p:ext uri="{BB962C8B-B14F-4D97-AF65-F5344CB8AC3E}">
        <p14:creationId xmlns:p14="http://schemas.microsoft.com/office/powerpoint/2010/main" val="278939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2795718-8C75-477E-88EF-604E8DF43CC6}"/>
              </a:ext>
            </a:extLst>
          </p:cNvPr>
          <p:cNvSpPr>
            <a:spLocks noGrp="1"/>
          </p:cNvSpPr>
          <p:nvPr>
            <p:ph type="title"/>
          </p:nvPr>
        </p:nvSpPr>
        <p:spPr>
          <a:xfrm>
            <a:off x="1068917" y="1679961"/>
            <a:ext cx="9268800" cy="666673"/>
          </a:xfrm>
        </p:spPr>
        <p:txBody>
          <a:bodyPr/>
          <a:lstStyle/>
          <a:p>
            <a:r>
              <a:rPr lang="sv-SE" dirty="0"/>
              <a:t>Gruppdiskussion</a:t>
            </a:r>
            <a:br>
              <a:rPr lang="sv-SE" dirty="0"/>
            </a:br>
            <a:endParaRPr lang="sv-SE" dirty="0"/>
          </a:p>
        </p:txBody>
      </p:sp>
      <p:sp>
        <p:nvSpPr>
          <p:cNvPr id="5" name="Platshållare för text 4">
            <a:extLst>
              <a:ext uri="{FF2B5EF4-FFF2-40B4-BE49-F238E27FC236}">
                <a16:creationId xmlns:a16="http://schemas.microsoft.com/office/drawing/2014/main" id="{B687B004-1E82-480A-BFB6-E61D68B0191C}"/>
              </a:ext>
            </a:extLst>
          </p:cNvPr>
          <p:cNvSpPr>
            <a:spLocks noGrp="1"/>
          </p:cNvSpPr>
          <p:nvPr>
            <p:ph sz="quarter" idx="13"/>
          </p:nvPr>
        </p:nvSpPr>
        <p:spPr>
          <a:xfrm>
            <a:off x="1068917" y="2071725"/>
            <a:ext cx="7084811" cy="3708400"/>
          </a:xfrm>
        </p:spPr>
        <p:txBody>
          <a:bodyPr/>
          <a:lstStyle/>
          <a:p>
            <a:pPr marL="0" indent="0">
              <a:buNone/>
            </a:pPr>
            <a:br>
              <a:rPr lang="sv-SE" dirty="0"/>
            </a:br>
            <a:r>
              <a:rPr lang="sv-SE" dirty="0"/>
              <a:t>Vilka konsekvenser får de tre olika alternativen för barnet och för er andra i familjen på lång sikt?</a:t>
            </a:r>
          </a:p>
          <a:p>
            <a:pPr marL="0" indent="0">
              <a:buNone/>
            </a:pPr>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8" name="Tankebubbla: moln 7">
            <a:extLst>
              <a:ext uri="{FF2B5EF4-FFF2-40B4-BE49-F238E27FC236}">
                <a16:creationId xmlns:a16="http://schemas.microsoft.com/office/drawing/2014/main" id="{BE874B57-5540-45B8-96A3-0566F015DA01}"/>
              </a:ext>
            </a:extLst>
          </p:cNvPr>
          <p:cNvSpPr/>
          <p:nvPr/>
        </p:nvSpPr>
        <p:spPr>
          <a:xfrm>
            <a:off x="8754534" y="2529067"/>
            <a:ext cx="1780138" cy="1266466"/>
          </a:xfrm>
          <a:prstGeom prst="cloudCallo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chemeClr val="accent4"/>
                </a:solidFill>
              </a:rPr>
              <a:t>…</a:t>
            </a:r>
          </a:p>
        </p:txBody>
      </p:sp>
    </p:spTree>
    <p:extLst>
      <p:ext uri="{BB962C8B-B14F-4D97-AF65-F5344CB8AC3E}">
        <p14:creationId xmlns:p14="http://schemas.microsoft.com/office/powerpoint/2010/main" val="370721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Tid och process</a:t>
            </a:r>
          </a:p>
        </p:txBody>
      </p:sp>
      <p:sp>
        <p:nvSpPr>
          <p:cNvPr id="13" name="Pil: höger 12" descr="Pil höger">
            <a:extLst>
              <a:ext uri="{FF2B5EF4-FFF2-40B4-BE49-F238E27FC236}">
                <a16:creationId xmlns:a16="http://schemas.microsoft.com/office/drawing/2014/main" id="{10463E19-3C3F-4916-B505-E076E37AE1C7}"/>
              </a:ext>
            </a:extLst>
          </p:cNvPr>
          <p:cNvSpPr/>
          <p:nvPr/>
        </p:nvSpPr>
        <p:spPr>
          <a:xfrm>
            <a:off x="1854283" y="2653246"/>
            <a:ext cx="8744755" cy="1551508"/>
          </a:xfrm>
          <a:prstGeom prst="rightArrow">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4" name="Pil: nedåtböjd 13" descr="Pil nedåtböjd">
            <a:extLst>
              <a:ext uri="{FF2B5EF4-FFF2-40B4-BE49-F238E27FC236}">
                <a16:creationId xmlns:a16="http://schemas.microsoft.com/office/drawing/2014/main" id="{934F701A-305C-4003-9B3F-C7F84D5BD5CB}"/>
              </a:ext>
            </a:extLst>
          </p:cNvPr>
          <p:cNvSpPr/>
          <p:nvPr/>
        </p:nvSpPr>
        <p:spPr>
          <a:xfrm rot="10800000">
            <a:off x="2289151" y="3979373"/>
            <a:ext cx="2382592" cy="837127"/>
          </a:xfrm>
          <a:prstGeom prst="curvedDownArrow">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5" name="Pil: nedåtböjd 14" descr="Pil nedåtböjd">
            <a:extLst>
              <a:ext uri="{FF2B5EF4-FFF2-40B4-BE49-F238E27FC236}">
                <a16:creationId xmlns:a16="http://schemas.microsoft.com/office/drawing/2014/main" id="{F83E13CE-FBB6-4723-A74D-845D69C9C1C9}"/>
              </a:ext>
            </a:extLst>
          </p:cNvPr>
          <p:cNvSpPr/>
          <p:nvPr/>
        </p:nvSpPr>
        <p:spPr>
          <a:xfrm rot="227393">
            <a:off x="4683739" y="1877832"/>
            <a:ext cx="2313195" cy="963383"/>
          </a:xfrm>
          <a:prstGeom prst="curvedDownArrow">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6" name="Pil: nedåtböjd 15" descr="Pil nedåtböjd">
            <a:extLst>
              <a:ext uri="{FF2B5EF4-FFF2-40B4-BE49-F238E27FC236}">
                <a16:creationId xmlns:a16="http://schemas.microsoft.com/office/drawing/2014/main" id="{B0C14E53-AB54-4431-90C3-26085A4E2226}"/>
              </a:ext>
            </a:extLst>
          </p:cNvPr>
          <p:cNvSpPr/>
          <p:nvPr/>
        </p:nvSpPr>
        <p:spPr>
          <a:xfrm rot="10800000">
            <a:off x="6949421" y="4127983"/>
            <a:ext cx="2423359" cy="844999"/>
          </a:xfrm>
          <a:prstGeom prst="curvedDownArrow">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278579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pic>
        <p:nvPicPr>
          <p:cNvPr id="5" name="Platshållare för innehåll 4" descr="Alla barn har rätt till en trygg och stabil uppväx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196" b="13196"/>
          <a:stretch>
            <a:fillRect/>
          </a:stretch>
        </p:blipFill>
        <p:spPr/>
      </p:pic>
    </p:spTree>
    <p:extLst>
      <p:ext uri="{BB962C8B-B14F-4D97-AF65-F5344CB8AC3E}">
        <p14:creationId xmlns:p14="http://schemas.microsoft.com/office/powerpoint/2010/main" val="63115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pic>
        <p:nvPicPr>
          <p:cNvPr id="8" name="Platshållare för innehåll 7" descr="Bild på flicka:&#10;Dom behandlar mig som dom behandlar sina biologiska barn, med jättemycket kärlek. Dom visar att dom bryr sig hela tiden. Dom finns alltid där för mig när jag behöver stöd eller hjälp och jag vet att jag kan alltid lita på dem.&#10;Flicka 15-17 år">
            <a:extLst>
              <a:ext uri="{FF2B5EF4-FFF2-40B4-BE49-F238E27FC236}">
                <a16:creationId xmlns:a16="http://schemas.microsoft.com/office/drawing/2014/main" id="{BAB03C92-4F8F-4182-A99B-9511E68374B3}"/>
              </a:ext>
            </a:extLst>
          </p:cNvPr>
          <p:cNvPicPr>
            <a:picLocks noGrp="1" noChangeAspect="1"/>
          </p:cNvPicPr>
          <p:nvPr>
            <p:ph sz="quarter" idx="4294967295"/>
          </p:nvPr>
        </p:nvPicPr>
        <p:blipFill rotWithShape="1">
          <a:blip r:embed="rId3"/>
          <a:srcRect t="6687" b="11635"/>
          <a:stretch/>
        </p:blipFill>
        <p:spPr>
          <a:xfrm>
            <a:off x="0" y="-1"/>
            <a:ext cx="12192000" cy="6858001"/>
          </a:xfrm>
        </p:spPr>
      </p:pic>
      <p:sp>
        <p:nvSpPr>
          <p:cNvPr id="9" name="textruta 8">
            <a:extLst>
              <a:ext uri="{FF2B5EF4-FFF2-40B4-BE49-F238E27FC236}">
                <a16:creationId xmlns:a16="http://schemas.microsoft.com/office/drawing/2014/main" id="{33744060-0B99-4F66-AC26-C0D8D3E93052}"/>
              </a:ext>
            </a:extLst>
          </p:cNvPr>
          <p:cNvSpPr txBox="1"/>
          <p:nvPr/>
        </p:nvSpPr>
        <p:spPr>
          <a:xfrm>
            <a:off x="544103" y="6214067"/>
            <a:ext cx="6223747" cy="430887"/>
          </a:xfrm>
          <a:prstGeom prst="rect">
            <a:avLst/>
          </a:prstGeom>
          <a:noFill/>
        </p:spPr>
        <p:txBody>
          <a:bodyPr wrap="square" rtlCol="0">
            <a:spAutoFit/>
          </a:bodyPr>
          <a:lstStyle/>
          <a:p>
            <a:r>
              <a:rPr lang="sv-SE" sz="1100" i="1" dirty="0">
                <a:solidFill>
                  <a:srgbClr val="FFFFFF"/>
                </a:solidFill>
              </a:rPr>
              <a:t>Citat hämtat från Att lyssna på barn i familjehem – en nationell brukarundersökning om familjehemsplacerade barns upplevelser av vården, Socialstyrelsen (2021).</a:t>
            </a:r>
          </a:p>
        </p:txBody>
      </p:sp>
      <p:sp>
        <p:nvSpPr>
          <p:cNvPr id="7" name="Pratbubbla: rektangel med rundade hörn 6">
            <a:extLst>
              <a:ext uri="{FF2B5EF4-FFF2-40B4-BE49-F238E27FC236}">
                <a16:creationId xmlns:a16="http://schemas.microsoft.com/office/drawing/2014/main" id="{845E0FE8-D220-42EF-9938-3B00166D38E5}"/>
              </a:ext>
            </a:extLst>
          </p:cNvPr>
          <p:cNvSpPr/>
          <p:nvPr/>
        </p:nvSpPr>
        <p:spPr>
          <a:xfrm>
            <a:off x="544103" y="450166"/>
            <a:ext cx="4909625" cy="3488789"/>
          </a:xfrm>
          <a:prstGeom prst="wedgeRoundRectCallou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0" rIns="252000" bIns="360000" rtlCol="0" anchor="ctr"/>
          <a:lstStyle/>
          <a:p>
            <a:pPr>
              <a:spcAft>
                <a:spcPts val="0"/>
              </a:spcAft>
            </a:pPr>
            <a:r>
              <a:rPr lang="sv-SE" sz="2000" b="1" dirty="0">
                <a:solidFill>
                  <a:schemeClr val="accent4"/>
                </a:solidFill>
                <a:ea typeface="Calibri" panose="020F0502020204030204" pitchFamily="34" charset="0"/>
              </a:rPr>
              <a:t>Dom behandlar mig som dom behandlar sina biologiska barn, </a:t>
            </a:r>
            <a:br>
              <a:rPr lang="sv-SE" sz="2000" b="1" dirty="0">
                <a:solidFill>
                  <a:schemeClr val="accent4"/>
                </a:solidFill>
                <a:ea typeface="Calibri" panose="020F0502020204030204" pitchFamily="34" charset="0"/>
              </a:rPr>
            </a:br>
            <a:r>
              <a:rPr lang="sv-SE" sz="2000" b="1" dirty="0">
                <a:solidFill>
                  <a:schemeClr val="accent4"/>
                </a:solidFill>
                <a:ea typeface="Calibri" panose="020F0502020204030204" pitchFamily="34" charset="0"/>
              </a:rPr>
              <a:t>med jättemycket kärlek. Dom visar att dom bryr sig hela tiden. Dom finns alltid där för mig när jag behöver stöd eller hjälp och jag vet att jag alltid kan lita på dem.</a:t>
            </a:r>
          </a:p>
          <a:p>
            <a:pPr algn="r">
              <a:spcAft>
                <a:spcPts val="0"/>
              </a:spcAft>
            </a:pPr>
            <a:r>
              <a:rPr lang="sv-SE" sz="1400" dirty="0">
                <a:solidFill>
                  <a:schemeClr val="accent4"/>
                </a:solidFill>
                <a:ea typeface="Calibri" panose="020F0502020204030204" pitchFamily="34" charset="0"/>
              </a:rPr>
              <a:t>FLICKA 15-17 ÅR</a:t>
            </a:r>
            <a:endParaRPr lang="sv-SE" sz="2000" b="1" dirty="0">
              <a:solidFill>
                <a:schemeClr val="accent4"/>
              </a:solidFill>
              <a:ea typeface="Calibri" panose="020F0502020204030204" pitchFamily="34" charset="0"/>
            </a:endParaRPr>
          </a:p>
        </p:txBody>
      </p:sp>
    </p:spTree>
    <p:extLst>
      <p:ext uri="{BB962C8B-B14F-4D97-AF65-F5344CB8AC3E}">
        <p14:creationId xmlns:p14="http://schemas.microsoft.com/office/powerpoint/2010/main" val="171045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 på pojke:&#10;Om något blir fel hjälper de mig alltid. Det är som om jag är deras eget barn. Jag har fått den familj jag längtade efter när jag var liten.&#10;Pojke 12-14 år">
            <a:extLst>
              <a:ext uri="{FF2B5EF4-FFF2-40B4-BE49-F238E27FC236}">
                <a16:creationId xmlns:a16="http://schemas.microsoft.com/office/drawing/2014/main" id="{5604E40F-FA67-4B63-9C4C-B9374AD3E0F8}"/>
              </a:ext>
            </a:extLst>
          </p:cNvPr>
          <p:cNvPicPr>
            <a:picLocks noChangeAspect="1"/>
          </p:cNvPicPr>
          <p:nvPr/>
        </p:nvPicPr>
        <p:blipFill rotWithShape="1">
          <a:blip r:embed="rId3"/>
          <a:srcRect l="913"/>
          <a:stretch/>
        </p:blipFill>
        <p:spPr>
          <a:xfrm>
            <a:off x="0" y="0"/>
            <a:ext cx="12192000" cy="6913979"/>
          </a:xfrm>
          <a:prstGeom prst="rect">
            <a:avLst/>
          </a:prstGeom>
        </p:spPr>
      </p:pic>
      <p:sp>
        <p:nvSpPr>
          <p:cNvPr id="9" name="Platshållare för datum 8">
            <a:extLst>
              <a:ext uri="{FF2B5EF4-FFF2-40B4-BE49-F238E27FC236}">
                <a16:creationId xmlns:a16="http://schemas.microsoft.com/office/drawing/2014/main" id="{81DF69D5-6A49-4313-8500-05C6DA361EBA}"/>
              </a:ext>
            </a:extLst>
          </p:cNvPr>
          <p:cNvSpPr txBox="1">
            <a:spLocks noGrp="1"/>
          </p:cNvSpPr>
          <p:nvPr>
            <p:ph type="dt" sz="half" idx="10"/>
          </p:nvPr>
        </p:nvSpPr>
        <p:spPr>
          <a:xfrm>
            <a:off x="8089559" y="6134197"/>
            <a:ext cx="3739314" cy="507831"/>
          </a:xfrm>
          <a:prstGeom prst="rect">
            <a:avLst/>
          </a:prstGeom>
          <a:noFill/>
        </p:spPr>
        <p:txBody>
          <a:bodyPr wrap="square" rtlCol="0">
            <a:spAutoFit/>
          </a:bodyPr>
          <a:lstStyle/>
          <a:p>
            <a:r>
              <a:rPr lang="sv-SE" sz="1100" i="1" dirty="0">
                <a:solidFill>
                  <a:srgbClr val="FFFFFF"/>
                </a:solidFill>
              </a:rPr>
              <a:t>Citat hämtat från Att lyssna på barn i familjehem – en nationell brukarundersökning om familjehemsplacerade barns upplevelser av vården, Socialstyrelsen (2021).</a:t>
            </a:r>
          </a:p>
        </p:txBody>
      </p:sp>
      <p:sp>
        <p:nvSpPr>
          <p:cNvPr id="7" name="Pratbubbla: rektangel med rundade hörn 6">
            <a:extLst>
              <a:ext uri="{FF2B5EF4-FFF2-40B4-BE49-F238E27FC236}">
                <a16:creationId xmlns:a16="http://schemas.microsoft.com/office/drawing/2014/main" id="{845E0FE8-D220-42EF-9938-3B00166D38E5}"/>
              </a:ext>
            </a:extLst>
          </p:cNvPr>
          <p:cNvSpPr/>
          <p:nvPr/>
        </p:nvSpPr>
        <p:spPr>
          <a:xfrm>
            <a:off x="977243" y="978568"/>
            <a:ext cx="4027896" cy="2775284"/>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0" rIns="252000" bIns="360000" rtlCol="0" anchor="ctr"/>
          <a:lstStyle/>
          <a:p>
            <a:pPr>
              <a:spcAft>
                <a:spcPts val="0"/>
              </a:spcAft>
            </a:pPr>
            <a:r>
              <a:rPr lang="sv-SE" sz="2000" b="1" dirty="0">
                <a:solidFill>
                  <a:srgbClr val="FFFFFF"/>
                </a:solidFill>
                <a:ea typeface="Calibri" panose="020F0502020204030204" pitchFamily="34" charset="0"/>
              </a:rPr>
              <a:t>Om något blir fel hjälper de mig alltid. Det är som om jag är deras eget barn. Jag har fått den familj jag längtade efter när jag var liten.</a:t>
            </a:r>
          </a:p>
          <a:p>
            <a:pPr>
              <a:spcAft>
                <a:spcPts val="0"/>
              </a:spcAft>
            </a:pPr>
            <a:r>
              <a:rPr lang="sv-SE" sz="2000" b="1" dirty="0">
                <a:solidFill>
                  <a:srgbClr val="FFFFFF"/>
                </a:solidFill>
                <a:ea typeface="Calibri" panose="020F0502020204030204" pitchFamily="34" charset="0"/>
              </a:rPr>
              <a:t>		</a:t>
            </a:r>
            <a:r>
              <a:rPr lang="sv-SE" sz="1400" dirty="0">
                <a:solidFill>
                  <a:srgbClr val="FFFFFF"/>
                </a:solidFill>
              </a:rPr>
              <a:t>POJKE 12-14 ÅR</a:t>
            </a:r>
          </a:p>
        </p:txBody>
      </p:sp>
    </p:spTree>
    <p:extLst>
      <p:ext uri="{BB962C8B-B14F-4D97-AF65-F5344CB8AC3E}">
        <p14:creationId xmlns:p14="http://schemas.microsoft.com/office/powerpoint/2010/main" val="368500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AB769A2-C624-408F-8D6E-8EDA652804F6}"/>
              </a:ext>
            </a:extLst>
          </p:cNvPr>
          <p:cNvSpPr/>
          <p:nvPr/>
        </p:nvSpPr>
        <p:spPr>
          <a:xfrm>
            <a:off x="6010506" y="4114800"/>
            <a:ext cx="5586761" cy="2453269"/>
          </a:xfrm>
          <a:prstGeom prst="rect">
            <a:avLst/>
          </a:pr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b="1" dirty="0">
                <a:solidFill>
                  <a:schemeClr val="accent4"/>
                </a:solidFill>
              </a:rPr>
              <a:t>Läs mer:</a:t>
            </a:r>
          </a:p>
          <a:p>
            <a:r>
              <a:rPr lang="sv-SE" sz="2800" b="1" dirty="0">
                <a:solidFill>
                  <a:schemeClr val="accent4"/>
                </a:solidFill>
              </a:rPr>
              <a:t>Socialstyrelsen.se/mininsats</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Innehåll</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9" name="Platshållare för text 8"/>
          <p:cNvSpPr>
            <a:spLocks noGrp="1"/>
          </p:cNvSpPr>
          <p:nvPr>
            <p:ph sz="quarter" idx="13"/>
          </p:nvPr>
        </p:nvSpPr>
        <p:spPr/>
        <p:txBody>
          <a:bodyPr/>
          <a:lstStyle/>
          <a:p>
            <a:pPr marL="0" lvl="0" indent="0">
              <a:buNone/>
            </a:pPr>
            <a:r>
              <a:rPr lang="sv-SE" sz="3200" dirty="0">
                <a:solidFill>
                  <a:srgbClr val="002B45"/>
                </a:solidFill>
              </a:rPr>
              <a:t>Del 1: Om barn som växer upp i familjehem</a:t>
            </a:r>
          </a:p>
          <a:p>
            <a:pPr marL="0" lvl="0" indent="0">
              <a:buNone/>
            </a:pPr>
            <a:r>
              <a:rPr lang="sv-SE" sz="3200" dirty="0">
                <a:solidFill>
                  <a:srgbClr val="002B45"/>
                </a:solidFill>
              </a:rPr>
              <a:t>Del 2: Film </a:t>
            </a:r>
          </a:p>
          <a:p>
            <a:pPr marL="0" lvl="0" indent="0">
              <a:buNone/>
            </a:pPr>
            <a:r>
              <a:rPr lang="sv-SE" sz="3200" dirty="0">
                <a:solidFill>
                  <a:srgbClr val="002B45"/>
                </a:solidFill>
              </a:rPr>
              <a:t>Del 3: Information om arbetet i vår kommun</a:t>
            </a:r>
          </a:p>
          <a:p>
            <a:pPr marL="0" lvl="0" indent="0">
              <a:buNone/>
            </a:pPr>
            <a:r>
              <a:rPr lang="sv-SE" sz="3200" dirty="0"/>
              <a:t>Del 4: Reflektion och diskussion</a:t>
            </a:r>
          </a:p>
        </p:txBody>
      </p:sp>
    </p:spTree>
    <p:extLst>
      <p:ext uri="{BB962C8B-B14F-4D97-AF65-F5344CB8AC3E}">
        <p14:creationId xmlns:p14="http://schemas.microsoft.com/office/powerpoint/2010/main" val="424869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86C02F0-61B8-4D71-91C1-AEB8BBA28C09}"/>
              </a:ext>
            </a:extLst>
          </p:cNvPr>
          <p:cNvSpPr>
            <a:spLocks noGrp="1"/>
          </p:cNvSpPr>
          <p:nvPr>
            <p:ph type="title"/>
          </p:nvPr>
        </p:nvSpPr>
        <p:spPr/>
        <p:txBody>
          <a:bodyPr/>
          <a:lstStyle/>
          <a:p>
            <a:r>
              <a:rPr lang="sv-SE" dirty="0"/>
              <a:t>Återföreningsprincipen</a:t>
            </a:r>
          </a:p>
        </p:txBody>
      </p:sp>
      <p:sp>
        <p:nvSpPr>
          <p:cNvPr id="4" name="Platshållare för datum 3"/>
          <p:cNvSpPr>
            <a:spLocks noGrp="1"/>
          </p:cNvSpPr>
          <p:nvPr>
            <p:ph type="dt" sz="half" idx="10"/>
          </p:nvPr>
        </p:nvSpPr>
        <p:spPr/>
        <p:txBody>
          <a:bodyPr/>
          <a:lstStyle/>
          <a:p>
            <a:endParaRPr lang="sv-SE" dirty="0"/>
          </a:p>
        </p:txBody>
      </p:sp>
      <p:sp>
        <p:nvSpPr>
          <p:cNvPr id="2" name="Footer Placeholder 1">
            <a:extLst>
              <a:ext uri="{FF2B5EF4-FFF2-40B4-BE49-F238E27FC236}">
                <a16:creationId xmlns:a16="http://schemas.microsoft.com/office/drawing/2014/main" id="{78E5C69E-EFEF-4E83-BE7A-6CDE6E0C07B2}"/>
              </a:ext>
            </a:extLst>
          </p:cNvPr>
          <p:cNvSpPr>
            <a:spLocks noGrp="1"/>
          </p:cNvSpPr>
          <p:nvPr>
            <p:ph type="ftr" sz="quarter" idx="11"/>
          </p:nvPr>
        </p:nvSpPr>
        <p:spPr/>
        <p:txBody>
          <a:bodyPr/>
          <a:lstStyle/>
          <a:p>
            <a:r>
              <a:rPr lang="sv-SE"/>
              <a:t>Sveriges kunskapsmyndighet för vård och omsorg </a:t>
            </a:r>
            <a:endParaRPr lang="sv-SE" dirty="0"/>
          </a:p>
        </p:txBody>
      </p:sp>
      <p:sp>
        <p:nvSpPr>
          <p:cNvPr id="3" name="Platshållare för innehåll 2"/>
          <p:cNvSpPr>
            <a:spLocks noGrp="1"/>
          </p:cNvSpPr>
          <p:nvPr>
            <p:ph type="body" sz="quarter" idx="13"/>
          </p:nvPr>
        </p:nvSpPr>
        <p:spPr>
          <a:xfrm>
            <a:off x="1068917" y="2059200"/>
            <a:ext cx="9534915" cy="3708400"/>
          </a:xfrm>
        </p:spPr>
        <p:txBody>
          <a:bodyPr/>
          <a:lstStyle/>
          <a:p>
            <a:pPr marL="0" indent="0">
              <a:buNone/>
            </a:pPr>
            <a:r>
              <a:rPr lang="sv-SE" b="0" dirty="0">
                <a:latin typeface="+mj-lt"/>
              </a:rPr>
              <a:t>När ett barn är placerat i familjehem är utgångspunkten att barnet ska återförenas med sina föräldrar så fort målet med insatsen är uppnått. </a:t>
            </a:r>
          </a:p>
          <a:p>
            <a:pPr marL="0" indent="0">
              <a:buNone/>
            </a:pPr>
            <a:r>
              <a:rPr lang="sv-SE" b="0" dirty="0">
                <a:latin typeface="+mj-lt"/>
              </a:rPr>
              <a:t>Men ibland är en återförening inte det bästa för barnet. I de fallen behöver socialtjänsten arbeta för att skapa långsiktig trygghet och stabilitet för barnet på annat sätt.</a:t>
            </a:r>
            <a:endParaRPr lang="sv-SE" b="0" dirty="0">
              <a:solidFill>
                <a:srgbClr val="FFFFFF"/>
              </a:solidFill>
              <a:latin typeface="+mj-lt"/>
            </a:endParaRPr>
          </a:p>
        </p:txBody>
      </p:sp>
    </p:spTree>
    <p:extLst>
      <p:ext uri="{BB962C8B-B14F-4D97-AF65-F5344CB8AC3E}">
        <p14:creationId xmlns:p14="http://schemas.microsoft.com/office/powerpoint/2010/main" val="18753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6594"/>
            <a:ext cx="9268800" cy="859402"/>
          </a:xfrm>
        </p:spPr>
        <p:txBody>
          <a:bodyPr/>
          <a:lstStyle/>
          <a:p>
            <a:r>
              <a:rPr lang="sv-SE" sz="3600" dirty="0"/>
              <a:t>Återföreningsprincipen </a:t>
            </a:r>
          </a:p>
        </p:txBody>
      </p:sp>
      <p:sp>
        <p:nvSpPr>
          <p:cNvPr id="6" name="Frihandsfigur 7">
            <a:extLst>
              <a:ext uri="{FF2B5EF4-FFF2-40B4-BE49-F238E27FC236}">
                <a16:creationId xmlns:a16="http://schemas.microsoft.com/office/drawing/2014/main" id="{685C524D-30B3-451D-9501-2E3568FE2788}"/>
              </a:ext>
            </a:extLst>
          </p:cNvPr>
          <p:cNvSpPr/>
          <p:nvPr/>
        </p:nvSpPr>
        <p:spPr>
          <a:xfrm>
            <a:off x="1554392" y="1883056"/>
            <a:ext cx="5151208" cy="3091887"/>
          </a:xfrm>
          <a:custGeom>
            <a:avLst/>
            <a:gdLst>
              <a:gd name="connsiteX0" fmla="*/ 288965 w 3106712"/>
              <a:gd name="connsiteY0" fmla="*/ 1642263 h 1864728"/>
              <a:gd name="connsiteX1" fmla="*/ 603290 w 3106712"/>
              <a:gd name="connsiteY1" fmla="*/ 1747038 h 1864728"/>
              <a:gd name="connsiteX2" fmla="*/ 1003340 w 3106712"/>
              <a:gd name="connsiteY2" fmla="*/ 1737513 h 1864728"/>
              <a:gd name="connsiteX3" fmla="*/ 1336715 w 3106712"/>
              <a:gd name="connsiteY3" fmla="*/ 1718463 h 1864728"/>
              <a:gd name="connsiteX4" fmla="*/ 1708190 w 3106712"/>
              <a:gd name="connsiteY4" fmla="*/ 1851813 h 1864728"/>
              <a:gd name="connsiteX5" fmla="*/ 2317790 w 3106712"/>
              <a:gd name="connsiteY5" fmla="*/ 1842288 h 1864728"/>
              <a:gd name="connsiteX6" fmla="*/ 2698790 w 3106712"/>
              <a:gd name="connsiteY6" fmla="*/ 1699413 h 1864728"/>
              <a:gd name="connsiteX7" fmla="*/ 2955965 w 3106712"/>
              <a:gd name="connsiteY7" fmla="*/ 1451763 h 1864728"/>
              <a:gd name="connsiteX8" fmla="*/ 3098840 w 3106712"/>
              <a:gd name="connsiteY8" fmla="*/ 1023138 h 1864728"/>
              <a:gd name="connsiteX9" fmla="*/ 3060740 w 3106712"/>
              <a:gd name="connsiteY9" fmla="*/ 537363 h 1864728"/>
              <a:gd name="connsiteX10" fmla="*/ 2832140 w 3106712"/>
              <a:gd name="connsiteY10" fmla="*/ 223038 h 1864728"/>
              <a:gd name="connsiteX11" fmla="*/ 2698790 w 3106712"/>
              <a:gd name="connsiteY11" fmla="*/ 108738 h 1864728"/>
              <a:gd name="connsiteX12" fmla="*/ 2413040 w 3106712"/>
              <a:gd name="connsiteY12" fmla="*/ 3963 h 1864728"/>
              <a:gd name="connsiteX13" fmla="*/ 2012990 w 3106712"/>
              <a:gd name="connsiteY13" fmla="*/ 23013 h 1864728"/>
              <a:gd name="connsiteX14" fmla="*/ 1460540 w 3106712"/>
              <a:gd name="connsiteY14" fmla="*/ 32538 h 1864728"/>
              <a:gd name="connsiteX15" fmla="*/ 1031915 w 3106712"/>
              <a:gd name="connsiteY15" fmla="*/ 3963 h 1864728"/>
              <a:gd name="connsiteX16" fmla="*/ 584240 w 3106712"/>
              <a:gd name="connsiteY16" fmla="*/ 32538 h 1864728"/>
              <a:gd name="connsiteX17" fmla="*/ 184190 w 3106712"/>
              <a:gd name="connsiteY17" fmla="*/ 251613 h 1864728"/>
              <a:gd name="connsiteX18" fmla="*/ 31790 w 3106712"/>
              <a:gd name="connsiteY18" fmla="*/ 680238 h 1864728"/>
              <a:gd name="connsiteX19" fmla="*/ 22265 w 3106712"/>
              <a:gd name="connsiteY19" fmla="*/ 1127913 h 1864728"/>
              <a:gd name="connsiteX20" fmla="*/ 288965 w 3106712"/>
              <a:gd name="connsiteY20" fmla="*/ 1642263 h 186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6712" h="1864728">
                <a:moveTo>
                  <a:pt x="288965" y="1642263"/>
                </a:moveTo>
                <a:cubicBezTo>
                  <a:pt x="385802" y="1745450"/>
                  <a:pt x="484228" y="1731163"/>
                  <a:pt x="603290" y="1747038"/>
                </a:cubicBezTo>
                <a:cubicBezTo>
                  <a:pt x="722353" y="1762913"/>
                  <a:pt x="881103" y="1742275"/>
                  <a:pt x="1003340" y="1737513"/>
                </a:cubicBezTo>
                <a:cubicBezTo>
                  <a:pt x="1125577" y="1732751"/>
                  <a:pt x="1219240" y="1699413"/>
                  <a:pt x="1336715" y="1718463"/>
                </a:cubicBezTo>
                <a:cubicBezTo>
                  <a:pt x="1454190" y="1737513"/>
                  <a:pt x="1544678" y="1831176"/>
                  <a:pt x="1708190" y="1851813"/>
                </a:cubicBezTo>
                <a:cubicBezTo>
                  <a:pt x="1871703" y="1872451"/>
                  <a:pt x="2152690" y="1867688"/>
                  <a:pt x="2317790" y="1842288"/>
                </a:cubicBezTo>
                <a:cubicBezTo>
                  <a:pt x="2482890" y="1816888"/>
                  <a:pt x="2592428" y="1764500"/>
                  <a:pt x="2698790" y="1699413"/>
                </a:cubicBezTo>
                <a:cubicBezTo>
                  <a:pt x="2805152" y="1634326"/>
                  <a:pt x="2889290" y="1564475"/>
                  <a:pt x="2955965" y="1451763"/>
                </a:cubicBezTo>
                <a:cubicBezTo>
                  <a:pt x="3022640" y="1339050"/>
                  <a:pt x="3081378" y="1175538"/>
                  <a:pt x="3098840" y="1023138"/>
                </a:cubicBezTo>
                <a:cubicBezTo>
                  <a:pt x="3116302" y="870738"/>
                  <a:pt x="3105190" y="670713"/>
                  <a:pt x="3060740" y="537363"/>
                </a:cubicBezTo>
                <a:cubicBezTo>
                  <a:pt x="3016290" y="404013"/>
                  <a:pt x="2892465" y="294475"/>
                  <a:pt x="2832140" y="223038"/>
                </a:cubicBezTo>
                <a:cubicBezTo>
                  <a:pt x="2771815" y="151601"/>
                  <a:pt x="2768640" y="145251"/>
                  <a:pt x="2698790" y="108738"/>
                </a:cubicBezTo>
                <a:cubicBezTo>
                  <a:pt x="2628940" y="72225"/>
                  <a:pt x="2527340" y="18251"/>
                  <a:pt x="2413040" y="3963"/>
                </a:cubicBezTo>
                <a:cubicBezTo>
                  <a:pt x="2298740" y="-10325"/>
                  <a:pt x="2171740" y="18250"/>
                  <a:pt x="2012990" y="23013"/>
                </a:cubicBezTo>
                <a:cubicBezTo>
                  <a:pt x="1854240" y="27775"/>
                  <a:pt x="1624052" y="35713"/>
                  <a:pt x="1460540" y="32538"/>
                </a:cubicBezTo>
                <a:cubicBezTo>
                  <a:pt x="1297028" y="29363"/>
                  <a:pt x="1177965" y="3963"/>
                  <a:pt x="1031915" y="3963"/>
                </a:cubicBezTo>
                <a:cubicBezTo>
                  <a:pt x="885865" y="3963"/>
                  <a:pt x="725527" y="-8737"/>
                  <a:pt x="584240" y="32538"/>
                </a:cubicBezTo>
                <a:cubicBezTo>
                  <a:pt x="442953" y="73813"/>
                  <a:pt x="276265" y="143663"/>
                  <a:pt x="184190" y="251613"/>
                </a:cubicBezTo>
                <a:cubicBezTo>
                  <a:pt x="92115" y="359563"/>
                  <a:pt x="58777" y="534188"/>
                  <a:pt x="31790" y="680238"/>
                </a:cubicBezTo>
                <a:cubicBezTo>
                  <a:pt x="4802" y="826288"/>
                  <a:pt x="-19010" y="964401"/>
                  <a:pt x="22265" y="1127913"/>
                </a:cubicBezTo>
                <a:cubicBezTo>
                  <a:pt x="63540" y="1291425"/>
                  <a:pt x="192128" y="1539076"/>
                  <a:pt x="288965" y="16422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FFFFFF"/>
                </a:solidFill>
                <a:latin typeface="+mj-lt"/>
                <a:cs typeface="Futura" panose="020B0602020204020303" pitchFamily="34" charset="-79"/>
              </a:rPr>
              <a:t>Utgångspunkten är återförening</a:t>
            </a:r>
          </a:p>
        </p:txBody>
      </p:sp>
      <p:sp>
        <p:nvSpPr>
          <p:cNvPr id="9" name="Frihandsfigur: Form 8">
            <a:extLst>
              <a:ext uri="{FF2B5EF4-FFF2-40B4-BE49-F238E27FC236}">
                <a16:creationId xmlns:a16="http://schemas.microsoft.com/office/drawing/2014/main" id="{8D581B9A-67CC-4F42-9B84-731B46826D62}"/>
              </a:ext>
            </a:extLst>
          </p:cNvPr>
          <p:cNvSpPr/>
          <p:nvPr/>
        </p:nvSpPr>
        <p:spPr>
          <a:xfrm>
            <a:off x="6367697" y="2304417"/>
            <a:ext cx="4566998" cy="3233055"/>
          </a:xfrm>
          <a:custGeom>
            <a:avLst/>
            <a:gdLst>
              <a:gd name="connsiteX0" fmla="*/ 34757 w 4566998"/>
              <a:gd name="connsiteY0" fmla="*/ 1746553 h 3233055"/>
              <a:gd name="connsiteX1" fmla="*/ 47457 w 4566998"/>
              <a:gd name="connsiteY1" fmla="*/ 1022653 h 3233055"/>
              <a:gd name="connsiteX2" fmla="*/ 517357 w 4566998"/>
              <a:gd name="connsiteY2" fmla="*/ 374953 h 3233055"/>
              <a:gd name="connsiteX3" fmla="*/ 1774657 w 4566998"/>
              <a:gd name="connsiteY3" fmla="*/ 6653 h 3233055"/>
              <a:gd name="connsiteX4" fmla="*/ 3336757 w 4566998"/>
              <a:gd name="connsiteY4" fmla="*/ 171753 h 3233055"/>
              <a:gd name="connsiteX5" fmla="*/ 4124157 w 4566998"/>
              <a:gd name="connsiteY5" fmla="*/ 590853 h 3233055"/>
              <a:gd name="connsiteX6" fmla="*/ 4467057 w 4566998"/>
              <a:gd name="connsiteY6" fmla="*/ 1136953 h 3233055"/>
              <a:gd name="connsiteX7" fmla="*/ 4530557 w 4566998"/>
              <a:gd name="connsiteY7" fmla="*/ 2419653 h 3233055"/>
              <a:gd name="connsiteX8" fmla="*/ 3959057 w 4566998"/>
              <a:gd name="connsiteY8" fmla="*/ 2940353 h 3233055"/>
              <a:gd name="connsiteX9" fmla="*/ 2943057 w 4566998"/>
              <a:gd name="connsiteY9" fmla="*/ 3219753 h 3233055"/>
              <a:gd name="connsiteX10" fmla="*/ 1444457 w 4566998"/>
              <a:gd name="connsiteY10" fmla="*/ 3156253 h 3233055"/>
              <a:gd name="connsiteX11" fmla="*/ 618957 w 4566998"/>
              <a:gd name="connsiteY11" fmla="*/ 2876853 h 3233055"/>
              <a:gd name="connsiteX12" fmla="*/ 212557 w 4566998"/>
              <a:gd name="connsiteY12" fmla="*/ 2292653 h 3233055"/>
              <a:gd name="connsiteX13" fmla="*/ 34757 w 4566998"/>
              <a:gd name="connsiteY13" fmla="*/ 1746553 h 32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6998" h="3233055">
                <a:moveTo>
                  <a:pt x="34757" y="1746553"/>
                </a:moveTo>
                <a:cubicBezTo>
                  <a:pt x="7240" y="1534886"/>
                  <a:pt x="-32976" y="1251253"/>
                  <a:pt x="47457" y="1022653"/>
                </a:cubicBezTo>
                <a:cubicBezTo>
                  <a:pt x="127890" y="794053"/>
                  <a:pt x="229490" y="544286"/>
                  <a:pt x="517357" y="374953"/>
                </a:cubicBezTo>
                <a:cubicBezTo>
                  <a:pt x="805224" y="205620"/>
                  <a:pt x="1304757" y="40520"/>
                  <a:pt x="1774657" y="6653"/>
                </a:cubicBezTo>
                <a:cubicBezTo>
                  <a:pt x="2244557" y="-27214"/>
                  <a:pt x="2945174" y="74386"/>
                  <a:pt x="3336757" y="171753"/>
                </a:cubicBezTo>
                <a:cubicBezTo>
                  <a:pt x="3728340" y="269120"/>
                  <a:pt x="3935774" y="429986"/>
                  <a:pt x="4124157" y="590853"/>
                </a:cubicBezTo>
                <a:cubicBezTo>
                  <a:pt x="4312540" y="751720"/>
                  <a:pt x="4399324" y="832153"/>
                  <a:pt x="4467057" y="1136953"/>
                </a:cubicBezTo>
                <a:cubicBezTo>
                  <a:pt x="4534790" y="1441753"/>
                  <a:pt x="4615224" y="2119086"/>
                  <a:pt x="4530557" y="2419653"/>
                </a:cubicBezTo>
                <a:cubicBezTo>
                  <a:pt x="4445890" y="2720220"/>
                  <a:pt x="4223640" y="2807003"/>
                  <a:pt x="3959057" y="2940353"/>
                </a:cubicBezTo>
                <a:cubicBezTo>
                  <a:pt x="3694474" y="3073703"/>
                  <a:pt x="3362157" y="3183770"/>
                  <a:pt x="2943057" y="3219753"/>
                </a:cubicBezTo>
                <a:cubicBezTo>
                  <a:pt x="2523957" y="3255736"/>
                  <a:pt x="1831807" y="3213403"/>
                  <a:pt x="1444457" y="3156253"/>
                </a:cubicBezTo>
                <a:cubicBezTo>
                  <a:pt x="1057107" y="3099103"/>
                  <a:pt x="824274" y="3020786"/>
                  <a:pt x="618957" y="2876853"/>
                </a:cubicBezTo>
                <a:cubicBezTo>
                  <a:pt x="413640" y="2732920"/>
                  <a:pt x="307807" y="2485270"/>
                  <a:pt x="212557" y="2292653"/>
                </a:cubicBezTo>
                <a:cubicBezTo>
                  <a:pt x="117307" y="2100036"/>
                  <a:pt x="62274" y="1958220"/>
                  <a:pt x="34757" y="1746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accent4"/>
                </a:solidFill>
              </a:rPr>
              <a:t>Över tid har regler införts </a:t>
            </a:r>
            <a:br>
              <a:rPr lang="sv-SE" sz="2400" b="1" dirty="0">
                <a:solidFill>
                  <a:schemeClr val="accent4"/>
                </a:solidFill>
              </a:rPr>
            </a:br>
            <a:r>
              <a:rPr lang="sv-SE" sz="2400" b="1" dirty="0">
                <a:solidFill>
                  <a:schemeClr val="accent4"/>
                </a:solidFill>
              </a:rPr>
              <a:t>som i viss mån innebär </a:t>
            </a:r>
            <a:br>
              <a:rPr lang="sv-SE" sz="2400" b="1" dirty="0">
                <a:solidFill>
                  <a:schemeClr val="accent4"/>
                </a:solidFill>
              </a:rPr>
            </a:br>
            <a:r>
              <a:rPr lang="sv-SE" sz="2400" b="1" dirty="0">
                <a:solidFill>
                  <a:schemeClr val="accent4"/>
                </a:solidFill>
              </a:rPr>
              <a:t>avsteg från återförenings-principen</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49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Del 1: Om barn som växer upp i familjehem</a:t>
            </a:r>
          </a:p>
        </p:txBody>
      </p:sp>
      <p:pic>
        <p:nvPicPr>
          <p:cNvPr id="5" name="Platshållare för bild 4" descr="En man äter smörgås vid köksbordet. Ett barn tittar på."/>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412" b="11412"/>
          <a:stretch>
            <a:fillRect/>
          </a:stretch>
        </p:blipFill>
        <p:spPr>
          <a:xfrm>
            <a:off x="0" y="1548841"/>
            <a:ext cx="12196800" cy="5309159"/>
          </a:xfrm>
        </p:spPr>
      </p:pic>
    </p:spTree>
    <p:extLst>
      <p:ext uri="{BB962C8B-B14F-4D97-AF65-F5344CB8AC3E}">
        <p14:creationId xmlns:p14="http://schemas.microsoft.com/office/powerpoint/2010/main" val="159024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9BA6EE-65BA-4665-9752-8D02ABBBA4EA}"/>
              </a:ext>
            </a:extLst>
          </p:cNvPr>
          <p:cNvSpPr>
            <a:spLocks noGrp="1"/>
          </p:cNvSpPr>
          <p:nvPr>
            <p:ph type="title"/>
          </p:nvPr>
        </p:nvSpPr>
        <p:spPr>
          <a:xfrm>
            <a:off x="1071793" y="687600"/>
            <a:ext cx="9104716" cy="398250"/>
          </a:xfrm>
        </p:spPr>
        <p:txBody>
          <a:bodyPr/>
          <a:lstStyle/>
          <a:p>
            <a:r>
              <a:rPr lang="sv-SE" dirty="0"/>
              <a:t>Vilka är de långsiktigt placerade barnen?</a:t>
            </a:r>
          </a:p>
        </p:txBody>
      </p:sp>
      <p:sp>
        <p:nvSpPr>
          <p:cNvPr id="5" name="Platshållare för innehåll 4">
            <a:extLst>
              <a:ext uri="{FF2B5EF4-FFF2-40B4-BE49-F238E27FC236}">
                <a16:creationId xmlns:a16="http://schemas.microsoft.com/office/drawing/2014/main" id="{1F8D7856-8678-4C24-981B-DDD626BFA851}"/>
              </a:ext>
            </a:extLst>
          </p:cNvPr>
          <p:cNvSpPr>
            <a:spLocks noGrp="1"/>
          </p:cNvSpPr>
          <p:nvPr>
            <p:ph sz="quarter" idx="13"/>
          </p:nvPr>
        </p:nvSpPr>
        <p:spPr>
          <a:xfrm>
            <a:off x="1068919" y="2139351"/>
            <a:ext cx="4837030" cy="3632799"/>
          </a:xfrm>
        </p:spPr>
        <p:txBody>
          <a:bodyPr/>
          <a:lstStyle/>
          <a:p>
            <a:r>
              <a:rPr lang="sv-SE" sz="2400" b="0" dirty="0"/>
              <a:t>5 procent av alla i Sverige är någon gång under sin barndom placerade i samhällsvård.</a:t>
            </a:r>
          </a:p>
          <a:p>
            <a:r>
              <a:rPr lang="sv-SE" sz="2400" b="0" dirty="0"/>
              <a:t>De flesta av dem bor i familjehem. </a:t>
            </a:r>
          </a:p>
          <a:p>
            <a:r>
              <a:rPr lang="sv-SE" sz="2400" b="0" dirty="0"/>
              <a:t>En femtedel av de barn som placeras flyttar inte hem till föräldrarna igen.</a:t>
            </a:r>
          </a:p>
        </p:txBody>
      </p:sp>
      <p:graphicFrame>
        <p:nvGraphicFramePr>
          <p:cNvPr id="8" name="Diagram 7" descr="cirkeldiagram">
            <a:extLst>
              <a:ext uri="{FF2B5EF4-FFF2-40B4-BE49-F238E27FC236}">
                <a16:creationId xmlns:a16="http://schemas.microsoft.com/office/drawing/2014/main" id="{30B98529-D09F-44DF-9979-4725D8D9FBE6}"/>
              </a:ext>
            </a:extLst>
          </p:cNvPr>
          <p:cNvGraphicFramePr/>
          <p:nvPr>
            <p:extLst>
              <p:ext uri="{D42A27DB-BD31-4B8C-83A1-F6EECF244321}">
                <p14:modId xmlns:p14="http://schemas.microsoft.com/office/powerpoint/2010/main" val="2341853128"/>
              </p:ext>
            </p:extLst>
          </p:nvPr>
        </p:nvGraphicFramePr>
        <p:xfrm>
          <a:off x="5299933" y="1580816"/>
          <a:ext cx="6892067" cy="4191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Texter till cirkeldiagrammet">
            <a:extLst>
              <a:ext uri="{FF2B5EF4-FFF2-40B4-BE49-F238E27FC236}">
                <a16:creationId xmlns:a16="http://schemas.microsoft.com/office/drawing/2014/main" id="{F06EDA57-8E1F-4B5B-A1EE-22164D48E6D0}"/>
              </a:ext>
            </a:extLst>
          </p:cNvPr>
          <p:cNvGraphicFramePr/>
          <p:nvPr>
            <p:extLst>
              <p:ext uri="{D42A27DB-BD31-4B8C-83A1-F6EECF244321}">
                <p14:modId xmlns:p14="http://schemas.microsoft.com/office/powerpoint/2010/main" val="1012040933"/>
              </p:ext>
            </p:extLst>
          </p:nvPr>
        </p:nvGraphicFramePr>
        <p:xfrm>
          <a:off x="5299933" y="1472674"/>
          <a:ext cx="7234830" cy="4823220"/>
        </p:xfrm>
        <a:graphic>
          <a:graphicData uri="http://schemas.openxmlformats.org/drawingml/2006/chart">
            <c:chart xmlns:c="http://schemas.openxmlformats.org/drawingml/2006/chart" xmlns:r="http://schemas.openxmlformats.org/officeDocument/2006/relationships" r:id="rId4"/>
          </a:graphicData>
        </a:graphic>
      </p:graphicFrame>
      <p:sp>
        <p:nvSpPr>
          <p:cNvPr id="4" name="Platshållare för sidfot 3">
            <a:extLst>
              <a:ext uri="{FF2B5EF4-FFF2-40B4-BE49-F238E27FC236}">
                <a16:creationId xmlns:a16="http://schemas.microsoft.com/office/drawing/2014/main" id="{642B9A21-B9D8-47F1-9C45-933F59E2632F}"/>
              </a:ext>
            </a:extLst>
          </p:cNvPr>
          <p:cNvSpPr>
            <a:spLocks noGrp="1"/>
          </p:cNvSpPr>
          <p:nvPr>
            <p:ph type="ftr" sz="quarter" idx="11"/>
          </p:nvPr>
        </p:nvSpPr>
        <p:spPr/>
        <p:txBody>
          <a:bodyPr/>
          <a:lstStyle/>
          <a:p>
            <a:r>
              <a:rPr lang="sv-SE" dirty="0"/>
              <a:t>Sveriges kunskapsmyndighet för vård och omsorg </a:t>
            </a:r>
          </a:p>
        </p:txBody>
      </p:sp>
    </p:spTree>
    <p:extLst>
      <p:ext uri="{BB962C8B-B14F-4D97-AF65-F5344CB8AC3E}">
        <p14:creationId xmlns:p14="http://schemas.microsoft.com/office/powerpoint/2010/main" val="13116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9" name="Platshållare för text 8"/>
          <p:cNvSpPr>
            <a:spLocks noGrp="1"/>
          </p:cNvSpPr>
          <p:nvPr>
            <p:ph sz="quarter" idx="13"/>
          </p:nvPr>
        </p:nvSpPr>
        <p:spPr>
          <a:xfrm>
            <a:off x="1068917" y="2701195"/>
            <a:ext cx="9279467" cy="3078929"/>
          </a:xfrm>
        </p:spPr>
        <p:txBody>
          <a:bodyPr/>
          <a:lstStyle/>
          <a:p>
            <a:pPr lvl="0"/>
            <a:r>
              <a:rPr lang="sv-SE" dirty="0"/>
              <a:t>Familjehemsplaceringen fortsätter</a:t>
            </a:r>
          </a:p>
          <a:p>
            <a:pPr lvl="0"/>
            <a:r>
              <a:rPr lang="sv-SE" dirty="0"/>
              <a:t>Vårdnaden flyttas över till familjehemsföräldrarna</a:t>
            </a:r>
          </a:p>
          <a:p>
            <a:pPr lvl="0"/>
            <a:r>
              <a:rPr lang="sv-SE" dirty="0"/>
              <a:t>Barnet adopteras av familjehemsföräldrarna</a:t>
            </a:r>
          </a:p>
        </p:txBody>
      </p:sp>
      <p:sp>
        <p:nvSpPr>
          <p:cNvPr id="7" name="Rubrik 6">
            <a:extLst>
              <a:ext uri="{FF2B5EF4-FFF2-40B4-BE49-F238E27FC236}">
                <a16:creationId xmlns:a16="http://schemas.microsoft.com/office/drawing/2014/main" id="{0C08BF7B-0119-4443-980C-C4669B2DC4AB}"/>
              </a:ext>
            </a:extLst>
          </p:cNvPr>
          <p:cNvSpPr>
            <a:spLocks noGrp="1"/>
          </p:cNvSpPr>
          <p:nvPr>
            <p:ph type="title"/>
          </p:nvPr>
        </p:nvSpPr>
        <p:spPr/>
        <p:txBody>
          <a:bodyPr/>
          <a:lstStyle/>
          <a:p>
            <a:r>
              <a:rPr lang="sv-SE" dirty="0"/>
              <a:t>När barn som växer upp i familjehem </a:t>
            </a:r>
            <a:br>
              <a:rPr lang="sv-SE" dirty="0"/>
            </a:br>
            <a:r>
              <a:rPr lang="sv-SE" dirty="0"/>
              <a:t>inte kan flytta hem</a:t>
            </a:r>
            <a:br>
              <a:rPr lang="sv-SE" b="0" dirty="0"/>
            </a:br>
            <a:endParaRPr lang="sv-SE" dirty="0"/>
          </a:p>
        </p:txBody>
      </p:sp>
    </p:spTree>
    <p:extLst>
      <p:ext uri="{BB962C8B-B14F-4D97-AF65-F5344CB8AC3E}">
        <p14:creationId xmlns:p14="http://schemas.microsoft.com/office/powerpoint/2010/main" val="42080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vanligt är det med adoption och vårdnadsöverflytt?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9" name="Platshållare för innehåll 8">
            <a:extLst>
              <a:ext uri="{FF2B5EF4-FFF2-40B4-BE49-F238E27FC236}">
                <a16:creationId xmlns:a16="http://schemas.microsoft.com/office/drawing/2014/main" id="{E61E2B84-8B71-4F55-B7AD-C783D5359370}"/>
              </a:ext>
            </a:extLst>
          </p:cNvPr>
          <p:cNvSpPr>
            <a:spLocks noGrp="1"/>
          </p:cNvSpPr>
          <p:nvPr>
            <p:ph sz="quarter" idx="13"/>
          </p:nvPr>
        </p:nvSpPr>
        <p:spPr/>
        <p:txBody>
          <a:bodyPr/>
          <a:lstStyle/>
          <a:p>
            <a:pPr lvl="0"/>
            <a:r>
              <a:rPr lang="sv-SE" dirty="0">
                <a:solidFill>
                  <a:srgbClr val="002B45"/>
                </a:solidFill>
              </a:rPr>
              <a:t>Det vanligaste är att barnet är fortsatt familjehemsplacerad</a:t>
            </a:r>
          </a:p>
          <a:p>
            <a:pPr lvl="0"/>
            <a:r>
              <a:rPr lang="sv-SE" dirty="0">
                <a:solidFill>
                  <a:srgbClr val="002B45"/>
                </a:solidFill>
              </a:rPr>
              <a:t>En liten del får vårdnaden flyttad till familjehemmet</a:t>
            </a:r>
          </a:p>
          <a:p>
            <a:pPr lvl="0"/>
            <a:r>
              <a:rPr lang="sv-SE" dirty="0">
                <a:solidFill>
                  <a:srgbClr val="002B45"/>
                </a:solidFill>
              </a:rPr>
              <a:t>Ett fåtal barn adopteras av familjehemmet</a:t>
            </a:r>
          </a:p>
          <a:p>
            <a:endParaRPr lang="sv-SE" dirty="0"/>
          </a:p>
          <a:p>
            <a:endParaRPr lang="sv-SE" dirty="0"/>
          </a:p>
        </p:txBody>
      </p:sp>
    </p:spTree>
    <p:extLst>
      <p:ext uri="{BB962C8B-B14F-4D97-AF65-F5344CB8AC3E}">
        <p14:creationId xmlns:p14="http://schemas.microsoft.com/office/powerpoint/2010/main" val="390182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r>
              <a:rPr lang="sv-SE" dirty="0"/>
              <a:t>Del 2: Se filmen</a:t>
            </a:r>
          </a:p>
        </p:txBody>
      </p:sp>
      <p:sp>
        <p:nvSpPr>
          <p:cNvPr id="4" name="Platshållare för sidfot 3"/>
          <p:cNvSpPr>
            <a:spLocks noGrp="1"/>
          </p:cNvSpPr>
          <p:nvPr>
            <p:ph type="ftr" sz="quarter" idx="4294967295"/>
          </p:nvPr>
        </p:nvSpPr>
        <p:spPr>
          <a:xfrm>
            <a:off x="0" y="6296025"/>
            <a:ext cx="5399088" cy="266700"/>
          </a:xfrm>
        </p:spPr>
        <p:txBody>
          <a:bodyPr/>
          <a:lstStyle/>
          <a:p>
            <a:r>
              <a:rPr lang="sv-SE"/>
              <a:t>Sveriges kunskapsmyndighet för vård och omsorg </a:t>
            </a:r>
            <a:endParaRPr lang="sv-SE" dirty="0"/>
          </a:p>
        </p:txBody>
      </p:sp>
      <p:pic>
        <p:nvPicPr>
          <p:cNvPr id="21" name="Platshållare för bild 20" descr="Familj vid köksbordet">
            <a:extLst>
              <a:ext uri="{FF2B5EF4-FFF2-40B4-BE49-F238E27FC236}">
                <a16:creationId xmlns:a16="http://schemas.microsoft.com/office/drawing/2014/main" id="{D9F73B2D-2EE1-48A8-BC3B-41EEED2FE93F}"/>
              </a:ext>
            </a:extLst>
          </p:cNvPr>
          <p:cNvPicPr>
            <a:picLocks noGrp="1" noChangeAspect="1"/>
          </p:cNvPicPr>
          <p:nvPr>
            <p:ph type="pic" sz="quarter" idx="13"/>
          </p:nvPr>
        </p:nvPicPr>
        <p:blipFill rotWithShape="1">
          <a:blip r:embed="rId3"/>
          <a:srcRect l="39" t="232" r="-39" b="22432"/>
          <a:stretch/>
        </p:blipFill>
        <p:spPr>
          <a:xfrm>
            <a:off x="0" y="1548842"/>
            <a:ext cx="12196800" cy="5309159"/>
          </a:xfrm>
        </p:spPr>
      </p:pic>
      <p:sp>
        <p:nvSpPr>
          <p:cNvPr id="8" name="Ellips 7" descr="Se filmen här">
            <a:hlinkClick r:id="rId4"/>
            <a:extLst>
              <a:ext uri="{FF2B5EF4-FFF2-40B4-BE49-F238E27FC236}">
                <a16:creationId xmlns:a16="http://schemas.microsoft.com/office/drawing/2014/main" id="{60EC9C24-75E4-4D97-9920-CF404E8D315B}"/>
              </a:ext>
            </a:extLst>
          </p:cNvPr>
          <p:cNvSpPr/>
          <p:nvPr/>
        </p:nvSpPr>
        <p:spPr>
          <a:xfrm>
            <a:off x="8532277" y="976454"/>
            <a:ext cx="2180412" cy="2180412"/>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rgbClr val="FFFFFF"/>
                </a:solidFill>
              </a:rPr>
              <a:t>Se filmen här</a:t>
            </a:r>
          </a:p>
        </p:txBody>
      </p:sp>
    </p:spTree>
    <p:extLst>
      <p:ext uri="{BB962C8B-B14F-4D97-AF65-F5344CB8AC3E}">
        <p14:creationId xmlns:p14="http://schemas.microsoft.com/office/powerpoint/2010/main" val="735163453"/>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2046</TotalTime>
  <Words>1334</Words>
  <Application>Microsoft Office PowerPoint</Application>
  <PresentationFormat>Bredbild</PresentationFormat>
  <Paragraphs>162</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Century Gothic</vt:lpstr>
      <vt:lpstr>Futura</vt:lpstr>
      <vt:lpstr>SoS-PPT-svensk-150922</vt:lpstr>
      <vt:lpstr>Barn som är långsiktigt placerade i familjehem</vt:lpstr>
      <vt:lpstr>Innehåll</vt:lpstr>
      <vt:lpstr>Återföreningsprincipen</vt:lpstr>
      <vt:lpstr>Återföreningsprincipen </vt:lpstr>
      <vt:lpstr>Del 1: Om barn som växer upp i familjehem</vt:lpstr>
      <vt:lpstr>Vilka är de långsiktigt placerade barnen?</vt:lpstr>
      <vt:lpstr>När barn som växer upp i familjehem  inte kan flytta hem </vt:lpstr>
      <vt:lpstr>Hur vanligt är det med adoption och vårdnadsöverflytt?</vt:lpstr>
      <vt:lpstr>Del 2: Se filmen</vt:lpstr>
      <vt:lpstr>Del 3: Handläggningsprocessen i vår kommun</vt:lpstr>
      <vt:lpstr>Så här fungerar det i vår kommun</vt:lpstr>
      <vt:lpstr>Del 4: Reflektion och diskussion</vt:lpstr>
      <vt:lpstr>Reflektion</vt:lpstr>
      <vt:lpstr>Gruppdiskussion </vt:lpstr>
      <vt:lpstr>Tid och process</vt:lpstr>
      <vt:lpstr>PowerPoint-presentation</vt:lpstr>
      <vt:lpstr>PowerPoint-presentation</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 som växer upp i familjehem</dc:title>
  <dc:creator>Svennblad, Anna</dc:creator>
  <cp:keywords>class='Open'</cp:keywords>
  <cp:lastModifiedBy>Eriksson, Antonia</cp:lastModifiedBy>
  <cp:revision>147</cp:revision>
  <cp:lastPrinted>2015-05-08T11:44:01Z</cp:lastPrinted>
  <dcterms:created xsi:type="dcterms:W3CDTF">2022-02-08T12:28:47Z</dcterms:created>
  <dcterms:modified xsi:type="dcterms:W3CDTF">2022-12-08T15:08:14Z</dcterms:modified>
</cp:coreProperties>
</file>