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40E7_C5C487B8.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2" r:id="rId2"/>
  </p:sldMasterIdLst>
  <p:notesMasterIdLst>
    <p:notesMasterId r:id="rId27"/>
  </p:notesMasterIdLst>
  <p:sldIdLst>
    <p:sldId id="263" r:id="rId3"/>
    <p:sldId id="16624" r:id="rId4"/>
    <p:sldId id="16623" r:id="rId5"/>
    <p:sldId id="16621" r:id="rId6"/>
    <p:sldId id="16625" r:id="rId7"/>
    <p:sldId id="16608" r:id="rId8"/>
    <p:sldId id="16628" r:id="rId9"/>
    <p:sldId id="16547" r:id="rId10"/>
    <p:sldId id="16629" r:id="rId11"/>
    <p:sldId id="16582" r:id="rId12"/>
    <p:sldId id="16569" r:id="rId13"/>
    <p:sldId id="16609" r:id="rId14"/>
    <p:sldId id="16611" r:id="rId15"/>
    <p:sldId id="16613" r:id="rId16"/>
    <p:sldId id="16615" r:id="rId17"/>
    <p:sldId id="16560" r:id="rId18"/>
    <p:sldId id="16572" r:id="rId19"/>
    <p:sldId id="16562" r:id="rId20"/>
    <p:sldId id="16571" r:id="rId21"/>
    <p:sldId id="16630" r:id="rId22"/>
    <p:sldId id="16579" r:id="rId23"/>
    <p:sldId id="16614" r:id="rId24"/>
    <p:sldId id="16583" r:id="rId25"/>
    <p:sldId id="284" r:id="rId26"/>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70E1E5-5982-AA32-78C7-F79B6723564C}" name="Agåker, Eva" initials="EA" userId="S::Eva.Agaker@socialstyrelsen.se::e31d51bd-e7b3-4363-b801-8300dfd203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lfdan, Sanna" initials="SH" lastIdx="77" clrIdx="6">
    <p:extLst>
      <p:ext uri="{19B8F6BF-5375-455C-9EA6-DF929625EA0E}">
        <p15:presenceInfo xmlns:p15="http://schemas.microsoft.com/office/powerpoint/2012/main" userId="S::Sanna.Halfdan@socialstyrelsen.se::6681127d-fdef-46da-ae41-60c8d3d72529" providerId="AD"/>
      </p:ext>
    </p:extLst>
  </p:cmAuthor>
  <p:cmAuthor id="1" name="Agåker, Eva" initials="AE" lastIdx="95" clrIdx="0">
    <p:extLst>
      <p:ext uri="{19B8F6BF-5375-455C-9EA6-DF929625EA0E}">
        <p15:presenceInfo xmlns:p15="http://schemas.microsoft.com/office/powerpoint/2012/main" userId="S-1-5-21-2075942658-1792417684-393963531-20547" providerId="AD"/>
      </p:ext>
    </p:extLst>
  </p:cmAuthor>
  <p:cmAuthor id="8" name="Lundström, Agnes" initials="AL" lastIdx="13" clrIdx="7">
    <p:extLst>
      <p:ext uri="{19B8F6BF-5375-455C-9EA6-DF929625EA0E}">
        <p15:presenceInfo xmlns:p15="http://schemas.microsoft.com/office/powerpoint/2012/main" userId="S::Agnes.Lundstrom@socialstyrelsen.se::ce6ef10e-6ac4-46e9-8dd0-a1f21826af51" providerId="AD"/>
      </p:ext>
    </p:extLst>
  </p:cmAuthor>
  <p:cmAuthor id="2" name="Halfdan, Sanna" initials="HS" lastIdx="45" clrIdx="1">
    <p:extLst>
      <p:ext uri="{19B8F6BF-5375-455C-9EA6-DF929625EA0E}">
        <p15:presenceInfo xmlns:p15="http://schemas.microsoft.com/office/powerpoint/2012/main" userId="S-1-5-21-2075942658-1792417684-393963531-37828" providerId="AD"/>
      </p:ext>
    </p:extLst>
  </p:cmAuthor>
  <p:cmAuthor id="3" name="Odstam, Rose-Marie" initials="OR" lastIdx="51" clrIdx="2">
    <p:extLst>
      <p:ext uri="{19B8F6BF-5375-455C-9EA6-DF929625EA0E}">
        <p15:presenceInfo xmlns:p15="http://schemas.microsoft.com/office/powerpoint/2012/main" userId="S-1-5-21-2075942658-1792417684-393963531-29364" providerId="AD"/>
      </p:ext>
    </p:extLst>
  </p:cmAuthor>
  <p:cmAuthor id="4" name="Östergren, Cecilia" initials="ÖC" lastIdx="11" clrIdx="3">
    <p:extLst>
      <p:ext uri="{19B8F6BF-5375-455C-9EA6-DF929625EA0E}">
        <p15:presenceInfo xmlns:p15="http://schemas.microsoft.com/office/powerpoint/2012/main" userId="S-1-5-21-2075942658-1792417684-393963531-29036" providerId="AD"/>
      </p:ext>
    </p:extLst>
  </p:cmAuthor>
  <p:cmAuthor id="5" name="Agåker, Eva" initials="EA" lastIdx="148" clrIdx="4">
    <p:extLst>
      <p:ext uri="{19B8F6BF-5375-455C-9EA6-DF929625EA0E}">
        <p15:presenceInfo xmlns:p15="http://schemas.microsoft.com/office/powerpoint/2012/main" userId="S::Eva.Agaker@socialstyrelsen.se::e31d51bd-e7b3-4363-b801-8300dfd20336" providerId="AD"/>
      </p:ext>
    </p:extLst>
  </p:cmAuthor>
  <p:cmAuthor id="6" name="Allinger, Daniel" initials="DA" lastIdx="6" clrIdx="5">
    <p:extLst>
      <p:ext uri="{19B8F6BF-5375-455C-9EA6-DF929625EA0E}">
        <p15:presenceInfo xmlns:p15="http://schemas.microsoft.com/office/powerpoint/2012/main" userId="S::daniel.allinger@socialstyrelsen.se::c083e8a3-77d8-4752-b362-7090e2f9f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B45"/>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1" autoAdjust="0"/>
    <p:restoredTop sz="77387" autoAdjust="0"/>
  </p:normalViewPr>
  <p:slideViewPr>
    <p:cSldViewPr snapToGrid="0">
      <p:cViewPr varScale="1">
        <p:scale>
          <a:sx n="79" d="100"/>
          <a:sy n="79" d="100"/>
        </p:scale>
        <p:origin x="924"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omments/modernComment_40E7_C5C487B8.xml><?xml version="1.0" encoding="utf-8"?>
<p188:cmLst xmlns:a="http://schemas.openxmlformats.org/drawingml/2006/main" xmlns:r="http://schemas.openxmlformats.org/officeDocument/2006/relationships" xmlns:p188="http://schemas.microsoft.com/office/powerpoint/2018/8/main">
  <p188:cm id="{6A79F030-9E3F-4D95-B706-E968882831B3}" authorId="{4C70E1E5-5982-AA32-78C7-F79B6723564C}" created="2026-04-20T07:28:07.983">
    <ac:txMkLst xmlns:ac="http://schemas.microsoft.com/office/drawing/2013/main/command">
      <pc:docMk xmlns:pc="http://schemas.microsoft.com/office/powerpoint/2013/main/command"/>
      <pc:sldMk xmlns:pc="http://schemas.microsoft.com/office/powerpoint/2013/main/command" cId="3317991352" sldId="16615"/>
      <ac:spMk id="7" creationId="{5E5E4317-B670-E27F-5D10-237D2AE77E82}"/>
      <ac:txMk cp="0" len="78">
        <ac:context len="217" hash="2670069709"/>
      </ac:txMk>
    </ac:txMkLst>
    <p188:pos x="6365766" y="573541"/>
    <p188:txBody>
      <a:bodyPr/>
      <a:lstStyle/>
      <a:p>
        <a:r>
          <a:rPr lang="sv-SE"/>
          <a:t>Kolla denna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DD65F5BC-A92D-43D9-83AF-BC882EE54CFA}" type="datetimeFigureOut">
              <a:rPr lang="sv-SE" smtClean="0"/>
              <a:t>2026-04-21</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684FA44B-0DBB-43BB-90AF-0538C7CA64E3}" type="slidenum">
              <a:rPr lang="sv-SE" smtClean="0"/>
              <a:t>‹#›</a:t>
            </a:fld>
            <a:endParaRPr lang="sv-SE"/>
          </a:p>
        </p:txBody>
      </p:sp>
    </p:spTree>
    <p:extLst>
      <p:ext uri="{BB962C8B-B14F-4D97-AF65-F5344CB8AC3E}">
        <p14:creationId xmlns:p14="http://schemas.microsoft.com/office/powerpoint/2010/main" val="19922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qcnl.tv/p/8lq653XulXpwjecypFA6o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Syftet med den här presentationen är att göra er uppmärksamma på att ert arbete med att initiera en hälsoundersökning kan vara avgörande för att placerade barn och unga ska få sina behov av hälso-och sjukvård och tandvård tillgodosedda.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nationell kartläggning av hälsoundersökningar av placerade barn och unga som Socialstyrelsen gjorde 2023 visade att n</a:t>
            </a:r>
            <a:r>
              <a:rPr lang="sv-SE" dirty="0"/>
              <a:t>är en begäran om hälsoundersökning skickades från socialtjänsten till regionerna ledde merparten av dem till att hälsoundersökningen genomfördes.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Källa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Hälsoundersökningar av placerade barn och unga. Nationell kartläggning av hälsoundersökningar av placerade barn och unga. Socialstyrelsen 2023.</a:t>
            </a: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a:t>
            </a:fld>
            <a:endParaRPr lang="sv-SE"/>
          </a:p>
        </p:txBody>
      </p:sp>
    </p:spTree>
    <p:extLst>
      <p:ext uri="{BB962C8B-B14F-4D97-AF65-F5344CB8AC3E}">
        <p14:creationId xmlns:p14="http://schemas.microsoft.com/office/powerpoint/2010/main" val="346665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7C421-D860-7A07-143F-18819C394B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FF10711-EAFA-99DC-6531-B2C2060DE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FF049A2-9B47-71DB-04B1-2ECCC6138FE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Undersökningens syfte är att ge underlag för en medicinsk bedömning av barnets eller den unges behov av hälso- och sjukvård samt tandvård. Hälso- och sjukvården samt tandvården får också ett underlag för att kunna tillgodose behov av fortsatta kontakt med barnet eller den unge.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b="0" dirty="0"/>
              <a:t>Hälso- och sjukvården och tandvården ska dokumentera respektive undersökning i ett utlåtande som socialnämnden ska få ta del av det . </a:t>
            </a:r>
            <a:r>
              <a:rPr lang="sv-SE" sz="1200" b="0" i="0" u="none" strike="noStrike" kern="1200" baseline="0" dirty="0">
                <a:solidFill>
                  <a:schemeClr val="tx1"/>
                </a:solidFill>
                <a:latin typeface="+mn-lt"/>
                <a:ea typeface="+mn-ea"/>
                <a:cs typeface="+mn-cs"/>
              </a:rPr>
              <a:t>(Se 14 § HSLF-FS 2019:19). </a:t>
            </a:r>
            <a:r>
              <a:rPr lang="sv-SE" sz="1200" kern="1200" dirty="0">
                <a:solidFill>
                  <a:schemeClr val="tx1"/>
                </a:solidFill>
                <a:effectLst/>
                <a:latin typeface="+mn-lt"/>
                <a:ea typeface="+mn-ea"/>
                <a:cs typeface="+mn-cs"/>
              </a:rPr>
              <a:t>Utlåtandet är ett underlag för socialtjänstens arbete för att barnet eller den unge ska få sitt behov av hälso- och sjukvård och tandvård till godosett.</a:t>
            </a:r>
            <a:endParaRPr lang="sv-SE" dirty="0"/>
          </a:p>
        </p:txBody>
      </p:sp>
      <p:sp>
        <p:nvSpPr>
          <p:cNvPr id="4" name="Platshållare för bildnummer 3">
            <a:extLst>
              <a:ext uri="{FF2B5EF4-FFF2-40B4-BE49-F238E27FC236}">
                <a16:creationId xmlns:a16="http://schemas.microsoft.com/office/drawing/2014/main" id="{65999158-0F46-10EE-B19C-C67046381E72}"/>
              </a:ext>
            </a:extLst>
          </p:cNvPr>
          <p:cNvSpPr>
            <a:spLocks noGrp="1"/>
          </p:cNvSpPr>
          <p:nvPr>
            <p:ph type="sldNum" sz="quarter" idx="5"/>
          </p:nvPr>
        </p:nvSpPr>
        <p:spPr/>
        <p:txBody>
          <a:bodyPr/>
          <a:lstStyle/>
          <a:p>
            <a:fld id="{684FA44B-0DBB-43BB-90AF-0538C7CA64E3}" type="slidenum">
              <a:rPr lang="sv-SE" smtClean="0"/>
              <a:t>12</a:t>
            </a:fld>
            <a:endParaRPr lang="sv-SE"/>
          </a:p>
        </p:txBody>
      </p:sp>
    </p:spTree>
    <p:extLst>
      <p:ext uri="{BB962C8B-B14F-4D97-AF65-F5344CB8AC3E}">
        <p14:creationId xmlns:p14="http://schemas.microsoft.com/office/powerpoint/2010/main" val="84185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skriva in hur många barn och unga som placerades under en period och hur många hälsoundersökningar som initierades.</a:t>
            </a:r>
          </a:p>
        </p:txBody>
      </p:sp>
      <p:sp>
        <p:nvSpPr>
          <p:cNvPr id="4" name="Platshållare för bildnummer 3"/>
          <p:cNvSpPr>
            <a:spLocks noGrp="1"/>
          </p:cNvSpPr>
          <p:nvPr>
            <p:ph type="sldNum" sz="quarter" idx="5"/>
          </p:nvPr>
        </p:nvSpPr>
        <p:spPr/>
        <p:txBody>
          <a:bodyPr/>
          <a:lstStyle/>
          <a:p>
            <a:fld id="{684FA44B-0DBB-43BB-90AF-0538C7CA64E3}" type="slidenum">
              <a:rPr lang="sv-SE" smtClean="0"/>
              <a:t>13</a:t>
            </a:fld>
            <a:endParaRPr lang="sv-SE"/>
          </a:p>
        </p:txBody>
      </p:sp>
    </p:spTree>
    <p:extLst>
      <p:ext uri="{BB962C8B-B14F-4D97-AF65-F5344CB8AC3E}">
        <p14:creationId xmlns:p14="http://schemas.microsoft.com/office/powerpoint/2010/main" val="153758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9CFF2-B17C-5846-7944-8B639983956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2AAD159-2333-5906-1D6E-A62EC253CA4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8479E38-7F79-F3F2-8254-5E63B5121E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Socialstyrelsens kontakter med kommuner har de berättat om framgångsfaktorer till att hälsoundersökningarna blir genomförda.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Ytterligare en framgångsfaktor, enligt kommunerna, kan vara att det finns en utpekad funktion t. ex. en social administratör som praktiskt kan organisera hälsoundersökningen.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a:extLst>
              <a:ext uri="{FF2B5EF4-FFF2-40B4-BE49-F238E27FC236}">
                <a16:creationId xmlns:a16="http://schemas.microsoft.com/office/drawing/2014/main" id="{FD1B647A-0D86-9E33-92AA-7CBE74B8A490}"/>
              </a:ext>
            </a:extLst>
          </p:cNvPr>
          <p:cNvSpPr>
            <a:spLocks noGrp="1"/>
          </p:cNvSpPr>
          <p:nvPr>
            <p:ph type="sldNum" sz="quarter" idx="5"/>
          </p:nvPr>
        </p:nvSpPr>
        <p:spPr/>
        <p:txBody>
          <a:bodyPr/>
          <a:lstStyle/>
          <a:p>
            <a:fld id="{684FA44B-0DBB-43BB-90AF-0538C7CA64E3}" type="slidenum">
              <a:rPr lang="sv-SE" smtClean="0"/>
              <a:t>14</a:t>
            </a:fld>
            <a:endParaRPr lang="sv-SE"/>
          </a:p>
        </p:txBody>
      </p:sp>
    </p:spTree>
    <p:extLst>
      <p:ext uri="{BB962C8B-B14F-4D97-AF65-F5344CB8AC3E}">
        <p14:creationId xmlns:p14="http://schemas.microsoft.com/office/powerpoint/2010/main" val="167803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kan det vara bra att ta upp om ni har någon regional överenskommelse.</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15</a:t>
            </a:fld>
            <a:endParaRPr lang="sv-SE"/>
          </a:p>
        </p:txBody>
      </p:sp>
    </p:spTree>
    <p:extLst>
      <p:ext uri="{BB962C8B-B14F-4D97-AF65-F5344CB8AC3E}">
        <p14:creationId xmlns:p14="http://schemas.microsoft.com/office/powerpoint/2010/main" val="358632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Socialstyrelsen har tagit fram </a:t>
            </a:r>
            <a:r>
              <a:rPr lang="sv-SE" dirty="0" err="1"/>
              <a:t>HälsoSAMS</a:t>
            </a:r>
            <a:r>
              <a:rPr lang="sv-SE" dirty="0"/>
              <a:t> ett stöd för arbetet med placerade barn och ungas hälsa. I stödet finns stöd även för att initiera en hälsoundersökning.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15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17</a:t>
            </a:fld>
            <a:endParaRPr lang="sv-SE"/>
          </a:p>
        </p:txBody>
      </p:sp>
    </p:spTree>
    <p:extLst>
      <p:ext uri="{BB962C8B-B14F-4D97-AF65-F5344CB8AC3E}">
        <p14:creationId xmlns:p14="http://schemas.microsoft.com/office/powerpoint/2010/main" val="410613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bland annat steg för att initiera hälsoundersökningen och skicka begäran.  </a:t>
            </a:r>
          </a:p>
          <a:p>
            <a:endParaRPr lang="sv-SE" dirty="0"/>
          </a:p>
          <a:p>
            <a:r>
              <a:rPr lang="sv-SE" i="1" dirty="0"/>
              <a:t>Tips till dig som visar bilderna! </a:t>
            </a:r>
          </a:p>
          <a:p>
            <a:r>
              <a:rPr lang="sv-SE" dirty="0"/>
              <a:t>Om du visar bilderna för socialsekreterare kan ni gå igenom steg 1 och 2 om du har skrivit ut eller beställt </a:t>
            </a:r>
            <a:r>
              <a:rPr lang="sv-SE" dirty="0" err="1"/>
              <a:t>HälsoSAMS</a:t>
            </a:r>
            <a:r>
              <a:rPr lang="sv-SE" dirty="0"/>
              <a:t> till deltagarna. </a:t>
            </a:r>
          </a:p>
        </p:txBody>
      </p:sp>
      <p:sp>
        <p:nvSpPr>
          <p:cNvPr id="4" name="Platshållare för bildnummer 3"/>
          <p:cNvSpPr>
            <a:spLocks noGrp="1"/>
          </p:cNvSpPr>
          <p:nvPr>
            <p:ph type="sldNum" sz="quarter" idx="5"/>
          </p:nvPr>
        </p:nvSpPr>
        <p:spPr/>
        <p:txBody>
          <a:bodyPr/>
          <a:lstStyle/>
          <a:p>
            <a:fld id="{684FA44B-0DBB-43BB-90AF-0538C7CA64E3}" type="slidenum">
              <a:rPr lang="sv-SE" smtClean="0"/>
              <a:t>18</a:t>
            </a:fld>
            <a:endParaRPr lang="sv-SE"/>
          </a:p>
        </p:txBody>
      </p:sp>
    </p:spTree>
    <p:extLst>
      <p:ext uri="{BB962C8B-B14F-4D97-AF65-F5344CB8AC3E}">
        <p14:creationId xmlns:p14="http://schemas.microsoft.com/office/powerpoint/2010/main" val="3555695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BBIC finns ett dokumentationsstöd </a:t>
            </a:r>
            <a:r>
              <a:rPr lang="sv-SE" b="0" i="1" dirty="0"/>
              <a:t>Begäran om en hälsoundersökning.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Tips till dig som visar bilderna!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Om du visar bilderna för socialsekreterare kan ni gå igenom begäran här när du visar denna bild. Du kan skriva ut begäran eller ta upp den på datorn.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https://www.socialstyrelsen.se/contentassets/1dba90bb5a614cf99168d35cee3a31d7/2025-1-9413-bilaga-dokumentationsstod.pdf</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19</a:t>
            </a:fld>
            <a:endParaRPr lang="sv-SE"/>
          </a:p>
        </p:txBody>
      </p:sp>
    </p:spTree>
    <p:extLst>
      <p:ext uri="{BB962C8B-B14F-4D97-AF65-F5344CB8AC3E}">
        <p14:creationId xmlns:p14="http://schemas.microsoft.com/office/powerpoint/2010/main" val="220867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följer några förslag på diskussionsfrågor som kan användas i socialsekreterarnas arbetsgrupp, för arbetsledare, chefer eller politiker. Välj </a:t>
            </a:r>
            <a:r>
              <a:rPr lang="sv-SE" b="0" dirty="0"/>
              <a:t>ut vilka frågor </a:t>
            </a:r>
            <a:r>
              <a:rPr lang="sv-SE" dirty="0"/>
              <a:t>som är relevanta för er att diskutera. </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20</a:t>
            </a:fld>
            <a:endParaRPr lang="sv-SE"/>
          </a:p>
        </p:txBody>
      </p:sp>
    </p:spTree>
    <p:extLst>
      <p:ext uri="{BB962C8B-B14F-4D97-AF65-F5344CB8AC3E}">
        <p14:creationId xmlns:p14="http://schemas.microsoft.com/office/powerpoint/2010/main" val="278067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8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följer fyra bilder som är till för dig som ska visa bildspelet. De är dolda när du visar bildspelet.</a:t>
            </a:r>
          </a:p>
        </p:txBody>
      </p:sp>
      <p:sp>
        <p:nvSpPr>
          <p:cNvPr id="4" name="Platshållare för bildnummer 3"/>
          <p:cNvSpPr>
            <a:spLocks noGrp="1"/>
          </p:cNvSpPr>
          <p:nvPr>
            <p:ph type="sldNum" sz="quarter" idx="5"/>
          </p:nvPr>
        </p:nvSpPr>
        <p:spPr/>
        <p:txBody>
          <a:bodyPr/>
          <a:lstStyle/>
          <a:p>
            <a:fld id="{684FA44B-0DBB-43BB-90AF-0538C7CA64E3}" type="slidenum">
              <a:rPr lang="sv-SE" smtClean="0"/>
              <a:t>2</a:t>
            </a:fld>
            <a:endParaRPr lang="sv-SE"/>
          </a:p>
        </p:txBody>
      </p:sp>
    </p:spTree>
    <p:extLst>
      <p:ext uri="{BB962C8B-B14F-4D97-AF65-F5344CB8AC3E}">
        <p14:creationId xmlns:p14="http://schemas.microsoft.com/office/powerpoint/2010/main" val="110824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1065-D63B-2144-9DD5-0327E70FA99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A9952D6-FACA-6B04-4EE0-DA72DBBA1F4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F4F2000-4996-2B33-A80E-65F79176F004}"/>
              </a:ext>
            </a:extLst>
          </p:cNvPr>
          <p:cNvSpPr>
            <a:spLocks noGrp="1"/>
          </p:cNvSpPr>
          <p:nvPr>
            <p:ph type="body" idx="1"/>
          </p:nvPr>
        </p:nvSpPr>
        <p:spPr/>
        <p:txBody>
          <a:bodyPr/>
          <a:lstStyle/>
          <a:p>
            <a:r>
              <a:rPr lang="sv-SE" sz="1200" kern="1200" dirty="0">
                <a:solidFill>
                  <a:schemeClr val="tx1"/>
                </a:solidFill>
                <a:effectLst/>
                <a:latin typeface="+mn-lt"/>
                <a:ea typeface="+mn-ea"/>
                <a:cs typeface="+mn-cs"/>
              </a:rPr>
              <a:t>Här kan ni också prata om ni har BBIC begäran om en hälsoundersökning i ert IT system. Känner alla till den?</a:t>
            </a:r>
          </a:p>
          <a:p>
            <a:endParaRPr lang="sv-SE" dirty="0"/>
          </a:p>
        </p:txBody>
      </p:sp>
      <p:sp>
        <p:nvSpPr>
          <p:cNvPr id="4" name="Platshållare för bildnummer 3">
            <a:extLst>
              <a:ext uri="{FF2B5EF4-FFF2-40B4-BE49-F238E27FC236}">
                <a16:creationId xmlns:a16="http://schemas.microsoft.com/office/drawing/2014/main" id="{900364E6-59AC-272A-A9C7-D4251858AA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000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28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HälsoSAMS</a:t>
            </a:r>
            <a:r>
              <a:rPr lang="sv-SE" dirty="0"/>
              <a:t> kan laddas ner gratis från Socialstyrelsens webb.  </a:t>
            </a:r>
          </a:p>
        </p:txBody>
      </p:sp>
      <p:sp>
        <p:nvSpPr>
          <p:cNvPr id="4" name="Platshållare för bildnummer 3"/>
          <p:cNvSpPr>
            <a:spLocks noGrp="1"/>
          </p:cNvSpPr>
          <p:nvPr>
            <p:ph type="sldNum" sz="quarter" idx="5"/>
          </p:nvPr>
        </p:nvSpPr>
        <p:spPr/>
        <p:txBody>
          <a:bodyPr/>
          <a:lstStyle/>
          <a:p>
            <a:fld id="{684FA44B-0DBB-43BB-90AF-0538C7CA64E3}" type="slidenum">
              <a:rPr lang="sv-SE" smtClean="0"/>
              <a:t>5</a:t>
            </a:fld>
            <a:endParaRPr lang="sv-SE"/>
          </a:p>
        </p:txBody>
      </p:sp>
    </p:spTree>
    <p:extLst>
      <p:ext uri="{BB962C8B-B14F-4D97-AF65-F5344CB8AC3E}">
        <p14:creationId xmlns:p14="http://schemas.microsoft.com/office/powerpoint/2010/main" val="14640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9A4C1-8B19-F35B-6E41-A1A4F48AB7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A8AB721-5746-A210-0986-CAEFD7E5ABE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90EF862-0DCE-189A-D4DD-0A518685BC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a:t>
            </a:r>
          </a:p>
          <a:p>
            <a:endParaRPr lang="sv-SE" dirty="0"/>
          </a:p>
        </p:txBody>
      </p:sp>
      <p:sp>
        <p:nvSpPr>
          <p:cNvPr id="4" name="Platshållare för bildnummer 3">
            <a:extLst>
              <a:ext uri="{FF2B5EF4-FFF2-40B4-BE49-F238E27FC236}">
                <a16:creationId xmlns:a16="http://schemas.microsoft.com/office/drawing/2014/main" id="{02794FBA-BFF6-92C0-3A65-DCECB86493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8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93BCD-EDF1-670B-ED82-9EF5A16D4AE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D22CC54-B6B1-895D-61B7-29AE626AA1F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348AE65-FA68-5A53-ED0B-41DC3B5085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Källa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Hälsoundersökningar av placerade barn och unga. Nationell kartläggning av hälsoundersökningar av placerade barn och unga. Socialstyrelsen 2023.</a:t>
            </a:r>
            <a:endParaRPr lang="sv-SE" sz="1200" b="0" dirty="0"/>
          </a:p>
          <a:p>
            <a:endParaRPr lang="sv-SE" dirty="0"/>
          </a:p>
        </p:txBody>
      </p:sp>
      <p:sp>
        <p:nvSpPr>
          <p:cNvPr id="4" name="Platshållare för bildnummer 3">
            <a:extLst>
              <a:ext uri="{FF2B5EF4-FFF2-40B4-BE49-F238E27FC236}">
                <a16:creationId xmlns:a16="http://schemas.microsoft.com/office/drawing/2014/main" id="{5D4EEAD3-4CF9-B4A2-9975-0084ED868F99}"/>
              </a:ext>
            </a:extLst>
          </p:cNvPr>
          <p:cNvSpPr>
            <a:spLocks noGrp="1"/>
          </p:cNvSpPr>
          <p:nvPr>
            <p:ph type="sldNum" sz="quarter" idx="5"/>
          </p:nvPr>
        </p:nvSpPr>
        <p:spPr/>
        <p:txBody>
          <a:bodyPr/>
          <a:lstStyle/>
          <a:p>
            <a:fld id="{684FA44B-0DBB-43BB-90AF-0538C7CA64E3}" type="slidenum">
              <a:rPr lang="sv-SE" smtClean="0"/>
              <a:t>7</a:t>
            </a:fld>
            <a:endParaRPr lang="sv-SE"/>
          </a:p>
        </p:txBody>
      </p:sp>
    </p:spTree>
    <p:extLst>
      <p:ext uri="{BB962C8B-B14F-4D97-AF65-F5344CB8AC3E}">
        <p14:creationId xmlns:p14="http://schemas.microsoft.com/office/powerpoint/2010/main" val="408250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hlinkClick r:id="rId3"/>
              </a:rPr>
              <a:t>Länk till filmen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hlinkClick r:id="rId3"/>
              </a:rPr>
              <a:t>https://qcnl.tv/p/8lq653XulXpwjecypFA6og</a:t>
            </a:r>
            <a:endParaRPr lang="sv-SE" dirty="0"/>
          </a:p>
          <a:p>
            <a:endParaRPr lang="sv-SE" dirty="0"/>
          </a:p>
          <a:p>
            <a:r>
              <a:rPr lang="sv-SE" dirty="0"/>
              <a:t>Den här filmen är tänkt att skapa en förståelse av vikten av att placerade barn och unga erbjuds både en fysisk och psykisk hälsoundersökning samt en oral hälsoundersökning. </a:t>
            </a:r>
          </a:p>
          <a:p>
            <a:r>
              <a:rPr lang="sv-SE" dirty="0"/>
              <a:t>Efter filmen kan du som visar bildspelet fråga om det finns någon som har några tankar eller reflektioner. </a:t>
            </a:r>
          </a:p>
        </p:txBody>
      </p:sp>
      <p:sp>
        <p:nvSpPr>
          <p:cNvPr id="4" name="Platshållare för bildnummer 3"/>
          <p:cNvSpPr>
            <a:spLocks noGrp="1"/>
          </p:cNvSpPr>
          <p:nvPr>
            <p:ph type="sldNum" sz="quarter" idx="5"/>
          </p:nvPr>
        </p:nvSpPr>
        <p:spPr/>
        <p:txBody>
          <a:bodyPr/>
          <a:lstStyle/>
          <a:p>
            <a:fld id="{684FA44B-0DBB-43BB-90AF-0538C7CA64E3}" type="slidenum">
              <a:rPr lang="sv-SE" smtClean="0"/>
              <a:t>8</a:t>
            </a:fld>
            <a:endParaRPr lang="sv-SE"/>
          </a:p>
        </p:txBody>
      </p:sp>
    </p:spTree>
    <p:extLst>
      <p:ext uri="{BB962C8B-B14F-4D97-AF65-F5344CB8AC3E}">
        <p14:creationId xmlns:p14="http://schemas.microsoft.com/office/powerpoint/2010/main" val="196336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Barnhälsovården, elevhälsan och tandvården är viktiga för tidig upptäckt av riskfaktorer och hälsoproblem som kan bidra till en ogynnsam utveckling.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Forskningen visar att barn och unga som varit placerade inte alltid genomgått undersökningar som ingår i det generella barnhälsoprogrammet eller i den förebyggande tandhälsovården.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I de fall barnen eller de unga har haft kända besvär har de inte alltid fått adekvat vård för 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highlight>
                  <a:srgbClr val="FFFF00"/>
                </a:highlight>
                <a:latin typeface="+mn-lt"/>
                <a:ea typeface="+mn-ea"/>
                <a:cs typeface="+mn-cs"/>
              </a:rPr>
              <a:t>En bidragande orsak kan vara att </a:t>
            </a:r>
            <a:r>
              <a:rPr lang="sv-SE" dirty="0">
                <a:highlight>
                  <a:srgbClr val="FFFF00"/>
                </a:highlight>
              </a:rPr>
              <a:t>placerade barn och unga flyttar oftare än andra barn och unga.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Källor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Health </a:t>
            </a:r>
            <a:r>
              <a:rPr lang="sv-SE" sz="1200" kern="1200" dirty="0" err="1">
                <a:solidFill>
                  <a:schemeClr val="tx1"/>
                </a:solidFill>
                <a:effectLst/>
                <a:latin typeface="+mn-lt"/>
                <a:ea typeface="+mn-ea"/>
                <a:cs typeface="+mn-cs"/>
              </a:rPr>
              <a:t>care</a:t>
            </a:r>
            <a:r>
              <a:rPr lang="sv-SE" sz="1200" kern="1200" dirty="0">
                <a:solidFill>
                  <a:schemeClr val="tx1"/>
                </a:solidFill>
                <a:effectLst/>
                <a:latin typeface="+mn-lt"/>
                <a:ea typeface="+mn-ea"/>
                <a:cs typeface="+mn-cs"/>
              </a:rPr>
              <a:t> in </a:t>
            </a:r>
            <a:r>
              <a:rPr lang="sv-SE" sz="1200" kern="1200" dirty="0" err="1">
                <a:solidFill>
                  <a:schemeClr val="tx1"/>
                </a:solidFill>
                <a:effectLst/>
                <a:latin typeface="+mn-lt"/>
                <a:ea typeface="+mn-ea"/>
                <a:cs typeface="+mn-cs"/>
              </a:rPr>
              <a:t>Europe</a:t>
            </a:r>
            <a:r>
              <a:rPr lang="sv-SE" sz="1200" kern="1200" dirty="0">
                <a:solidFill>
                  <a:schemeClr val="tx1"/>
                </a:solidFill>
                <a:effectLst/>
                <a:latin typeface="+mn-lt"/>
                <a:ea typeface="+mn-ea"/>
                <a:cs typeface="+mn-cs"/>
              </a:rPr>
              <a:t> for </a:t>
            </a:r>
            <a:r>
              <a:rPr lang="sv-SE" sz="1200" kern="1200" dirty="0" err="1">
                <a:solidFill>
                  <a:schemeClr val="tx1"/>
                </a:solidFill>
                <a:effectLst/>
                <a:latin typeface="+mn-lt"/>
                <a:ea typeface="+mn-ea"/>
                <a:cs typeface="+mn-cs"/>
              </a:rPr>
              <a:t>children</a:t>
            </a:r>
            <a:r>
              <a:rPr lang="sv-SE" sz="1200" kern="1200" dirty="0">
                <a:solidFill>
                  <a:schemeClr val="tx1"/>
                </a:solidFill>
                <a:effectLst/>
                <a:latin typeface="+mn-lt"/>
                <a:ea typeface="+mn-ea"/>
                <a:cs typeface="+mn-cs"/>
              </a:rPr>
              <a:t> in </a:t>
            </a:r>
            <a:r>
              <a:rPr lang="sv-SE" sz="1200" kern="1200" dirty="0" err="1">
                <a:solidFill>
                  <a:schemeClr val="tx1"/>
                </a:solidFill>
                <a:effectLst/>
                <a:latin typeface="+mn-lt"/>
                <a:ea typeface="+mn-ea"/>
                <a:cs typeface="+mn-cs"/>
              </a:rPr>
              <a:t>societal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out-of-home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care</a:t>
            </a:r>
            <a:r>
              <a:rPr lang="sv-SE" sz="1200" kern="1200" dirty="0">
                <a:solidFill>
                  <a:schemeClr val="tx1"/>
                </a:solidFill>
                <a:effectLst/>
                <a:latin typeface="+mn-lt"/>
                <a:ea typeface="+mn-ea"/>
                <a:cs typeface="+mn-cs"/>
              </a:rPr>
              <a:t>. MOCHA </a:t>
            </a:r>
            <a:r>
              <a:rPr lang="sv-SE" sz="1200" kern="1200" dirty="0" err="1">
                <a:solidFill>
                  <a:schemeClr val="tx1"/>
                </a:solidFill>
                <a:effectLst/>
                <a:latin typeface="+mn-lt"/>
                <a:ea typeface="+mn-ea"/>
                <a:cs typeface="+mn-cs"/>
              </a:rPr>
              <a:t>Models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Child Health </a:t>
            </a:r>
            <a:r>
              <a:rPr lang="sv-SE" sz="1200" kern="1200" dirty="0" err="1">
                <a:solidFill>
                  <a:schemeClr val="tx1"/>
                </a:solidFill>
                <a:effectLst/>
                <a:latin typeface="+mn-lt"/>
                <a:ea typeface="+mn-ea"/>
                <a:cs typeface="+mn-cs"/>
              </a:rPr>
              <a:t>Appraised</a:t>
            </a:r>
            <a:r>
              <a:rPr lang="sv-SE" sz="1200" kern="1200" dirty="0">
                <a:solidFill>
                  <a:schemeClr val="tx1"/>
                </a:solidFill>
                <a:effectLst/>
                <a:latin typeface="+mn-lt"/>
                <a:ea typeface="+mn-ea"/>
                <a:cs typeface="+mn-cs"/>
              </a:rPr>
              <a:t>; 2018. </a:t>
            </a:r>
            <a:r>
              <a:rPr lang="sv-SE" sz="1200" kern="1200" dirty="0" err="1">
                <a:solidFill>
                  <a:schemeClr val="tx1"/>
                </a:solidFill>
                <a:effectLst/>
                <a:latin typeface="+mn-lt"/>
                <a:ea typeface="+mn-ea"/>
                <a:cs typeface="+mn-cs"/>
              </a:rPr>
              <a:t>Vinnerljung</a:t>
            </a:r>
            <a:r>
              <a:rPr lang="sv-SE" sz="1200" kern="1200" dirty="0">
                <a:solidFill>
                  <a:schemeClr val="tx1"/>
                </a:solidFill>
                <a:effectLst/>
                <a:latin typeface="+mn-lt"/>
                <a:ea typeface="+mn-ea"/>
                <a:cs typeface="+mn-cs"/>
              </a:rPr>
              <a:t> B. </a:t>
            </a:r>
            <a:r>
              <a:rPr lang="sv-SE" sz="1200" kern="1200" dirty="0" err="1">
                <a:solidFill>
                  <a:schemeClr val="tx1"/>
                </a:solidFill>
                <a:effectLst/>
                <a:latin typeface="+mn-lt"/>
                <a:ea typeface="+mn-ea"/>
                <a:cs typeface="+mn-cs"/>
              </a:rPr>
              <a:t>Hjern</a:t>
            </a:r>
            <a:r>
              <a:rPr lang="sv-SE" sz="1200" kern="1200" dirty="0">
                <a:solidFill>
                  <a:schemeClr val="tx1"/>
                </a:solidFill>
                <a:effectLst/>
                <a:latin typeface="+mn-lt"/>
                <a:ea typeface="+mn-ea"/>
                <a:cs typeface="+mn-cs"/>
              </a:rPr>
              <a:t> A och Munhälsa och tandvård för placerade barn. Socialstyrelsen; 2020.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dirty="0">
                <a:solidFill>
                  <a:schemeClr val="tx1"/>
                </a:solidFill>
                <a:latin typeface="+mn-lt"/>
                <a:ea typeface="+mn-ea"/>
                <a:cs typeface="+mn-cs"/>
              </a:rPr>
              <a:t>Utsatta barns hälsa, Resultat av en undersökning av fysisk och psykisk hälsa hos barn vars behov utreds av socialtjänsten, Socialstyrelsen 2015.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0" dirty="0"/>
              <a:t>Instabilitet bland barn och unga placerade i heldygnsvård enligt </a:t>
            </a:r>
            <a:r>
              <a:rPr lang="sv-SE" i="0" dirty="0" err="1"/>
              <a:t>SoL</a:t>
            </a:r>
            <a:r>
              <a:rPr lang="sv-SE" i="0" dirty="0"/>
              <a:t> och LVU. Placeringsmönster t.o.m. år 2020 bland barn och unga födda 1990-2004. Socialstyrelsen 2020.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baseline="0" dirty="0">
                <a:solidFill>
                  <a:schemeClr val="tx1"/>
                </a:solidFill>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9</a:t>
            </a:fld>
            <a:endParaRPr lang="sv-SE"/>
          </a:p>
        </p:txBody>
      </p:sp>
    </p:spTree>
    <p:extLst>
      <p:ext uri="{BB962C8B-B14F-4D97-AF65-F5344CB8AC3E}">
        <p14:creationId xmlns:p14="http://schemas.microsoft.com/office/powerpoint/2010/main" val="276093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Socialnämnden ska, om det inte är obehövligt, underrätta regionen om att ett barn eller en ung person i åldern 18-20 år, i anslutning till att vård utanför det egna hemmet inleds, ska erbjudas en sådan hälsoundersökning som avses i lagen (2017:209) om hälsoundersökning av barn och unga som vårdas utanför det egna hemmet. (</a:t>
            </a:r>
            <a:r>
              <a:rPr lang="sv-SE" dirty="0"/>
              <a:t>22 kap. 7 </a:t>
            </a:r>
            <a:r>
              <a:rPr lang="sv-SE" sz="1200" dirty="0"/>
              <a:t>§ socialtjänstlagen).</a:t>
            </a: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Regionen ska på initiativ av socialnämnden erbjuda en hälsoundersökning i anslutning till att vård av ett barn eller en ung person i åldern 18-20 år inleds (1 § lagen (2017:209) om hälsoundersökning av barn och unga som vårdas utanför det egna hemmet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indent="0">
              <a:buNone/>
            </a:pPr>
            <a:r>
              <a:rPr lang="sv-SE" b="0" dirty="0"/>
              <a:t>Hälsoundersökningen består av två delar:</a:t>
            </a:r>
          </a:p>
          <a:p>
            <a:r>
              <a:rPr lang="sv-SE" b="0" dirty="0"/>
              <a:t>En fysisk- och psykisk (hälso-och sjukvårdens ansvar)</a:t>
            </a:r>
          </a:p>
          <a:p>
            <a:r>
              <a:rPr lang="sv-SE" b="0" dirty="0"/>
              <a:t>En oral (tandvårdens ansvar</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(Se HSLF-FS 2019:19). </a:t>
            </a:r>
            <a:endParaRPr lang="sv-SE" sz="1200" dirty="0"/>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10</a:t>
            </a:fld>
            <a:endParaRPr lang="sv-SE"/>
          </a:p>
        </p:txBody>
      </p:sp>
    </p:spTree>
    <p:extLst>
      <p:ext uri="{BB962C8B-B14F-4D97-AF65-F5344CB8AC3E}">
        <p14:creationId xmlns:p14="http://schemas.microsoft.com/office/powerpoint/2010/main" val="96536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en nationell kartläggning av hälsoundersökningar av placerade barn och unga som Socialstyrelsen gjorde 2023 visade att endast 34 % av de barn och unga som var placerade hade genomgått en hälsoundersökning av den fysiska och psykiska hälsan och 15 % fick en undersökning av den orala hälsan. </a:t>
            </a:r>
            <a:r>
              <a:rPr lang="sv-SE" dirty="0"/>
              <a:t>När begäran om hälsoundersökning skickades till regionerna ledde merparten av dem till att hälsoundersökningen genomfördes.</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Kommunerna underrättade regionerna om behov av hälsoundersökning för endast 42 % av de barn och unga som placerades.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vanligaste anledningen till att kommunerna bedömde att en hälsoundersökning var obehövlig var att det handlade om en kortare placering (51 %). I 35 % av fallen angav kommunerna andra orsaker till att man inte hade underrättat regionen, än de som exemplifieras i förarbetena.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r>
              <a:rPr lang="sv-SE" sz="1200" b="0" i="0" u="none" strike="noStrike" kern="1200" baseline="0" dirty="0">
                <a:solidFill>
                  <a:schemeClr val="tx1"/>
                </a:solidFill>
                <a:latin typeface="+mn-lt"/>
                <a:ea typeface="+mn-ea"/>
                <a:cs typeface="+mn-cs"/>
              </a:rPr>
              <a:t>En hälsoundersökning kan enligt lagens förarbeten anses obehövlig om </a:t>
            </a:r>
          </a:p>
          <a:p>
            <a:r>
              <a:rPr lang="sv-SE" sz="1200" b="0" i="0" u="none" strike="noStrike" kern="1200" baseline="0" dirty="0">
                <a:solidFill>
                  <a:schemeClr val="tx1"/>
                </a:solidFill>
                <a:latin typeface="+mn-lt"/>
                <a:ea typeface="+mn-ea"/>
                <a:cs typeface="+mn-cs"/>
              </a:rPr>
              <a:t>1. barnet eller den unge under det senaste året har genomgått en hälsoundersökning, </a:t>
            </a:r>
          </a:p>
          <a:p>
            <a:r>
              <a:rPr lang="sv-SE" sz="1200" b="0" i="0" u="none" strike="noStrike" kern="1200" baseline="0" dirty="0">
                <a:solidFill>
                  <a:schemeClr val="tx1"/>
                </a:solidFill>
                <a:latin typeface="+mn-lt"/>
                <a:ea typeface="+mn-ea"/>
                <a:cs typeface="+mn-cs"/>
              </a:rPr>
              <a:t>2. placeringen förväntas bli </a:t>
            </a:r>
            <a:r>
              <a:rPr lang="sv-SE" sz="1200" b="0" i="1" u="none" strike="noStrike" kern="1200" baseline="0" dirty="0">
                <a:solidFill>
                  <a:schemeClr val="tx1"/>
                </a:solidFill>
                <a:latin typeface="+mn-lt"/>
                <a:ea typeface="+mn-ea"/>
                <a:cs typeface="+mn-cs"/>
              </a:rPr>
              <a:t>mycket </a:t>
            </a:r>
            <a:r>
              <a:rPr lang="sv-SE" sz="1200" b="0" i="0" u="none" strike="noStrike" kern="1200" baseline="0" dirty="0">
                <a:solidFill>
                  <a:schemeClr val="tx1"/>
                </a:solidFill>
                <a:latin typeface="+mn-lt"/>
                <a:ea typeface="+mn-ea"/>
                <a:cs typeface="+mn-cs"/>
              </a:rPr>
              <a:t>kortvarig eller </a:t>
            </a:r>
          </a:p>
          <a:p>
            <a:r>
              <a:rPr lang="sv-SE" sz="1200" b="0" i="0" u="none" strike="noStrike" kern="1200" baseline="0" dirty="0">
                <a:solidFill>
                  <a:schemeClr val="tx1"/>
                </a:solidFill>
                <a:latin typeface="+mn-lt"/>
                <a:ea typeface="+mn-ea"/>
                <a:cs typeface="+mn-cs"/>
              </a:rPr>
              <a:t>3. barnet eller den unge har erbjudits hälsoundersökning enligt lagen (2008:344) om hälso- och sjukvård åt asylsökande m.fl. (Se prop. 2016/17:59 s. 51)</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Kartläggningen visar att det finns olika hinder för att hälsoundersökningarna ska komma till stånd. I kommunerna handlar det till exempel om hög personalomsättning och arbetsbelastning. För regionerna handlar det om flera hinder längs vägen till genomförandet av hälsoundersökningen. Det är exempelvis en stor utmaning att inhämta samtycken och få in nödvändigt underlag inför hälsoundersökningen. Det är också känt att omplaceringar är vanliga vilket kan komplicera arbetet med hälsoundersökningar. Informationsöverföring och samtyckesinhämtning kan försvåras över regiongränser.</a:t>
            </a:r>
            <a:endParaRPr lang="sv-SE" sz="1100" b="0" i="0" kern="1200" dirty="0">
              <a:solidFill>
                <a:schemeClr val="tx1"/>
              </a:solidFill>
              <a:effectLst/>
              <a:latin typeface="+mn-lt"/>
              <a:ea typeface="+mn-ea"/>
              <a:cs typeface="+mn-cs"/>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Källa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Hälsoundersökningar av placerade barn och unga. Nationell kartläggning av hälsoundersökningar av placerade barn och unga. Socialstyrelsen 2023.</a:t>
            </a:r>
            <a:endParaRPr lang="sv-SE" sz="1200" b="0" dirty="0"/>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11</a:t>
            </a:fld>
            <a:endParaRPr lang="sv-SE"/>
          </a:p>
        </p:txBody>
      </p:sp>
    </p:spTree>
    <p:extLst>
      <p:ext uri="{BB962C8B-B14F-4D97-AF65-F5344CB8AC3E}">
        <p14:creationId xmlns:p14="http://schemas.microsoft.com/office/powerpoint/2010/main" val="8090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727913"/>
            <a:ext cx="9144000" cy="2495653"/>
          </a:xfrm>
        </p:spPr>
        <p:txBody>
          <a:bodyPr anchor="b">
            <a:normAutofit/>
          </a:bodyPr>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200" y="4314916"/>
            <a:ext cx="9143999" cy="1423204"/>
          </a:xfrm>
          <a:prstGeom prst="rect">
            <a:avLst/>
          </a:prstGeom>
        </p:spPr>
        <p:txBody>
          <a:bodyPr l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4107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400"/>
            <a:ext cx="6818312" cy="4335013"/>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702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4353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0" y="1634400"/>
            <a:ext cx="5194051"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39" y="1634401"/>
            <a:ext cx="5194051"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18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8995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446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14845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02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94106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0445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endParaRPr lang="sv-SE" dirty="0"/>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2875218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1080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012767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                     Markera bildplatshållaren, blå yta (klicka inte på ikonen). Infoga en bild. Kom ihåg att skriva in en</a:t>
            </a:r>
            <a:br>
              <a:rPr lang="sv-SE" dirty="0"/>
            </a:br>
            <a:r>
              <a:rPr lang="sv-SE" dirty="0"/>
              <a:t>                     alternativtext eller markera som dekorativ. </a:t>
            </a:r>
          </a:p>
          <a:p>
            <a:endParaRPr lang="sv-SE" dirty="0"/>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dirty="0"/>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endParaRPr lang="sv-SE" dirty="0"/>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0669075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24000" y="1592901"/>
            <a:ext cx="9144000" cy="2495653"/>
          </a:xfrm>
        </p:spPr>
        <p:txBody>
          <a:bodyPr lIns="0" bIns="0" anchor="ctr">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24001" y="4088554"/>
            <a:ext cx="9143999" cy="1423204"/>
          </a:xfrm>
          <a:prstGeom prst="rect">
            <a:avLst/>
          </a:prstGeom>
        </p:spPr>
        <p:txBody>
          <a:bodyPr lIns="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5536292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621087"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1969" y="2678228"/>
            <a:ext cx="4911139" cy="1055530"/>
          </a:xfrm>
          <a:prstGeom prst="rect">
            <a:avLst/>
          </a:prstGeom>
        </p:spPr>
      </p:pic>
    </p:spTree>
    <p:extLst>
      <p:ext uri="{BB962C8B-B14F-4D97-AF65-F5344CB8AC3E}">
        <p14:creationId xmlns:p14="http://schemas.microsoft.com/office/powerpoint/2010/main" val="3058617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727913"/>
            <a:ext cx="9144000" cy="2495653"/>
          </a:xfrm>
        </p:spPr>
        <p:txBody>
          <a:bodyPr anchor="b">
            <a:normAutofit/>
          </a:bodyPr>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200" y="4314916"/>
            <a:ext cx="9143999" cy="1423204"/>
          </a:xfrm>
          <a:prstGeom prst="rect">
            <a:avLst/>
          </a:prstGeom>
        </p:spPr>
        <p:txBody>
          <a:bodyPr l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007092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1080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52663742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073247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dirty="0"/>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59827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dirty="0"/>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53347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807721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29166" cy="451685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82544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975114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63571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45796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400"/>
            <a:ext cx="6818312" cy="4335013"/>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39018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997488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0" y="1634400"/>
            <a:ext cx="5194051"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39" y="1634401"/>
            <a:ext cx="5194051"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821379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911844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198716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673607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76209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60737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dirty="0"/>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420577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914324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endParaRPr lang="sv-SE" dirty="0"/>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7010066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                     Markera bildplatshållaren, blå yta (klicka inte på ikonen). Infoga en bild. Kom ihåg att skriva in en</a:t>
            </a:r>
            <a:br>
              <a:rPr lang="sv-SE" dirty="0"/>
            </a:br>
            <a:r>
              <a:rPr lang="sv-SE" dirty="0"/>
              <a:t>                     alternativtext eller markera som dekorativ. </a:t>
            </a:r>
          </a:p>
          <a:p>
            <a:endParaRPr lang="sv-SE" dirty="0"/>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dirty="0"/>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endParaRPr lang="sv-SE" dirty="0"/>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86251420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24000" y="1592901"/>
            <a:ext cx="9144000" cy="2495653"/>
          </a:xfrm>
        </p:spPr>
        <p:txBody>
          <a:bodyPr lIns="0" bIns="0" anchor="ctr">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24001" y="4088554"/>
            <a:ext cx="9143999" cy="1423204"/>
          </a:xfrm>
          <a:prstGeom prst="rect">
            <a:avLst/>
          </a:prstGeom>
        </p:spPr>
        <p:txBody>
          <a:bodyPr lIns="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155758283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621087"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1969" y="2678228"/>
            <a:ext cx="4911139" cy="1055530"/>
          </a:xfrm>
          <a:prstGeom prst="rect">
            <a:avLst/>
          </a:prstGeom>
        </p:spPr>
      </p:pic>
    </p:spTree>
    <p:extLst>
      <p:ext uri="{BB962C8B-B14F-4D97-AF65-F5344CB8AC3E}">
        <p14:creationId xmlns:p14="http://schemas.microsoft.com/office/powerpoint/2010/main" val="9841120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4154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dirty="0"/>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7475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3561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29166" cy="451685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44621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350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0620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4"/>
          <a:stretch>
            <a:fillRect/>
          </a:stretch>
        </p:blipFill>
        <p:spPr>
          <a:xfrm>
            <a:off x="10128113" y="6333464"/>
            <a:ext cx="1440000" cy="295715"/>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dirty="0"/>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8"/>
            <a:ext cx="6963458" cy="4111165"/>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203555928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712" r:id="rId3"/>
    <p:sldLayoutId id="2147483690" r:id="rId4"/>
    <p:sldLayoutId id="2147483689" r:id="rId5"/>
    <p:sldLayoutId id="2147483669" r:id="rId6"/>
    <p:sldLayoutId id="2147483670" r:id="rId7"/>
    <p:sldLayoutId id="2147483671" r:id="rId8"/>
    <p:sldLayoutId id="2147483674" r:id="rId9"/>
    <p:sldLayoutId id="2147483672" r:id="rId10"/>
    <p:sldLayoutId id="2147483673" r:id="rId11"/>
    <p:sldLayoutId id="2147483713" r:id="rId12"/>
    <p:sldLayoutId id="2147483714" r:id="rId13"/>
    <p:sldLayoutId id="2147483675" r:id="rId14"/>
    <p:sldLayoutId id="2147483676" r:id="rId15"/>
    <p:sldLayoutId id="2147483677" r:id="rId16"/>
    <p:sldLayoutId id="2147483678" r:id="rId17"/>
    <p:sldLayoutId id="2147483679" r:id="rId18"/>
    <p:sldLayoutId id="2147483682" r:id="rId19"/>
    <p:sldLayoutId id="2147483710" r:id="rId20"/>
    <p:sldLayoutId id="2147483708" r:id="rId21"/>
    <p:sldLayoutId id="2147483709" r:id="rId22"/>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userDrawn="1">
          <p15:clr>
            <a:srgbClr val="F26B43"/>
          </p15:clr>
        </p15:guide>
        <p15:guide id="14" pos="7287">
          <p15:clr>
            <a:srgbClr val="F26B43"/>
          </p15:clr>
        </p15:guide>
        <p15:guide id="1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5"/>
          <a:stretch>
            <a:fillRect/>
          </a:stretch>
        </p:blipFill>
        <p:spPr>
          <a:xfrm>
            <a:off x="10128113" y="6333464"/>
            <a:ext cx="1440000" cy="295715"/>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dirty="0"/>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8"/>
            <a:ext cx="6963458" cy="4111165"/>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25649128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p15:clr>
            <a:srgbClr val="F26B43"/>
          </p15:clr>
        </p15:guide>
        <p15:guide id="14" pos="7287">
          <p15:clr>
            <a:srgbClr val="F26B43"/>
          </p15:clr>
        </p15:guide>
        <p15:guide id="1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40E7_C5C487B8.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file:///\\www.socialstyrelsen.se\contentassets\1dba90bb5a614cf99168d35cee3a31d7\2025-1-9413-bilaga-dokumentationsstod.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qcnl.tv/p/8lq653XulXpwjecypFA6og"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Socialstyrelsen logotyp">
            <a:extLst>
              <a:ext uri="{FF2B5EF4-FFF2-40B4-BE49-F238E27FC236}">
                <a16:creationId xmlns:a16="http://schemas.microsoft.com/office/drawing/2014/main" id="{0853BE05-6A3A-4DA6-9364-25B250BEDE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
        <p:nvSpPr>
          <p:cNvPr id="4" name="Rubrik 3">
            <a:extLst>
              <a:ext uri="{FF2B5EF4-FFF2-40B4-BE49-F238E27FC236}">
                <a16:creationId xmlns:a16="http://schemas.microsoft.com/office/drawing/2014/main" id="{9E61E630-2DD0-4B8C-AFEC-F8FE6ACA37D2}"/>
              </a:ext>
            </a:extLst>
          </p:cNvPr>
          <p:cNvSpPr>
            <a:spLocks noGrp="1"/>
          </p:cNvSpPr>
          <p:nvPr>
            <p:ph type="ctrTitle"/>
          </p:nvPr>
        </p:nvSpPr>
        <p:spPr/>
        <p:txBody>
          <a:bodyPr>
            <a:normAutofit/>
          </a:bodyPr>
          <a:lstStyle/>
          <a:p>
            <a:r>
              <a:rPr lang="sv-SE" dirty="0"/>
              <a:t>Placerade barn och unga behöver erbjudas en hälsoundersökning</a:t>
            </a:r>
          </a:p>
        </p:txBody>
      </p:sp>
      <p:sp>
        <p:nvSpPr>
          <p:cNvPr id="6" name="Underrubrik 5">
            <a:extLst>
              <a:ext uri="{FF2B5EF4-FFF2-40B4-BE49-F238E27FC236}">
                <a16:creationId xmlns:a16="http://schemas.microsoft.com/office/drawing/2014/main" id="{2E6C68C9-0894-45FB-B632-741F91311023}"/>
              </a:ext>
            </a:extLst>
          </p:cNvPr>
          <p:cNvSpPr>
            <a:spLocks noGrp="1"/>
          </p:cNvSpPr>
          <p:nvPr>
            <p:ph type="subTitle" idx="1"/>
          </p:nvPr>
        </p:nvSpPr>
        <p:spPr/>
        <p:txBody>
          <a:bodyPr/>
          <a:lstStyle/>
          <a:p>
            <a:r>
              <a:rPr lang="sv-SE" dirty="0"/>
              <a:t>De har fler hälsoproblem än sina jämnåriga</a:t>
            </a:r>
          </a:p>
        </p:txBody>
      </p:sp>
    </p:spTree>
    <p:extLst>
      <p:ext uri="{BB962C8B-B14F-4D97-AF65-F5344CB8AC3E}">
        <p14:creationId xmlns:p14="http://schemas.microsoft.com/office/powerpoint/2010/main" val="388306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816EE6-0446-4439-BC90-E0F669FFD8B2}"/>
              </a:ext>
            </a:extLst>
          </p:cNvPr>
          <p:cNvSpPr>
            <a:spLocks noGrp="1"/>
          </p:cNvSpPr>
          <p:nvPr>
            <p:ph type="title"/>
          </p:nvPr>
        </p:nvSpPr>
        <p:spPr/>
        <p:txBody>
          <a:bodyPr>
            <a:normAutofit fontScale="90000"/>
          </a:bodyPr>
          <a:lstStyle/>
          <a:p>
            <a:r>
              <a:rPr lang="sv-SE" dirty="0"/>
              <a:t>Socialtjänsten, hälso- och sjukvården samt tandvården har ansvar för att hälsoundersökningen blir genomförd</a:t>
            </a:r>
          </a:p>
        </p:txBody>
      </p:sp>
      <p:sp>
        <p:nvSpPr>
          <p:cNvPr id="5" name="Platshållare för innehåll 4">
            <a:extLst>
              <a:ext uri="{FF2B5EF4-FFF2-40B4-BE49-F238E27FC236}">
                <a16:creationId xmlns:a16="http://schemas.microsoft.com/office/drawing/2014/main" id="{FE666F01-AA0F-48D4-A4E0-7B207A56BE89}"/>
              </a:ext>
            </a:extLst>
          </p:cNvPr>
          <p:cNvSpPr>
            <a:spLocks noGrp="1"/>
          </p:cNvSpPr>
          <p:nvPr>
            <p:ph type="body" sz="quarter" idx="15"/>
          </p:nvPr>
        </p:nvSpPr>
        <p:spPr/>
        <p:txBody>
          <a:bodyPr/>
          <a:lstStyle/>
          <a:p>
            <a:endParaRPr lang="sv-SE" b="0" dirty="0"/>
          </a:p>
          <a:p>
            <a:r>
              <a:rPr lang="sv-SE" b="0" dirty="0"/>
              <a:t>Socialtjänsten är skyldig att initiera den fysiska, psykiska och orala hälsoundersökningen i anslutning till att ett barn placeras utanför det egna hemmet.</a:t>
            </a:r>
          </a:p>
          <a:p>
            <a:r>
              <a:rPr lang="sv-SE" b="0" dirty="0"/>
              <a:t>Regionen är skyldig att erbjuda en hälsoundersökning enligt lag 2017:209.</a:t>
            </a:r>
          </a:p>
          <a:p>
            <a:endParaRPr lang="sv-SE" b="0" dirty="0"/>
          </a:p>
          <a:p>
            <a:endParaRPr lang="sv-SE" dirty="0"/>
          </a:p>
          <a:p>
            <a:endParaRPr lang="sv-SE" dirty="0"/>
          </a:p>
        </p:txBody>
      </p:sp>
    </p:spTree>
    <p:extLst>
      <p:ext uri="{BB962C8B-B14F-4D97-AF65-F5344CB8AC3E}">
        <p14:creationId xmlns:p14="http://schemas.microsoft.com/office/powerpoint/2010/main" val="297894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EB16BE-9F68-4041-A7BA-3E08AA89C556}"/>
              </a:ext>
            </a:extLst>
          </p:cNvPr>
          <p:cNvSpPr>
            <a:spLocks noGrp="1"/>
          </p:cNvSpPr>
          <p:nvPr>
            <p:ph type="title"/>
          </p:nvPr>
        </p:nvSpPr>
        <p:spPr/>
        <p:txBody>
          <a:bodyPr/>
          <a:lstStyle/>
          <a:p>
            <a:r>
              <a:rPr lang="sv-SE" dirty="0"/>
              <a:t>En stor del av placerade barn och unga erbjuds ändå inte en hälsoundersökning</a:t>
            </a:r>
          </a:p>
        </p:txBody>
      </p:sp>
      <p:sp>
        <p:nvSpPr>
          <p:cNvPr id="5" name="Platshållare för innehåll 4">
            <a:extLst>
              <a:ext uri="{FF2B5EF4-FFF2-40B4-BE49-F238E27FC236}">
                <a16:creationId xmlns:a16="http://schemas.microsoft.com/office/drawing/2014/main" id="{74804B90-38AA-42CC-A848-CE4D710FF8AD}"/>
              </a:ext>
            </a:extLst>
          </p:cNvPr>
          <p:cNvSpPr>
            <a:spLocks noGrp="1"/>
          </p:cNvSpPr>
          <p:nvPr>
            <p:ph type="body" sz="quarter" idx="15"/>
          </p:nvPr>
        </p:nvSpPr>
        <p:spPr/>
        <p:txBody>
          <a:bodyPr/>
          <a:lstStyle/>
          <a:p>
            <a:r>
              <a:rPr lang="sv-SE" b="0" dirty="0"/>
              <a:t>Socialtjänsten brister i att begära en hälsoundersökning.</a:t>
            </a:r>
          </a:p>
          <a:p>
            <a:r>
              <a:rPr lang="sv-SE" b="0" dirty="0"/>
              <a:t>Ett skäl till detta är att begreppet ”obehövligt” i lagtexten tolkas för snävt. </a:t>
            </a:r>
          </a:p>
          <a:p>
            <a:r>
              <a:rPr lang="sv-SE" b="0" dirty="0"/>
              <a:t>Det finns även andra hinder, till exempel hög arbetsbelastning och personalomsättning.</a:t>
            </a:r>
          </a:p>
          <a:p>
            <a:pPr marL="0" indent="0">
              <a:buNone/>
            </a:pPr>
            <a:endParaRPr lang="sv-SE" dirty="0"/>
          </a:p>
        </p:txBody>
      </p:sp>
    </p:spTree>
    <p:extLst>
      <p:ext uri="{BB962C8B-B14F-4D97-AF65-F5344CB8AC3E}">
        <p14:creationId xmlns:p14="http://schemas.microsoft.com/office/powerpoint/2010/main" val="42662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CB483-A940-6C3B-9760-C5E6DAF75D3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9A4A5F-71D8-C0F0-BC29-D5CC89C15AF7}"/>
              </a:ext>
            </a:extLst>
          </p:cNvPr>
          <p:cNvSpPr>
            <a:spLocks noGrp="1"/>
          </p:cNvSpPr>
          <p:nvPr>
            <p:ph type="title"/>
          </p:nvPr>
        </p:nvSpPr>
        <p:spPr/>
        <p:txBody>
          <a:bodyPr/>
          <a:lstStyle/>
          <a:p>
            <a:r>
              <a:rPr lang="sv-SE" dirty="0"/>
              <a:t>Det är viktigt att socialtjänsten initierar en hälsoundersökning</a:t>
            </a:r>
          </a:p>
        </p:txBody>
      </p:sp>
      <p:sp>
        <p:nvSpPr>
          <p:cNvPr id="7" name="Platshållare för text 6">
            <a:extLst>
              <a:ext uri="{FF2B5EF4-FFF2-40B4-BE49-F238E27FC236}">
                <a16:creationId xmlns:a16="http://schemas.microsoft.com/office/drawing/2014/main" id="{ED1BDCE9-5DC9-AA12-F0A5-468674F68A61}"/>
              </a:ext>
            </a:extLst>
          </p:cNvPr>
          <p:cNvSpPr>
            <a:spLocks noGrp="1"/>
          </p:cNvSpPr>
          <p:nvPr>
            <p:ph type="body" sz="quarter" idx="15"/>
          </p:nvPr>
        </p:nvSpPr>
        <p:spPr>
          <a:xfrm>
            <a:off x="637200" y="1903228"/>
            <a:ext cx="6818312" cy="4483043"/>
          </a:xfrm>
        </p:spPr>
        <p:txBody>
          <a:bodyPr/>
          <a:lstStyle/>
          <a:p>
            <a:pPr marL="342900" indent="-342900">
              <a:buFont typeface="Arial" panose="020B0604020202020204" pitchFamily="34" charset="0"/>
              <a:buChar char="•"/>
            </a:pPr>
            <a:r>
              <a:rPr lang="sv-SE" sz="2400" b="0" dirty="0"/>
              <a:t>Barnets eller den unges behov av hälso- och sjukvård samt tandvård kan tillgodoses.</a:t>
            </a:r>
          </a:p>
          <a:p>
            <a:pPr marL="342900" indent="-342900">
              <a:buFont typeface="Arial" panose="020B0604020202020204" pitchFamily="34" charset="0"/>
              <a:buChar char="•"/>
            </a:pPr>
            <a:r>
              <a:rPr lang="sv-SE" sz="2400" b="0" dirty="0"/>
              <a:t>Socialtjänsten får en grund för planering och uppföljning av barnet eller den unges hälsa.</a:t>
            </a:r>
          </a:p>
          <a:p>
            <a:endParaRPr lang="sv-SE" dirty="0"/>
          </a:p>
        </p:txBody>
      </p:sp>
      <p:pic>
        <p:nvPicPr>
          <p:cNvPr id="8" name="Platshållare för bild 8">
            <a:extLst>
              <a:ext uri="{FF2B5EF4-FFF2-40B4-BE49-F238E27FC236}">
                <a16:creationId xmlns:a16="http://schemas.microsoft.com/office/drawing/2014/main" id="{C1173C29-AC48-AE25-DB00-B66E470C7235}"/>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19975" b="19975"/>
          <a:stretch>
            <a:fillRect/>
          </a:stretch>
        </p:blipFill>
        <p:spPr>
          <a:xfrm>
            <a:off x="7793038" y="1984375"/>
            <a:ext cx="4398962" cy="3095625"/>
          </a:xfrm>
        </p:spPr>
      </p:pic>
    </p:spTree>
    <p:extLst>
      <p:ext uri="{BB962C8B-B14F-4D97-AF65-F5344CB8AC3E}">
        <p14:creationId xmlns:p14="http://schemas.microsoft.com/office/powerpoint/2010/main" val="109775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938B19-3840-8ABF-D52B-64666C170A0B}"/>
              </a:ext>
            </a:extLst>
          </p:cNvPr>
          <p:cNvSpPr>
            <a:spLocks noGrp="1"/>
          </p:cNvSpPr>
          <p:nvPr>
            <p:ph type="title"/>
          </p:nvPr>
        </p:nvSpPr>
        <p:spPr/>
        <p:txBody>
          <a:bodyPr/>
          <a:lstStyle/>
          <a:p>
            <a:r>
              <a:rPr lang="sv-SE" dirty="0"/>
              <a:t>Så här ser det ut i vår kommun</a:t>
            </a:r>
          </a:p>
        </p:txBody>
      </p:sp>
      <p:sp>
        <p:nvSpPr>
          <p:cNvPr id="6" name="Platshållare för text 5">
            <a:extLst>
              <a:ext uri="{FF2B5EF4-FFF2-40B4-BE49-F238E27FC236}">
                <a16:creationId xmlns:a16="http://schemas.microsoft.com/office/drawing/2014/main" id="{E09A4643-7E20-D760-216A-75B3BCFB7F16}"/>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41897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47C0B-F403-CC92-669F-1C1B01D3A48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DC726D2-3CA9-0DEF-8D6E-CA0BF380BCF6}"/>
              </a:ext>
            </a:extLst>
          </p:cNvPr>
          <p:cNvSpPr>
            <a:spLocks noGrp="1"/>
          </p:cNvSpPr>
          <p:nvPr>
            <p:ph type="title"/>
          </p:nvPr>
        </p:nvSpPr>
        <p:spPr/>
        <p:txBody>
          <a:bodyPr>
            <a:normAutofit/>
          </a:bodyPr>
          <a:lstStyle/>
          <a:p>
            <a:r>
              <a:rPr lang="sv-SE" dirty="0"/>
              <a:t>Faktorer som bidrar till att initiera hälsoundersökningen</a:t>
            </a:r>
          </a:p>
        </p:txBody>
      </p:sp>
      <p:sp>
        <p:nvSpPr>
          <p:cNvPr id="3" name="Platshållare för innehåll 2">
            <a:extLst>
              <a:ext uri="{FF2B5EF4-FFF2-40B4-BE49-F238E27FC236}">
                <a16:creationId xmlns:a16="http://schemas.microsoft.com/office/drawing/2014/main" id="{C854459F-DB81-C920-D6F0-D146EB4BC87C}"/>
              </a:ext>
            </a:extLst>
          </p:cNvPr>
          <p:cNvSpPr>
            <a:spLocks noGrp="1"/>
          </p:cNvSpPr>
          <p:nvPr>
            <p:ph type="body" sz="quarter" idx="15"/>
          </p:nvPr>
        </p:nvSpPr>
        <p:spPr/>
        <p:txBody>
          <a:bodyPr>
            <a:normAutofit/>
          </a:bodyPr>
          <a:lstStyle/>
          <a:p>
            <a:r>
              <a:rPr lang="sv-SE" b="0" dirty="0">
                <a:solidFill>
                  <a:schemeClr val="tx1"/>
                </a:solidFill>
              </a:rPr>
              <a:t>Socialsekreteraren ser nyttan med undersökningen.</a:t>
            </a:r>
          </a:p>
          <a:p>
            <a:r>
              <a:rPr lang="sv-SE" b="0" dirty="0" err="1">
                <a:solidFill>
                  <a:schemeClr val="tx1"/>
                </a:solidFill>
              </a:rPr>
              <a:t>BBIC:s</a:t>
            </a:r>
            <a:r>
              <a:rPr lang="sv-SE" b="0" dirty="0">
                <a:solidFill>
                  <a:schemeClr val="tx1"/>
                </a:solidFill>
              </a:rPr>
              <a:t> begäran om hälsoundersökning finns i verksamhetssystemet. </a:t>
            </a:r>
          </a:p>
          <a:p>
            <a:r>
              <a:rPr lang="sv-SE" b="0" dirty="0">
                <a:solidFill>
                  <a:schemeClr val="tx1"/>
                </a:solidFill>
              </a:rPr>
              <a:t>Det är tydligt vem som ska skicka begäran och vart den ska skickas.</a:t>
            </a:r>
          </a:p>
          <a:p>
            <a:endParaRPr lang="sv-SE" dirty="0"/>
          </a:p>
        </p:txBody>
      </p:sp>
    </p:spTree>
    <p:extLst>
      <p:ext uri="{BB962C8B-B14F-4D97-AF65-F5344CB8AC3E}">
        <p14:creationId xmlns:p14="http://schemas.microsoft.com/office/powerpoint/2010/main" val="67303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C3BDF1-40E4-FCC2-0022-B9D6C4F0C068}"/>
              </a:ext>
            </a:extLst>
          </p:cNvPr>
          <p:cNvSpPr>
            <a:spLocks noGrp="1"/>
          </p:cNvSpPr>
          <p:nvPr>
            <p:ph type="title"/>
          </p:nvPr>
        </p:nvSpPr>
        <p:spPr/>
        <p:txBody>
          <a:bodyPr/>
          <a:lstStyle/>
          <a:p>
            <a:r>
              <a:rPr lang="sv-SE" dirty="0"/>
              <a:t>Vart ska begäran skickas?</a:t>
            </a:r>
          </a:p>
        </p:txBody>
      </p:sp>
      <p:sp>
        <p:nvSpPr>
          <p:cNvPr id="7" name="Platshållare för text 6">
            <a:extLst>
              <a:ext uri="{FF2B5EF4-FFF2-40B4-BE49-F238E27FC236}">
                <a16:creationId xmlns:a16="http://schemas.microsoft.com/office/drawing/2014/main" id="{5E5E4317-B670-E27F-5D10-237D2AE77E82}"/>
              </a:ext>
            </a:extLst>
          </p:cNvPr>
          <p:cNvSpPr>
            <a:spLocks noGrp="1"/>
          </p:cNvSpPr>
          <p:nvPr>
            <p:ph type="body" sz="quarter" idx="15"/>
          </p:nvPr>
        </p:nvSpPr>
        <p:spPr/>
        <p:txBody>
          <a:bodyPr/>
          <a:lstStyle/>
          <a:p>
            <a:pPr marL="288000" lvl="0" indent="-288000">
              <a:buSzTx/>
              <a:buFont typeface="Arial" panose="020B0604020202020204" pitchFamily="34" charset="0"/>
              <a:buChar char="•"/>
            </a:pPr>
            <a:r>
              <a:rPr lang="sv-SE" sz="2400" b="0" dirty="0">
                <a:solidFill>
                  <a:srgbClr val="000000"/>
                </a:solidFill>
                <a:latin typeface="Noto Sans"/>
              </a:rPr>
              <a:t>Begäran skickas i regel till den region där barnet eller den unge vistas, men:</a:t>
            </a:r>
          </a:p>
          <a:p>
            <a:pPr marL="288000" lvl="0" indent="-288000">
              <a:buSzTx/>
              <a:buFont typeface="Arial" panose="020B0604020202020204" pitchFamily="34" charset="0"/>
              <a:buChar char="•"/>
            </a:pPr>
            <a:r>
              <a:rPr lang="sv-SE" sz="2400" b="0" dirty="0">
                <a:solidFill>
                  <a:srgbClr val="000000"/>
                </a:solidFill>
                <a:latin typeface="Noto Sans"/>
              </a:rPr>
              <a:t>Det kan också finnas en regional överenskommelse om vart ni ska skicka begäran.</a:t>
            </a:r>
          </a:p>
          <a:p>
            <a:pPr marL="288000" lvl="0" indent="-288000">
              <a:buSzTx/>
              <a:buFont typeface="Arial" panose="020B0604020202020204" pitchFamily="34" charset="0"/>
              <a:buChar char="•"/>
            </a:pPr>
            <a:r>
              <a:rPr lang="sv-SE" sz="2400" b="0" dirty="0">
                <a:solidFill>
                  <a:srgbClr val="000000"/>
                </a:solidFill>
                <a:latin typeface="Noto Sans"/>
              </a:rPr>
              <a:t>På SKR:s hemsida finns kontaktuppgifter till regionerna.</a:t>
            </a:r>
          </a:p>
          <a:p>
            <a:endParaRPr lang="sv-SE" dirty="0"/>
          </a:p>
        </p:txBody>
      </p:sp>
      <p:sp>
        <p:nvSpPr>
          <p:cNvPr id="5" name="Frågetecken fylld">
            <a:extLst>
              <a:ext uri="{FF2B5EF4-FFF2-40B4-BE49-F238E27FC236}">
                <a16:creationId xmlns:a16="http://schemas.microsoft.com/office/drawing/2014/main" id="{2C418DB5-2434-C18D-36D5-58DA29F8ED91}"/>
              </a:ext>
              <a:ext uri="{C183D7F6-B498-43B3-948B-1728B52AA6E4}">
                <adec:decorative xmlns:adec="http://schemas.microsoft.com/office/drawing/2017/decorative" val="1"/>
              </a:ext>
            </a:extLst>
          </p:cNvPr>
          <p:cNvSpPr>
            <a:spLocks noEditPoints="1"/>
          </p:cNvSpPr>
          <p:nvPr/>
        </p:nvSpPr>
        <p:spPr bwMode="auto">
          <a:xfrm>
            <a:off x="8482263" y="2044225"/>
            <a:ext cx="2411154" cy="2417048"/>
          </a:xfrm>
          <a:custGeom>
            <a:avLst/>
            <a:gdLst>
              <a:gd name="T0" fmla="*/ 211 w 421"/>
              <a:gd name="T1" fmla="*/ 0 h 421"/>
              <a:gd name="T2" fmla="*/ 0 w 421"/>
              <a:gd name="T3" fmla="*/ 210 h 421"/>
              <a:gd name="T4" fmla="*/ 211 w 421"/>
              <a:gd name="T5" fmla="*/ 421 h 421"/>
              <a:gd name="T6" fmla="*/ 421 w 421"/>
              <a:gd name="T7" fmla="*/ 210 h 421"/>
              <a:gd name="T8" fmla="*/ 211 w 421"/>
              <a:gd name="T9" fmla="*/ 0 h 421"/>
              <a:gd name="T10" fmla="*/ 211 w 421"/>
              <a:gd name="T11" fmla="*/ 346 h 421"/>
              <a:gd name="T12" fmla="*/ 191 w 421"/>
              <a:gd name="T13" fmla="*/ 327 h 421"/>
              <a:gd name="T14" fmla="*/ 211 w 421"/>
              <a:gd name="T15" fmla="*/ 307 h 421"/>
              <a:gd name="T16" fmla="*/ 230 w 421"/>
              <a:gd name="T17" fmla="*/ 327 h 421"/>
              <a:gd name="T18" fmla="*/ 211 w 421"/>
              <a:gd name="T19" fmla="*/ 346 h 421"/>
              <a:gd name="T20" fmla="*/ 227 w 421"/>
              <a:gd name="T21" fmla="*/ 225 h 421"/>
              <a:gd name="T22" fmla="*/ 227 w 421"/>
              <a:gd name="T23" fmla="*/ 278 h 421"/>
              <a:gd name="T24" fmla="*/ 194 w 421"/>
              <a:gd name="T25" fmla="*/ 278 h 421"/>
              <a:gd name="T26" fmla="*/ 194 w 421"/>
              <a:gd name="T27" fmla="*/ 210 h 421"/>
              <a:gd name="T28" fmla="*/ 211 w 421"/>
              <a:gd name="T29" fmla="*/ 194 h 421"/>
              <a:gd name="T30" fmla="*/ 253 w 421"/>
              <a:gd name="T31" fmla="*/ 152 h 421"/>
              <a:gd name="T32" fmla="*/ 211 w 421"/>
              <a:gd name="T33" fmla="*/ 110 h 421"/>
              <a:gd name="T34" fmla="*/ 168 w 421"/>
              <a:gd name="T35" fmla="*/ 152 h 421"/>
              <a:gd name="T36" fmla="*/ 152 w 421"/>
              <a:gd name="T37" fmla="*/ 168 h 421"/>
              <a:gd name="T38" fmla="*/ 136 w 421"/>
              <a:gd name="T39" fmla="*/ 152 h 421"/>
              <a:gd name="T40" fmla="*/ 211 w 421"/>
              <a:gd name="T41" fmla="*/ 77 h 421"/>
              <a:gd name="T42" fmla="*/ 285 w 421"/>
              <a:gd name="T43" fmla="*/ 152 h 421"/>
              <a:gd name="T44" fmla="*/ 227 w 421"/>
              <a:gd name="T45" fmla="*/ 22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 h="421">
                <a:moveTo>
                  <a:pt x="211" y="0"/>
                </a:moveTo>
                <a:cubicBezTo>
                  <a:pt x="94" y="0"/>
                  <a:pt x="0" y="94"/>
                  <a:pt x="0" y="210"/>
                </a:cubicBezTo>
                <a:cubicBezTo>
                  <a:pt x="0" y="326"/>
                  <a:pt x="94" y="421"/>
                  <a:pt x="211" y="421"/>
                </a:cubicBezTo>
                <a:cubicBezTo>
                  <a:pt x="327" y="421"/>
                  <a:pt x="421" y="326"/>
                  <a:pt x="421" y="210"/>
                </a:cubicBezTo>
                <a:cubicBezTo>
                  <a:pt x="421" y="94"/>
                  <a:pt x="327" y="0"/>
                  <a:pt x="211" y="0"/>
                </a:cubicBezTo>
                <a:close/>
                <a:moveTo>
                  <a:pt x="211" y="346"/>
                </a:moveTo>
                <a:cubicBezTo>
                  <a:pt x="200" y="346"/>
                  <a:pt x="191" y="338"/>
                  <a:pt x="191" y="327"/>
                </a:cubicBezTo>
                <a:cubicBezTo>
                  <a:pt x="191" y="316"/>
                  <a:pt x="200" y="307"/>
                  <a:pt x="211" y="307"/>
                </a:cubicBezTo>
                <a:cubicBezTo>
                  <a:pt x="221" y="307"/>
                  <a:pt x="230" y="316"/>
                  <a:pt x="230" y="327"/>
                </a:cubicBezTo>
                <a:cubicBezTo>
                  <a:pt x="230" y="338"/>
                  <a:pt x="221" y="346"/>
                  <a:pt x="211" y="346"/>
                </a:cubicBezTo>
                <a:close/>
                <a:moveTo>
                  <a:pt x="227" y="225"/>
                </a:moveTo>
                <a:cubicBezTo>
                  <a:pt x="227" y="278"/>
                  <a:pt x="227" y="278"/>
                  <a:pt x="227" y="278"/>
                </a:cubicBezTo>
                <a:cubicBezTo>
                  <a:pt x="194" y="278"/>
                  <a:pt x="194" y="278"/>
                  <a:pt x="194" y="278"/>
                </a:cubicBezTo>
                <a:cubicBezTo>
                  <a:pt x="194" y="210"/>
                  <a:pt x="194" y="210"/>
                  <a:pt x="194" y="210"/>
                </a:cubicBezTo>
                <a:cubicBezTo>
                  <a:pt x="194" y="201"/>
                  <a:pt x="202" y="194"/>
                  <a:pt x="211" y="194"/>
                </a:cubicBezTo>
                <a:cubicBezTo>
                  <a:pt x="234" y="194"/>
                  <a:pt x="253" y="175"/>
                  <a:pt x="253" y="152"/>
                </a:cubicBezTo>
                <a:cubicBezTo>
                  <a:pt x="253" y="129"/>
                  <a:pt x="234" y="110"/>
                  <a:pt x="211" y="110"/>
                </a:cubicBezTo>
                <a:cubicBezTo>
                  <a:pt x="187" y="110"/>
                  <a:pt x="168" y="129"/>
                  <a:pt x="168" y="152"/>
                </a:cubicBezTo>
                <a:cubicBezTo>
                  <a:pt x="168" y="161"/>
                  <a:pt x="161" y="168"/>
                  <a:pt x="152" y="168"/>
                </a:cubicBezTo>
                <a:cubicBezTo>
                  <a:pt x="143" y="168"/>
                  <a:pt x="136" y="161"/>
                  <a:pt x="136" y="152"/>
                </a:cubicBezTo>
                <a:cubicBezTo>
                  <a:pt x="136" y="111"/>
                  <a:pt x="169" y="77"/>
                  <a:pt x="211" y="77"/>
                </a:cubicBezTo>
                <a:cubicBezTo>
                  <a:pt x="252" y="77"/>
                  <a:pt x="285" y="111"/>
                  <a:pt x="285" y="152"/>
                </a:cubicBezTo>
                <a:cubicBezTo>
                  <a:pt x="285" y="187"/>
                  <a:pt x="260" y="217"/>
                  <a:pt x="227" y="225"/>
                </a:cubicBez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31799135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D4CD1A9-764E-43AF-9873-688E573899A4}"/>
              </a:ext>
            </a:extLst>
          </p:cNvPr>
          <p:cNvSpPr>
            <a:spLocks noGrp="1"/>
          </p:cNvSpPr>
          <p:nvPr>
            <p:ph type="body" idx="1"/>
          </p:nvPr>
        </p:nvSpPr>
        <p:spPr/>
        <p:txBody>
          <a:bodyPr/>
          <a:lstStyle/>
          <a:p>
            <a:endParaRPr lang="sv-SE"/>
          </a:p>
        </p:txBody>
      </p:sp>
      <p:sp>
        <p:nvSpPr>
          <p:cNvPr id="3" name="Rubrik 2">
            <a:extLst>
              <a:ext uri="{FF2B5EF4-FFF2-40B4-BE49-F238E27FC236}">
                <a16:creationId xmlns:a16="http://schemas.microsoft.com/office/drawing/2014/main" id="{DDA26CF3-6706-41EE-9F67-630CB797B506}"/>
              </a:ext>
            </a:extLst>
          </p:cNvPr>
          <p:cNvSpPr>
            <a:spLocks noGrp="1"/>
          </p:cNvSpPr>
          <p:nvPr>
            <p:ph type="title"/>
          </p:nvPr>
        </p:nvSpPr>
        <p:spPr>
          <a:xfrm>
            <a:off x="685800" y="540000"/>
            <a:ext cx="8920170" cy="3683653"/>
          </a:xfrm>
        </p:spPr>
        <p:txBody>
          <a:bodyPr>
            <a:normAutofit/>
          </a:bodyPr>
          <a:lstStyle/>
          <a:p>
            <a:br>
              <a:rPr lang="sv-SE" dirty="0">
                <a:latin typeface="Arial" panose="020B0604020202020204" pitchFamily="34" charset="0"/>
              </a:rPr>
            </a:br>
            <a:r>
              <a:rPr lang="sv-SE" dirty="0" err="1">
                <a:latin typeface="Arial" panose="020B0604020202020204" pitchFamily="34" charset="0"/>
              </a:rPr>
              <a:t>HälsoSAMS</a:t>
            </a:r>
            <a:r>
              <a:rPr lang="sv-SE" dirty="0">
                <a:latin typeface="Arial" panose="020B0604020202020204" pitchFamily="34" charset="0"/>
              </a:rPr>
              <a:t> innehåller stöd </a:t>
            </a:r>
            <a:br>
              <a:rPr lang="sv-SE" dirty="0">
                <a:latin typeface="Arial" panose="020B0604020202020204" pitchFamily="34" charset="0"/>
              </a:rPr>
            </a:br>
            <a:r>
              <a:rPr lang="sv-SE" dirty="0">
                <a:latin typeface="Arial" panose="020B0604020202020204" pitchFamily="34" charset="0"/>
              </a:rPr>
              <a:t>för att initiera en hälsoundersökning</a:t>
            </a:r>
          </a:p>
        </p:txBody>
      </p:sp>
      <p:sp>
        <p:nvSpPr>
          <p:cNvPr id="4" name="Underrubrik 3">
            <a:extLst>
              <a:ext uri="{FF2B5EF4-FFF2-40B4-BE49-F238E27FC236}">
                <a16:creationId xmlns:a16="http://schemas.microsoft.com/office/drawing/2014/main" id="{8BFB9361-1936-41AA-B629-6D3B835A071F}"/>
              </a:ext>
            </a:extLst>
          </p:cNvPr>
          <p:cNvSpPr>
            <a:spLocks noGrp="1"/>
          </p:cNvSpPr>
          <p:nvPr>
            <p:ph type="subTitle" idx="12"/>
          </p:nvPr>
        </p:nvSpPr>
        <p:spPr/>
        <p:txBody>
          <a:bodyPr/>
          <a:lstStyle/>
          <a:p>
            <a:endParaRPr lang="sv-SE"/>
          </a:p>
        </p:txBody>
      </p:sp>
    </p:spTree>
    <p:extLst>
      <p:ext uri="{BB962C8B-B14F-4D97-AF65-F5344CB8AC3E}">
        <p14:creationId xmlns:p14="http://schemas.microsoft.com/office/powerpoint/2010/main" val="63061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19ECB2-9834-4436-B43B-693A5ADEE660}"/>
              </a:ext>
            </a:extLst>
          </p:cNvPr>
          <p:cNvSpPr>
            <a:spLocks noGrp="1"/>
          </p:cNvSpPr>
          <p:nvPr>
            <p:ph type="title"/>
          </p:nvPr>
        </p:nvSpPr>
        <p:spPr/>
        <p:txBody>
          <a:bodyPr/>
          <a:lstStyle/>
          <a:p>
            <a:r>
              <a:rPr lang="sv-SE" dirty="0" err="1"/>
              <a:t>HälsoSAMS</a:t>
            </a:r>
            <a:endParaRPr lang="sv-SE" dirty="0"/>
          </a:p>
        </p:txBody>
      </p:sp>
      <p:sp>
        <p:nvSpPr>
          <p:cNvPr id="3" name="Platshållare för text 2">
            <a:extLst>
              <a:ext uri="{FF2B5EF4-FFF2-40B4-BE49-F238E27FC236}">
                <a16:creationId xmlns:a16="http://schemas.microsoft.com/office/drawing/2014/main" id="{DB31D97C-04BB-4390-B917-65EDA46710CF}"/>
              </a:ext>
            </a:extLst>
          </p:cNvPr>
          <p:cNvSpPr>
            <a:spLocks noGrp="1"/>
          </p:cNvSpPr>
          <p:nvPr>
            <p:ph type="body" sz="quarter" idx="12"/>
          </p:nvPr>
        </p:nvSpPr>
        <p:spPr/>
        <p:txBody>
          <a:bodyPr>
            <a:normAutofit/>
          </a:bodyPr>
          <a:lstStyle/>
          <a:p>
            <a:pPr marL="0" indent="0">
              <a:buNone/>
            </a:pPr>
            <a:r>
              <a:rPr lang="sv-SE" dirty="0"/>
              <a:t>Ett stöd för socialtjänstens, hälso- och sjukvårdens och tandvårdens arbete att följa gällande regelverk för att stärka placerade barn och ungas förutsättningar att få:</a:t>
            </a:r>
          </a:p>
          <a:p>
            <a:pPr marL="0" indent="0">
              <a:buNone/>
            </a:pPr>
            <a:endParaRPr lang="sv-SE" dirty="0"/>
          </a:p>
          <a:p>
            <a:pPr marL="342900" lvl="1" indent="-342900">
              <a:spcBef>
                <a:spcPts val="0"/>
              </a:spcBef>
              <a:spcAft>
                <a:spcPts val="800"/>
              </a:spcAft>
              <a:buSzPct val="115000"/>
              <a:buFont typeface="Arial" panose="020B0604020202020204" pitchFamily="34" charset="0"/>
              <a:buChar char="•"/>
            </a:pPr>
            <a:r>
              <a:rPr lang="sv-SE" sz="2000" dirty="0">
                <a:ea typeface="Noto Sans" panose="020B0502040504020204" pitchFamily="34" charset="0"/>
                <a:cs typeface="Noto Sans" panose="020B0502040504020204" pitchFamily="34" charset="0"/>
              </a:rPr>
              <a:t>en god fysisk, psykisk och oral hälsa </a:t>
            </a:r>
          </a:p>
          <a:p>
            <a:pPr marL="342900" lvl="1" indent="-342900">
              <a:spcBef>
                <a:spcPts val="0"/>
              </a:spcBef>
              <a:spcAft>
                <a:spcPts val="800"/>
              </a:spcAft>
              <a:buSzPct val="115000"/>
              <a:buFont typeface="Arial" panose="020B0604020202020204" pitchFamily="34" charset="0"/>
              <a:buChar char="•"/>
            </a:pPr>
            <a:r>
              <a:rPr lang="sv-SE" sz="2000" dirty="0">
                <a:ea typeface="Noto Sans" panose="020B0502040504020204" pitchFamily="34" charset="0"/>
                <a:cs typeface="Noto Sans" panose="020B0502040504020204" pitchFamily="34" charset="0"/>
              </a:rPr>
              <a:t>Likvärdig  och god hälso- och sjukvård efter behov samt </a:t>
            </a:r>
          </a:p>
          <a:p>
            <a:pPr marL="342900" lvl="1" indent="-342900">
              <a:spcBef>
                <a:spcPts val="0"/>
              </a:spcBef>
              <a:spcAft>
                <a:spcPts val="800"/>
              </a:spcAft>
              <a:buSzPct val="115000"/>
              <a:buFont typeface="Arial" panose="020B0604020202020204" pitchFamily="34" charset="0"/>
              <a:buChar char="•"/>
            </a:pPr>
            <a:r>
              <a:rPr lang="sv-SE" sz="2000" dirty="0">
                <a:ea typeface="Noto Sans" panose="020B0502040504020204" pitchFamily="34" charset="0"/>
                <a:cs typeface="Noto Sans" panose="020B0502040504020204" pitchFamily="34" charset="0"/>
              </a:rPr>
              <a:t>lika god och regelbunden tandvård som alla barn.</a:t>
            </a:r>
          </a:p>
          <a:p>
            <a:endParaRPr lang="sv-SE" dirty="0"/>
          </a:p>
          <a:p>
            <a:endParaRPr lang="sv-SE" dirty="0"/>
          </a:p>
          <a:p>
            <a:endParaRPr lang="sv-SE" dirty="0"/>
          </a:p>
        </p:txBody>
      </p:sp>
      <p:pic>
        <p:nvPicPr>
          <p:cNvPr id="6" name="Bildobjekt 5">
            <a:extLst>
              <a:ext uri="{FF2B5EF4-FFF2-40B4-BE49-F238E27FC236}">
                <a16:creationId xmlns:a16="http://schemas.microsoft.com/office/drawing/2014/main" id="{BC709400-B2DE-CF94-06F2-5410837FD7B9}"/>
              </a:ext>
            </a:extLst>
          </p:cNvPr>
          <p:cNvPicPr>
            <a:picLocks noChangeAspect="1"/>
          </p:cNvPicPr>
          <p:nvPr/>
        </p:nvPicPr>
        <p:blipFill>
          <a:blip r:embed="rId3"/>
          <a:srcRect l="24793" t="14086" r="42880" b="4948"/>
          <a:stretch>
            <a:fillRect/>
          </a:stretch>
        </p:blipFill>
        <p:spPr>
          <a:xfrm>
            <a:off x="6769826" y="711381"/>
            <a:ext cx="3874770" cy="5094990"/>
          </a:xfrm>
          <a:prstGeom prst="rect">
            <a:avLst/>
          </a:prstGeom>
          <a:ln w="6350">
            <a:solidFill>
              <a:schemeClr val="tx1"/>
            </a:solidFill>
          </a:ln>
        </p:spPr>
      </p:pic>
    </p:spTree>
    <p:extLst>
      <p:ext uri="{BB962C8B-B14F-4D97-AF65-F5344CB8AC3E}">
        <p14:creationId xmlns:p14="http://schemas.microsoft.com/office/powerpoint/2010/main" val="345137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18A67-B458-43AC-AEA1-BDC91E07B269}"/>
              </a:ext>
            </a:extLst>
          </p:cNvPr>
          <p:cNvSpPr>
            <a:spLocks noGrp="1"/>
          </p:cNvSpPr>
          <p:nvPr>
            <p:ph type="title"/>
          </p:nvPr>
        </p:nvSpPr>
        <p:spPr>
          <a:xfrm>
            <a:off x="636889" y="539999"/>
            <a:ext cx="5459111" cy="1238465"/>
          </a:xfrm>
        </p:spPr>
        <p:txBody>
          <a:bodyPr>
            <a:normAutofit fontScale="90000"/>
          </a:bodyPr>
          <a:lstStyle/>
          <a:p>
            <a:r>
              <a:rPr lang="sv-SE" dirty="0" err="1"/>
              <a:t>HälsoSAMS</a:t>
            </a:r>
            <a:r>
              <a:rPr lang="sv-SE" dirty="0"/>
              <a:t> ger stöd för vad som ska göras, vem som har ansvar och syftet</a:t>
            </a:r>
            <a:br>
              <a:rPr lang="sv-SE" dirty="0"/>
            </a:br>
            <a:br>
              <a:rPr lang="sv-SE" dirty="0"/>
            </a:br>
            <a:endParaRPr lang="sv-SE" dirty="0"/>
          </a:p>
        </p:txBody>
      </p:sp>
      <p:sp>
        <p:nvSpPr>
          <p:cNvPr id="3" name="Platshållare för text 2">
            <a:extLst>
              <a:ext uri="{FF2B5EF4-FFF2-40B4-BE49-F238E27FC236}">
                <a16:creationId xmlns:a16="http://schemas.microsoft.com/office/drawing/2014/main" id="{1E8AA278-6225-4926-9324-D2D3B8386682}"/>
              </a:ext>
            </a:extLst>
          </p:cNvPr>
          <p:cNvSpPr>
            <a:spLocks noGrp="1"/>
          </p:cNvSpPr>
          <p:nvPr>
            <p:ph type="body" sz="quarter" idx="12"/>
          </p:nvPr>
        </p:nvSpPr>
        <p:spPr/>
        <p:txBody>
          <a:bodyPr/>
          <a:lstStyle/>
          <a:p>
            <a:pPr marL="0" indent="0">
              <a:buNone/>
            </a:pPr>
            <a:endParaRPr lang="sv-SE" dirty="0"/>
          </a:p>
          <a:p>
            <a:r>
              <a:rPr lang="sv-SE" dirty="0"/>
              <a:t>För varje steg finns förklarande texter.</a:t>
            </a:r>
          </a:p>
          <a:p>
            <a:r>
              <a:rPr lang="sv-SE" dirty="0"/>
              <a:t>Det finns steg för faserna inför, under och inför avslut av en placering.</a:t>
            </a:r>
          </a:p>
          <a:p>
            <a:r>
              <a:rPr lang="sv-SE" dirty="0"/>
              <a:t>Stödet finns att ladda ner gratis på </a:t>
            </a:r>
            <a:r>
              <a:rPr lang="sv-SE"/>
              <a:t>Socialstyrelsens webb.</a:t>
            </a:r>
            <a:endParaRPr lang="sv-SE" dirty="0"/>
          </a:p>
        </p:txBody>
      </p:sp>
      <p:pic>
        <p:nvPicPr>
          <p:cNvPr id="17" name="Bildobjekt 16">
            <a:extLst>
              <a:ext uri="{FF2B5EF4-FFF2-40B4-BE49-F238E27FC236}">
                <a16:creationId xmlns:a16="http://schemas.microsoft.com/office/drawing/2014/main" id="{5226B882-5D09-8795-CB5A-DC20DB661C07}"/>
              </a:ext>
            </a:extLst>
          </p:cNvPr>
          <p:cNvPicPr>
            <a:picLocks noChangeAspect="1"/>
          </p:cNvPicPr>
          <p:nvPr/>
        </p:nvPicPr>
        <p:blipFill>
          <a:blip r:embed="rId3">
            <a:extLst>
              <a:ext uri="{28A0092B-C50C-407E-A947-70E740481C1C}">
                <a14:useLocalDpi xmlns:a14="http://schemas.microsoft.com/office/drawing/2010/main" val="0"/>
              </a:ext>
            </a:extLst>
          </a:blip>
          <a:srcRect l="-6009" t="-2903" r="-3273" b="24253"/>
          <a:stretch>
            <a:fillRect/>
          </a:stretch>
        </p:blipFill>
        <p:spPr>
          <a:xfrm>
            <a:off x="6157806" y="366020"/>
            <a:ext cx="3690258" cy="4713516"/>
          </a:xfrm>
          <a:prstGeom prst="rect">
            <a:avLst/>
          </a:prstGeom>
          <a:solidFill>
            <a:schemeClr val="bg1"/>
          </a:solidFill>
          <a:ln w="3175">
            <a:solidFill>
              <a:schemeClr val="tx1"/>
            </a:solidFill>
          </a:ln>
        </p:spPr>
      </p:pic>
      <p:pic>
        <p:nvPicPr>
          <p:cNvPr id="18" name="Bildobjekt 17">
            <a:extLst>
              <a:ext uri="{FF2B5EF4-FFF2-40B4-BE49-F238E27FC236}">
                <a16:creationId xmlns:a16="http://schemas.microsoft.com/office/drawing/2014/main" id="{40CA6966-AA53-FCC6-F155-FE91953876FA}"/>
              </a:ext>
            </a:extLst>
          </p:cNvPr>
          <p:cNvPicPr>
            <a:picLocks noChangeAspect="1"/>
          </p:cNvPicPr>
          <p:nvPr/>
        </p:nvPicPr>
        <p:blipFill>
          <a:blip r:embed="rId4">
            <a:extLst>
              <a:ext uri="{28A0092B-C50C-407E-A947-70E740481C1C}">
                <a14:useLocalDpi xmlns:a14="http://schemas.microsoft.com/office/drawing/2010/main" val="0"/>
              </a:ext>
            </a:extLst>
          </a:blip>
          <a:srcRect l="-4348" t="-8345" r="-4348" b="-10074"/>
          <a:stretch>
            <a:fillRect/>
          </a:stretch>
        </p:blipFill>
        <p:spPr>
          <a:xfrm>
            <a:off x="8552124" y="1504722"/>
            <a:ext cx="3244990" cy="3884142"/>
          </a:xfrm>
          <a:prstGeom prst="rect">
            <a:avLst/>
          </a:prstGeom>
          <a:solidFill>
            <a:schemeClr val="bg1"/>
          </a:solidFill>
          <a:ln w="3175">
            <a:solidFill>
              <a:schemeClr val="tx1"/>
            </a:solidFill>
          </a:ln>
        </p:spPr>
      </p:pic>
      <p:sp>
        <p:nvSpPr>
          <p:cNvPr id="19" name="Ellips 18">
            <a:extLst>
              <a:ext uri="{FF2B5EF4-FFF2-40B4-BE49-F238E27FC236}">
                <a16:creationId xmlns:a16="http://schemas.microsoft.com/office/drawing/2014/main" id="{47B3AE56-799A-A5FF-F53D-AFCE7F2496D5}"/>
              </a:ext>
            </a:extLst>
          </p:cNvPr>
          <p:cNvSpPr/>
          <p:nvPr/>
        </p:nvSpPr>
        <p:spPr>
          <a:xfrm>
            <a:off x="5754766" y="4396823"/>
            <a:ext cx="3200399" cy="1912909"/>
          </a:xfrm>
          <a:prstGeom prst="ellipse">
            <a:avLst/>
          </a:prstGeom>
          <a:solidFill>
            <a:srgbClr val="F7F1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Innehåller stöd för att initiera en hälsoundersökning</a:t>
            </a:r>
          </a:p>
        </p:txBody>
      </p:sp>
    </p:spTree>
    <p:extLst>
      <p:ext uri="{BB962C8B-B14F-4D97-AF65-F5344CB8AC3E}">
        <p14:creationId xmlns:p14="http://schemas.microsoft.com/office/powerpoint/2010/main" val="30860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C7C41-4BE2-433E-B092-0D6BA0019B8A}"/>
              </a:ext>
            </a:extLst>
          </p:cNvPr>
          <p:cNvSpPr>
            <a:spLocks noGrp="1"/>
          </p:cNvSpPr>
          <p:nvPr>
            <p:ph type="title"/>
          </p:nvPr>
        </p:nvSpPr>
        <p:spPr>
          <a:xfrm>
            <a:off x="636889" y="540000"/>
            <a:ext cx="6155797" cy="1080000"/>
          </a:xfrm>
        </p:spPr>
        <p:txBody>
          <a:bodyPr>
            <a:normAutofit fontScale="90000"/>
          </a:bodyPr>
          <a:lstStyle/>
          <a:p>
            <a:r>
              <a:rPr lang="sv-SE" dirty="0"/>
              <a:t>BBIC dokumentationsstöd för </a:t>
            </a:r>
            <a:br>
              <a:rPr lang="sv-SE" dirty="0"/>
            </a:br>
            <a:r>
              <a:rPr lang="sv-SE" dirty="0"/>
              <a:t>Begäran om en hälsoundersökning </a:t>
            </a:r>
            <a:br>
              <a:rPr lang="sv-SE" dirty="0"/>
            </a:br>
            <a:br>
              <a:rPr lang="sv-SE" dirty="0"/>
            </a:br>
            <a:endParaRPr lang="sv-SE" dirty="0"/>
          </a:p>
        </p:txBody>
      </p:sp>
      <p:sp>
        <p:nvSpPr>
          <p:cNvPr id="3" name="Platshållare för text 2">
            <a:extLst>
              <a:ext uri="{FF2B5EF4-FFF2-40B4-BE49-F238E27FC236}">
                <a16:creationId xmlns:a16="http://schemas.microsoft.com/office/drawing/2014/main" id="{23FE87E2-50EB-4DD2-9C27-EEA248C68EF6}"/>
              </a:ext>
            </a:extLst>
          </p:cNvPr>
          <p:cNvSpPr>
            <a:spLocks noGrp="1"/>
          </p:cNvSpPr>
          <p:nvPr>
            <p:ph type="body" sz="quarter" idx="12"/>
          </p:nvPr>
        </p:nvSpPr>
        <p:spPr>
          <a:xfrm>
            <a:off x="640425" y="2097583"/>
            <a:ext cx="5194051" cy="3808670"/>
          </a:xfrm>
        </p:spPr>
        <p:txBody>
          <a:bodyPr/>
          <a:lstStyle/>
          <a:p>
            <a:r>
              <a:rPr lang="sv-SE" b="0" dirty="0"/>
              <a:t>En begäran skickas till hälso-och sjukvården för den fysiska och psykiska hälsoundersökningen </a:t>
            </a:r>
          </a:p>
          <a:p>
            <a:r>
              <a:rPr lang="sv-SE" b="0" dirty="0"/>
              <a:t>En begäran skickas till tandvården för den orala hälsoundersökningen</a:t>
            </a:r>
          </a:p>
          <a:p>
            <a:pPr marL="0" indent="0">
              <a:buNone/>
            </a:pPr>
            <a:endParaRPr lang="sv-SE" b="0" dirty="0"/>
          </a:p>
          <a:p>
            <a:pPr marL="0" indent="0">
              <a:buNone/>
            </a:pPr>
            <a:endParaRPr lang="sv-SE" dirty="0"/>
          </a:p>
        </p:txBody>
      </p:sp>
      <p:pic>
        <p:nvPicPr>
          <p:cNvPr id="4" name="Bildobjekt 3">
            <a:extLst>
              <a:ext uri="{FF2B5EF4-FFF2-40B4-BE49-F238E27FC236}">
                <a16:creationId xmlns:a16="http://schemas.microsoft.com/office/drawing/2014/main" id="{D27584A9-8457-492E-81FE-4C63C2E303C8}"/>
              </a:ext>
            </a:extLst>
          </p:cNvPr>
          <p:cNvPicPr>
            <a:picLocks noChangeAspect="1"/>
          </p:cNvPicPr>
          <p:nvPr/>
        </p:nvPicPr>
        <p:blipFill rotWithShape="1">
          <a:blip r:embed="rId3"/>
          <a:srcRect l="34441" t="27523" r="35461" b="1331"/>
          <a:stretch/>
        </p:blipFill>
        <p:spPr>
          <a:xfrm>
            <a:off x="6658412" y="620713"/>
            <a:ext cx="3631307" cy="4559968"/>
          </a:xfrm>
          <a:prstGeom prst="rect">
            <a:avLst/>
          </a:prstGeom>
          <a:ln w="3175">
            <a:solidFill>
              <a:schemeClr val="tx1"/>
            </a:solidFill>
          </a:ln>
        </p:spPr>
      </p:pic>
      <p:pic>
        <p:nvPicPr>
          <p:cNvPr id="6" name="Bildobjekt 5">
            <a:extLst>
              <a:ext uri="{FF2B5EF4-FFF2-40B4-BE49-F238E27FC236}">
                <a16:creationId xmlns:a16="http://schemas.microsoft.com/office/drawing/2014/main" id="{C7E3FD59-0EB7-4BEA-B4E8-5F66D17503CA}"/>
              </a:ext>
            </a:extLst>
          </p:cNvPr>
          <p:cNvPicPr>
            <a:picLocks noChangeAspect="1"/>
          </p:cNvPicPr>
          <p:nvPr/>
        </p:nvPicPr>
        <p:blipFill rotWithShape="1">
          <a:blip r:embed="rId4"/>
          <a:srcRect l="36513" t="33654" r="39013" b="6643"/>
          <a:stretch/>
        </p:blipFill>
        <p:spPr>
          <a:xfrm>
            <a:off x="8446169" y="2097583"/>
            <a:ext cx="3212432" cy="4096635"/>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579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004922-1215-AEEC-DE3A-52C3FB25FC25}"/>
              </a:ext>
            </a:extLst>
          </p:cNvPr>
          <p:cNvSpPr>
            <a:spLocks noGrp="1"/>
          </p:cNvSpPr>
          <p:nvPr>
            <p:ph type="title"/>
          </p:nvPr>
        </p:nvSpPr>
        <p:spPr/>
        <p:txBody>
          <a:bodyPr/>
          <a:lstStyle/>
          <a:p>
            <a:r>
              <a:rPr lang="sv-SE" dirty="0"/>
              <a:t>Till dig som ska visa bildspelet</a:t>
            </a:r>
          </a:p>
        </p:txBody>
      </p:sp>
      <p:sp>
        <p:nvSpPr>
          <p:cNvPr id="3" name="Platshållare för text 2">
            <a:extLst>
              <a:ext uri="{FF2B5EF4-FFF2-40B4-BE49-F238E27FC236}">
                <a16:creationId xmlns:a16="http://schemas.microsoft.com/office/drawing/2014/main" id="{ECC1F6A0-CB1C-07D6-CE64-F145E9A2A403}"/>
              </a:ext>
            </a:extLst>
          </p:cNvPr>
          <p:cNvSpPr>
            <a:spLocks noGrp="1"/>
          </p:cNvSpPr>
          <p:nvPr>
            <p:ph type="body" sz="quarter" idx="14"/>
          </p:nvPr>
        </p:nvSpPr>
        <p:spPr>
          <a:xfrm>
            <a:off x="636044" y="1634400"/>
            <a:ext cx="8414965" cy="4516858"/>
          </a:xfrm>
        </p:spPr>
        <p:txBody>
          <a:bodyPr>
            <a:normAutofit fontScale="92500" lnSpcReduction="20000"/>
          </a:bodyPr>
          <a:lstStyle/>
          <a:p>
            <a:pPr>
              <a:spcBef>
                <a:spcPts val="0"/>
              </a:spcBef>
            </a:pPr>
            <a:endParaRPr lang="sv-SE" b="1" dirty="0"/>
          </a:p>
          <a:p>
            <a:pPr>
              <a:spcBef>
                <a:spcPts val="0"/>
              </a:spcBef>
            </a:pPr>
            <a:r>
              <a:rPr lang="sv-SE" b="1" dirty="0"/>
              <a:t>Målgrupp</a:t>
            </a:r>
          </a:p>
          <a:p>
            <a:pPr>
              <a:spcBef>
                <a:spcPts val="0"/>
              </a:spcBef>
            </a:pPr>
            <a:endParaRPr lang="sv-SE" b="1" dirty="0"/>
          </a:p>
          <a:p>
            <a:pPr marL="342900" lvl="0" indent="-342900">
              <a:spcBef>
                <a:spcPts val="0"/>
              </a:spcBef>
              <a:buFont typeface="Arial" panose="020B0604020202020204" pitchFamily="34" charset="0"/>
              <a:buChar char="•"/>
            </a:pPr>
            <a:r>
              <a:rPr lang="sv-SE" dirty="0"/>
              <a:t>Politiker</a:t>
            </a:r>
          </a:p>
          <a:p>
            <a:pPr marL="342900" lvl="0" indent="-342900">
              <a:spcBef>
                <a:spcPts val="0"/>
              </a:spcBef>
              <a:buFont typeface="Arial" panose="020B0604020202020204" pitchFamily="34" charset="0"/>
              <a:buChar char="•"/>
            </a:pPr>
            <a:r>
              <a:rPr lang="sv-SE" dirty="0"/>
              <a:t>Chefer och arbetsledare</a:t>
            </a:r>
          </a:p>
          <a:p>
            <a:pPr marL="342900" lvl="0" indent="-342900">
              <a:spcBef>
                <a:spcPts val="0"/>
              </a:spcBef>
              <a:buFont typeface="Arial" panose="020B0604020202020204" pitchFamily="34" charset="0"/>
              <a:buChar char="•"/>
            </a:pPr>
            <a:r>
              <a:rPr lang="sv-SE" dirty="0"/>
              <a:t>Socialsekreterare</a:t>
            </a:r>
            <a:endParaRPr lang="sv-SE" b="1" dirty="0"/>
          </a:p>
          <a:p>
            <a:pPr lvl="0"/>
            <a:r>
              <a:rPr lang="sv-SE" b="1" dirty="0"/>
              <a:t>Bildspelets syfte</a:t>
            </a:r>
            <a:endParaRPr lang="sv-SE" dirty="0"/>
          </a:p>
          <a:p>
            <a:pPr lvl="0"/>
            <a:r>
              <a:rPr lang="sv-SE" b="1" dirty="0"/>
              <a:t>Politiker och chefer - </a:t>
            </a:r>
            <a:r>
              <a:rPr lang="sv-SE" dirty="0"/>
              <a:t>förstå varför socialsekreterare behöver tid och stöd för att arbeta med placerade barn och ungas hälsa och vikten av att initiera hälsoundersökningar.</a:t>
            </a:r>
          </a:p>
          <a:p>
            <a:pPr lvl="0"/>
            <a:r>
              <a:rPr lang="sv-SE" b="1" dirty="0"/>
              <a:t>Socialsekreterare - </a:t>
            </a:r>
            <a:r>
              <a:rPr lang="sv-SE" dirty="0"/>
              <a:t>förstå vikten av att själva initiera hälsoundersökningen genom att skicka </a:t>
            </a:r>
            <a:r>
              <a:rPr lang="sv-SE" i="1" dirty="0"/>
              <a:t>Begäran om hälsoundersökning</a:t>
            </a:r>
            <a:r>
              <a:rPr lang="sv-SE" dirty="0"/>
              <a:t> till hälso- och sjukvården och tandvården.</a:t>
            </a:r>
          </a:p>
          <a:p>
            <a:endParaRPr lang="sv-SE" b="1" dirty="0"/>
          </a:p>
          <a:p>
            <a:endParaRPr lang="sv-SE" dirty="0"/>
          </a:p>
        </p:txBody>
      </p:sp>
      <p:sp>
        <p:nvSpPr>
          <p:cNvPr id="5" name="Pratbubbla: oval 4">
            <a:extLst>
              <a:ext uri="{FF2B5EF4-FFF2-40B4-BE49-F238E27FC236}">
                <a16:creationId xmlns:a16="http://schemas.microsoft.com/office/drawing/2014/main" id="{961D3C7E-FF06-CC6A-ED1E-E9BFFFF0415E}"/>
              </a:ext>
            </a:extLst>
          </p:cNvPr>
          <p:cNvSpPr/>
          <p:nvPr/>
        </p:nvSpPr>
        <p:spPr>
          <a:xfrm>
            <a:off x="6889789" y="914400"/>
            <a:ext cx="3467100" cy="212394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latin typeface="Arial" panose="020B0604020202020204" pitchFamily="34" charset="0"/>
                <a:cs typeface="Arial" panose="020B0604020202020204" pitchFamily="34" charset="0"/>
              </a:rPr>
              <a:t>Materialet kan användas på det sätt som passar er bäst!</a:t>
            </a:r>
          </a:p>
        </p:txBody>
      </p:sp>
    </p:spTree>
    <p:extLst>
      <p:ext uri="{BB962C8B-B14F-4D97-AF65-F5344CB8AC3E}">
        <p14:creationId xmlns:p14="http://schemas.microsoft.com/office/powerpoint/2010/main" val="2450263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E7EBD3-E799-FFB8-00B2-D01FFF87F7C1}"/>
              </a:ext>
            </a:extLst>
          </p:cNvPr>
          <p:cNvSpPr>
            <a:spLocks noGrp="1"/>
          </p:cNvSpPr>
          <p:nvPr>
            <p:ph type="title"/>
          </p:nvPr>
        </p:nvSpPr>
        <p:spPr/>
        <p:txBody>
          <a:bodyPr/>
          <a:lstStyle/>
          <a:p>
            <a:r>
              <a:rPr lang="sv-SE" dirty="0"/>
              <a:t>Diskussionsfrågor</a:t>
            </a:r>
          </a:p>
        </p:txBody>
      </p:sp>
      <p:sp>
        <p:nvSpPr>
          <p:cNvPr id="3" name="Platshållare för text 2">
            <a:extLst>
              <a:ext uri="{FF2B5EF4-FFF2-40B4-BE49-F238E27FC236}">
                <a16:creationId xmlns:a16="http://schemas.microsoft.com/office/drawing/2014/main" id="{670AADCB-DA3A-D8EC-D816-982594C1A2FC}"/>
              </a:ext>
            </a:extLst>
          </p:cNvPr>
          <p:cNvSpPr>
            <a:spLocks noGrp="1"/>
          </p:cNvSpPr>
          <p:nvPr>
            <p:ph type="body" sz="quarter" idx="12"/>
          </p:nvPr>
        </p:nvSpPr>
        <p:spPr/>
        <p:txBody>
          <a:bodyPr/>
          <a:lstStyle/>
          <a:p>
            <a:r>
              <a:rPr lang="sv-SE" dirty="0"/>
              <a:t>2</a:t>
            </a:r>
          </a:p>
        </p:txBody>
      </p:sp>
    </p:spTree>
    <p:extLst>
      <p:ext uri="{BB962C8B-B14F-4D97-AF65-F5344CB8AC3E}">
        <p14:creationId xmlns:p14="http://schemas.microsoft.com/office/powerpoint/2010/main" val="63897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172672-61E6-464D-9737-4DEE4600D473}"/>
              </a:ext>
            </a:extLst>
          </p:cNvPr>
          <p:cNvSpPr/>
          <p:nvPr/>
        </p:nvSpPr>
        <p:spPr>
          <a:xfrm>
            <a:off x="0" y="0"/>
            <a:ext cx="5739319" cy="6858000"/>
          </a:xfrm>
          <a:prstGeom prst="rect">
            <a:avLst/>
          </a:prstGeom>
          <a:solidFill>
            <a:srgbClr val="D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DAD7CB"/>
              </a:solidFill>
              <a:effectLst/>
              <a:uLnTx/>
              <a:uFillTx/>
              <a:latin typeface="Century Gothic"/>
              <a:ea typeface="+mn-ea"/>
              <a:cs typeface="+mn-cs"/>
            </a:endParaRPr>
          </a:p>
        </p:txBody>
      </p:sp>
      <p:sp>
        <p:nvSpPr>
          <p:cNvPr id="2" name="Rubrik 1">
            <a:extLst>
              <a:ext uri="{FF2B5EF4-FFF2-40B4-BE49-F238E27FC236}">
                <a16:creationId xmlns:a16="http://schemas.microsoft.com/office/drawing/2014/main" id="{FE1C9418-B2BE-4842-88C6-06F171BC67FC}"/>
              </a:ext>
            </a:extLst>
          </p:cNvPr>
          <p:cNvSpPr>
            <a:spLocks noGrp="1"/>
          </p:cNvSpPr>
          <p:nvPr>
            <p:ph type="title"/>
          </p:nvPr>
        </p:nvSpPr>
        <p:spPr>
          <a:xfrm>
            <a:off x="636888" y="540000"/>
            <a:ext cx="3172801" cy="1646609"/>
          </a:xfrm>
        </p:spPr>
        <p:txBody>
          <a:bodyPr>
            <a:normAutofit/>
          </a:bodyPr>
          <a:lstStyle/>
          <a:p>
            <a:r>
              <a:rPr lang="sv-SE" sz="3200" dirty="0">
                <a:latin typeface="Noto Sans" panose="020B0502040504020204" pitchFamily="34" charset="0"/>
                <a:ea typeface="Noto Sans" panose="020B0502040504020204" pitchFamily="34" charset="0"/>
                <a:cs typeface="Noto Sans" panose="020B0502040504020204" pitchFamily="34" charset="0"/>
              </a:rPr>
              <a:t>Diskussion</a:t>
            </a:r>
            <a:endParaRPr lang="sv-SE" sz="3200" dirty="0"/>
          </a:p>
        </p:txBody>
      </p:sp>
      <p:sp>
        <p:nvSpPr>
          <p:cNvPr id="3" name="Platshållare för text 2">
            <a:extLst>
              <a:ext uri="{FF2B5EF4-FFF2-40B4-BE49-F238E27FC236}">
                <a16:creationId xmlns:a16="http://schemas.microsoft.com/office/drawing/2014/main" id="{7322F3CD-4BF8-44B0-A2E6-D30EAD8C88AA}"/>
              </a:ext>
            </a:extLst>
          </p:cNvPr>
          <p:cNvSpPr>
            <a:spLocks noGrp="1"/>
          </p:cNvSpPr>
          <p:nvPr>
            <p:ph type="body" sz="quarter" idx="15"/>
          </p:nvPr>
        </p:nvSpPr>
        <p:spPr>
          <a:xfrm>
            <a:off x="6867728" y="1337481"/>
            <a:ext cx="4640093" cy="4703101"/>
          </a:xfrm>
        </p:spPr>
        <p:txBody>
          <a:bodyPr>
            <a:normAutofit/>
          </a:bodyPr>
          <a:lstStyle/>
          <a:p>
            <a:pPr marL="0" indent="0">
              <a:buNone/>
            </a:pPr>
            <a:endParaRPr lang="sv-SE" sz="2800" b="0" dirty="0">
              <a:latin typeface="Noto Sans" panose="020B0502040504020204" pitchFamily="34" charset="0"/>
              <a:ea typeface="Noto Sans" panose="020B0502040504020204" pitchFamily="34" charset="0"/>
              <a:cs typeface="Noto Sans" panose="020B0502040504020204" pitchFamily="34" charset="0"/>
            </a:endParaRPr>
          </a:p>
          <a:p>
            <a:pPr marL="0" indent="0">
              <a:buNone/>
            </a:pPr>
            <a:r>
              <a:rPr lang="sv-SE" sz="2800" b="0" dirty="0">
                <a:latin typeface="Noto Sans" panose="020B0502040504020204" pitchFamily="34" charset="0"/>
                <a:ea typeface="Noto Sans" panose="020B0502040504020204" pitchFamily="34" charset="0"/>
                <a:cs typeface="Noto Sans" panose="020B0502040504020204" pitchFamily="34" charset="0"/>
              </a:rPr>
              <a:t>Vilka rutiner har vi för att initiera en hälsoundersökning i vår kommun?</a:t>
            </a:r>
          </a:p>
          <a:p>
            <a:pPr marL="0" indent="0">
              <a:buNone/>
            </a:pPr>
            <a:endParaRPr lang="sv-SE" b="0" dirty="0"/>
          </a:p>
        </p:txBody>
      </p:sp>
      <p:pic>
        <p:nvPicPr>
          <p:cNvPr id="6" name="Bildobjekt 5">
            <a:extLst>
              <a:ext uri="{FF2B5EF4-FFF2-40B4-BE49-F238E27FC236}">
                <a16:creationId xmlns:a16="http://schemas.microsoft.com/office/drawing/2014/main" id="{DCE76DD8-15A2-42A1-A4CF-4D971ADA7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353" y="2372727"/>
            <a:ext cx="3172801" cy="2715585"/>
          </a:xfrm>
          <a:prstGeom prst="rect">
            <a:avLst/>
          </a:prstGeom>
        </p:spPr>
      </p:pic>
    </p:spTree>
    <p:extLst>
      <p:ext uri="{BB962C8B-B14F-4D97-AF65-F5344CB8AC3E}">
        <p14:creationId xmlns:p14="http://schemas.microsoft.com/office/powerpoint/2010/main" val="237084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378D-6398-AE66-6B65-47512A8B2B08}"/>
            </a:ext>
          </a:extLst>
        </p:cNvPr>
        <p:cNvGrpSpPr/>
        <p:nvPr/>
      </p:nvGrpSpPr>
      <p:grpSpPr>
        <a:xfrm>
          <a:off x="0" y="0"/>
          <a:ext cx="0" cy="0"/>
          <a:chOff x="0" y="0"/>
          <a:chExt cx="0" cy="0"/>
        </a:xfrm>
      </p:grpSpPr>
      <p:sp>
        <p:nvSpPr>
          <p:cNvPr id="8" name="Rektangel 7">
            <a:extLst>
              <a:ext uri="{FF2B5EF4-FFF2-40B4-BE49-F238E27FC236}">
                <a16:creationId xmlns:a16="http://schemas.microsoft.com/office/drawing/2014/main" id="{DC013624-26A2-E656-AC65-0C33E2BF9940}"/>
              </a:ext>
            </a:extLst>
          </p:cNvPr>
          <p:cNvSpPr/>
          <p:nvPr/>
        </p:nvSpPr>
        <p:spPr>
          <a:xfrm>
            <a:off x="0" y="0"/>
            <a:ext cx="5739319" cy="6858000"/>
          </a:xfrm>
          <a:prstGeom prst="rect">
            <a:avLst/>
          </a:prstGeom>
          <a:solidFill>
            <a:srgbClr val="D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DAD7CB"/>
              </a:solidFill>
              <a:effectLst/>
              <a:uLnTx/>
              <a:uFillTx/>
              <a:latin typeface="Century Gothic"/>
              <a:ea typeface="+mn-ea"/>
              <a:cs typeface="+mn-cs"/>
            </a:endParaRPr>
          </a:p>
        </p:txBody>
      </p:sp>
      <p:sp>
        <p:nvSpPr>
          <p:cNvPr id="2" name="Rubrik 1">
            <a:extLst>
              <a:ext uri="{FF2B5EF4-FFF2-40B4-BE49-F238E27FC236}">
                <a16:creationId xmlns:a16="http://schemas.microsoft.com/office/drawing/2014/main" id="{9350D8DC-87F3-E387-E9CE-7E8431E0873E}"/>
              </a:ext>
            </a:extLst>
          </p:cNvPr>
          <p:cNvSpPr>
            <a:spLocks noGrp="1"/>
          </p:cNvSpPr>
          <p:nvPr>
            <p:ph type="title"/>
          </p:nvPr>
        </p:nvSpPr>
        <p:spPr>
          <a:xfrm>
            <a:off x="636888" y="540000"/>
            <a:ext cx="3172801" cy="1646609"/>
          </a:xfrm>
        </p:spPr>
        <p:txBody>
          <a:bodyPr>
            <a:normAutofit/>
          </a:bodyPr>
          <a:lstStyle/>
          <a:p>
            <a:r>
              <a:rPr lang="sv-SE" sz="3200" dirty="0">
                <a:latin typeface="Noto Sans" panose="020B0502040504020204" pitchFamily="34" charset="0"/>
                <a:ea typeface="Noto Sans" panose="020B0502040504020204" pitchFamily="34" charset="0"/>
                <a:cs typeface="Noto Sans" panose="020B0502040504020204" pitchFamily="34" charset="0"/>
              </a:rPr>
              <a:t>Diskussion </a:t>
            </a:r>
            <a:endParaRPr lang="sv-SE" sz="3200" dirty="0"/>
          </a:p>
        </p:txBody>
      </p:sp>
      <p:sp>
        <p:nvSpPr>
          <p:cNvPr id="3" name="Platshållare för text 2">
            <a:extLst>
              <a:ext uri="{FF2B5EF4-FFF2-40B4-BE49-F238E27FC236}">
                <a16:creationId xmlns:a16="http://schemas.microsoft.com/office/drawing/2014/main" id="{60D51E2D-6F68-74BF-5B15-90A46A02B069}"/>
              </a:ext>
            </a:extLst>
          </p:cNvPr>
          <p:cNvSpPr>
            <a:spLocks noGrp="1"/>
          </p:cNvSpPr>
          <p:nvPr>
            <p:ph type="body" sz="quarter" idx="15"/>
          </p:nvPr>
        </p:nvSpPr>
        <p:spPr>
          <a:xfrm>
            <a:off x="6867728" y="711201"/>
            <a:ext cx="4640093" cy="5329382"/>
          </a:xfrm>
        </p:spPr>
        <p:txBody>
          <a:bodyPr>
            <a:normAutofit/>
          </a:bodyPr>
          <a:lstStyle/>
          <a:p>
            <a:pPr marL="0" indent="0">
              <a:buNone/>
            </a:pPr>
            <a:endParaRPr lang="sv-SE" sz="2800" b="0" dirty="0"/>
          </a:p>
          <a:p>
            <a:endParaRPr lang="sv-SE" dirty="0"/>
          </a:p>
          <a:p>
            <a:r>
              <a:rPr lang="sv-SE" sz="2800" b="0" dirty="0"/>
              <a:t>Vet vi vart vi ska skicka begäran?</a:t>
            </a:r>
            <a:endParaRPr lang="sv-SE" sz="2800" dirty="0"/>
          </a:p>
          <a:p>
            <a:endParaRPr lang="sv-SE" dirty="0"/>
          </a:p>
        </p:txBody>
      </p:sp>
      <p:pic>
        <p:nvPicPr>
          <p:cNvPr id="6" name="Bildobjekt 5">
            <a:extLst>
              <a:ext uri="{FF2B5EF4-FFF2-40B4-BE49-F238E27FC236}">
                <a16:creationId xmlns:a16="http://schemas.microsoft.com/office/drawing/2014/main" id="{7D16B529-80F1-36C3-C506-157B86641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353" y="2372727"/>
            <a:ext cx="3172801" cy="2715585"/>
          </a:xfrm>
          <a:prstGeom prst="rect">
            <a:avLst/>
          </a:prstGeom>
        </p:spPr>
      </p:pic>
    </p:spTree>
    <p:extLst>
      <p:ext uri="{BB962C8B-B14F-4D97-AF65-F5344CB8AC3E}">
        <p14:creationId xmlns:p14="http://schemas.microsoft.com/office/powerpoint/2010/main" val="374839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172672-61E6-464D-9737-4DEE4600D473}"/>
              </a:ext>
            </a:extLst>
          </p:cNvPr>
          <p:cNvSpPr/>
          <p:nvPr/>
        </p:nvSpPr>
        <p:spPr>
          <a:xfrm>
            <a:off x="0" y="0"/>
            <a:ext cx="5739319" cy="6858000"/>
          </a:xfrm>
          <a:prstGeom prst="rect">
            <a:avLst/>
          </a:prstGeom>
          <a:solidFill>
            <a:srgbClr val="D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DAD7CB"/>
              </a:solidFill>
              <a:effectLst/>
              <a:uLnTx/>
              <a:uFillTx/>
              <a:latin typeface="Century Gothic"/>
              <a:ea typeface="+mn-ea"/>
              <a:cs typeface="+mn-cs"/>
            </a:endParaRPr>
          </a:p>
        </p:txBody>
      </p:sp>
      <p:sp>
        <p:nvSpPr>
          <p:cNvPr id="2" name="Rubrik 1">
            <a:extLst>
              <a:ext uri="{FF2B5EF4-FFF2-40B4-BE49-F238E27FC236}">
                <a16:creationId xmlns:a16="http://schemas.microsoft.com/office/drawing/2014/main" id="{FE1C9418-B2BE-4842-88C6-06F171BC67FC}"/>
              </a:ext>
            </a:extLst>
          </p:cNvPr>
          <p:cNvSpPr>
            <a:spLocks noGrp="1"/>
          </p:cNvSpPr>
          <p:nvPr>
            <p:ph type="title"/>
          </p:nvPr>
        </p:nvSpPr>
        <p:spPr>
          <a:xfrm>
            <a:off x="636888" y="540000"/>
            <a:ext cx="3172801" cy="1646609"/>
          </a:xfrm>
        </p:spPr>
        <p:txBody>
          <a:bodyPr>
            <a:normAutofit/>
          </a:bodyPr>
          <a:lstStyle/>
          <a:p>
            <a:r>
              <a:rPr lang="sv-SE" sz="3200" dirty="0">
                <a:latin typeface="Noto Sans" panose="020B0502040504020204" pitchFamily="34" charset="0"/>
                <a:ea typeface="Noto Sans" panose="020B0502040504020204" pitchFamily="34" charset="0"/>
                <a:cs typeface="Noto Sans" panose="020B0502040504020204" pitchFamily="34" charset="0"/>
              </a:rPr>
              <a:t>Diskussion </a:t>
            </a:r>
            <a:endParaRPr lang="sv-SE" sz="3200" dirty="0"/>
          </a:p>
        </p:txBody>
      </p:sp>
      <p:sp>
        <p:nvSpPr>
          <p:cNvPr id="3" name="Platshållare för text 2">
            <a:extLst>
              <a:ext uri="{FF2B5EF4-FFF2-40B4-BE49-F238E27FC236}">
                <a16:creationId xmlns:a16="http://schemas.microsoft.com/office/drawing/2014/main" id="{7322F3CD-4BF8-44B0-A2E6-D30EAD8C88AA}"/>
              </a:ext>
            </a:extLst>
          </p:cNvPr>
          <p:cNvSpPr>
            <a:spLocks noGrp="1"/>
          </p:cNvSpPr>
          <p:nvPr>
            <p:ph type="body" sz="quarter" idx="15"/>
          </p:nvPr>
        </p:nvSpPr>
        <p:spPr>
          <a:xfrm>
            <a:off x="6867728" y="711201"/>
            <a:ext cx="4806821" cy="5329382"/>
          </a:xfrm>
        </p:spPr>
        <p:txBody>
          <a:bodyPr>
            <a:normAutofit/>
          </a:bodyPr>
          <a:lstStyle/>
          <a:p>
            <a:pPr marL="0" indent="0">
              <a:buNone/>
            </a:pPr>
            <a:endParaRPr lang="sv-SE" sz="2800" b="0" dirty="0"/>
          </a:p>
          <a:p>
            <a:endParaRPr lang="sv-SE" dirty="0"/>
          </a:p>
          <a:p>
            <a:r>
              <a:rPr lang="sv-SE" sz="2800" b="0" dirty="0"/>
              <a:t>Vad kan vi göra i vår kommun fö</a:t>
            </a:r>
            <a:r>
              <a:rPr lang="sv-SE" sz="2800" dirty="0"/>
              <a:t>r att initiera fler hälsoundersökningar</a:t>
            </a:r>
            <a:r>
              <a:rPr lang="sv-SE" sz="2800" b="0" dirty="0"/>
              <a:t>?</a:t>
            </a:r>
          </a:p>
          <a:p>
            <a:r>
              <a:rPr lang="sv-SE" sz="2800" dirty="0"/>
              <a:t>Vad är nästa steg och behöver vi fatta några beslut?</a:t>
            </a:r>
          </a:p>
          <a:p>
            <a:endParaRPr lang="sv-SE" dirty="0"/>
          </a:p>
        </p:txBody>
      </p:sp>
      <p:pic>
        <p:nvPicPr>
          <p:cNvPr id="6" name="Bildobjekt 5">
            <a:extLst>
              <a:ext uri="{FF2B5EF4-FFF2-40B4-BE49-F238E27FC236}">
                <a16:creationId xmlns:a16="http://schemas.microsoft.com/office/drawing/2014/main" id="{DCE76DD8-15A2-42A1-A4CF-4D971ADA7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353" y="2372727"/>
            <a:ext cx="3172801" cy="2715585"/>
          </a:xfrm>
          <a:prstGeom prst="rect">
            <a:avLst/>
          </a:prstGeom>
        </p:spPr>
      </p:pic>
    </p:spTree>
    <p:extLst>
      <p:ext uri="{BB962C8B-B14F-4D97-AF65-F5344CB8AC3E}">
        <p14:creationId xmlns:p14="http://schemas.microsoft.com/office/powerpoint/2010/main" val="1361713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91F0FA-FC79-45D0-9E09-C96627558F5F}"/>
              </a:ext>
            </a:extLst>
          </p:cNvPr>
          <p:cNvSpPr>
            <a:spLocks noGrp="1"/>
          </p:cNvSpPr>
          <p:nvPr>
            <p:ph type="ctrTitle"/>
          </p:nvPr>
        </p:nvSpPr>
        <p:spPr/>
        <p:txBody>
          <a:bodyPr/>
          <a:lstStyle/>
          <a:p>
            <a:r>
              <a:rPr lang="sv-SE" dirty="0"/>
              <a:t>Lycka till med arbetet att initiera hälsoundersökningar!</a:t>
            </a:r>
          </a:p>
        </p:txBody>
      </p:sp>
      <p:sp>
        <p:nvSpPr>
          <p:cNvPr id="3" name="Underrubrik 2">
            <a:extLst>
              <a:ext uri="{FF2B5EF4-FFF2-40B4-BE49-F238E27FC236}">
                <a16:creationId xmlns:a16="http://schemas.microsoft.com/office/drawing/2014/main" id="{051756AD-FBBF-4B9C-8626-E4C39E0B6F46}"/>
              </a:ext>
            </a:extLst>
          </p:cNvPr>
          <p:cNvSpPr>
            <a:spLocks noGrp="1"/>
          </p:cNvSpPr>
          <p:nvPr>
            <p:ph type="subTitle" idx="1"/>
          </p:nvPr>
        </p:nvSpPr>
        <p:spPr/>
        <p:txBody>
          <a:bodyPr/>
          <a:lstStyle/>
          <a:p>
            <a:r>
              <a:rPr lang="sv-SE" dirty="0"/>
              <a:t>Har ni frågor eller vill lämna synpunkter, skriv till</a:t>
            </a:r>
          </a:p>
          <a:p>
            <a:r>
              <a:rPr lang="sv-SE" dirty="0"/>
              <a:t>eva.agaker@socialstyrelsen.se</a:t>
            </a:r>
          </a:p>
        </p:txBody>
      </p:sp>
    </p:spTree>
    <p:extLst>
      <p:ext uri="{BB962C8B-B14F-4D97-AF65-F5344CB8AC3E}">
        <p14:creationId xmlns:p14="http://schemas.microsoft.com/office/powerpoint/2010/main" val="108687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2227509-A57E-C041-C051-0E3BB6137D9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97AE51D-1380-634D-3482-B0825834866E}"/>
              </a:ext>
            </a:extLst>
          </p:cNvPr>
          <p:cNvSpPr>
            <a:spLocks noGrp="1"/>
          </p:cNvSpPr>
          <p:nvPr>
            <p:ph type="title"/>
          </p:nvPr>
        </p:nvSpPr>
        <p:spPr/>
        <p:txBody>
          <a:bodyPr/>
          <a:lstStyle/>
          <a:p>
            <a:r>
              <a:rPr lang="sv-SE" dirty="0"/>
              <a:t>Materialet består av två delar</a:t>
            </a:r>
          </a:p>
        </p:txBody>
      </p:sp>
      <p:sp>
        <p:nvSpPr>
          <p:cNvPr id="3" name="Platshållare för text 2">
            <a:extLst>
              <a:ext uri="{FF2B5EF4-FFF2-40B4-BE49-F238E27FC236}">
                <a16:creationId xmlns:a16="http://schemas.microsoft.com/office/drawing/2014/main" id="{093D452D-3788-BE86-2F26-966737D78348}"/>
              </a:ext>
            </a:extLst>
          </p:cNvPr>
          <p:cNvSpPr>
            <a:spLocks noGrp="1"/>
          </p:cNvSpPr>
          <p:nvPr>
            <p:ph type="body" sz="quarter" idx="15"/>
          </p:nvPr>
        </p:nvSpPr>
        <p:spPr/>
        <p:txBody>
          <a:bodyPr>
            <a:normAutofit/>
          </a:bodyPr>
          <a:lstStyle/>
          <a:p>
            <a:pPr lvl="0"/>
            <a:r>
              <a:rPr lang="sv-SE" b="1" dirty="0"/>
              <a:t>Del 1 – Placerade barn och ungas hälsa</a:t>
            </a:r>
            <a:br>
              <a:rPr lang="sv-SE" dirty="0"/>
            </a:br>
            <a:r>
              <a:rPr lang="sv-SE" dirty="0"/>
              <a:t>En kort genomgång av barnens hälsa och socialnämndens ansvar. Innehåller även en kort film.</a:t>
            </a:r>
          </a:p>
          <a:p>
            <a:pPr lvl="0"/>
            <a:r>
              <a:rPr lang="sv-SE" b="1" dirty="0"/>
              <a:t>Del 2 – Diskussionsfrågor</a:t>
            </a:r>
            <a:br>
              <a:rPr lang="sv-SE" dirty="0"/>
            </a:br>
            <a:r>
              <a:rPr lang="sv-SE" dirty="0"/>
              <a:t>Använd hela eller delar av denna del, det som blir bäst för dem som ska se bildspelet.</a:t>
            </a:r>
          </a:p>
          <a:p>
            <a:pPr marL="0" indent="0">
              <a:buNone/>
            </a:pPr>
            <a:endParaRPr lang="sv-SE" dirty="0"/>
          </a:p>
          <a:p>
            <a:endParaRPr lang="sv-SE" dirty="0"/>
          </a:p>
        </p:txBody>
      </p:sp>
    </p:spTree>
    <p:extLst>
      <p:ext uri="{BB962C8B-B14F-4D97-AF65-F5344CB8AC3E}">
        <p14:creationId xmlns:p14="http://schemas.microsoft.com/office/powerpoint/2010/main" val="83925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3DF53E-6EBB-573C-CB19-BF1472F7A1B5}"/>
              </a:ext>
            </a:extLst>
          </p:cNvPr>
          <p:cNvSpPr>
            <a:spLocks noGrp="1"/>
          </p:cNvSpPr>
          <p:nvPr>
            <p:ph type="title"/>
          </p:nvPr>
        </p:nvSpPr>
        <p:spPr/>
        <p:txBody>
          <a:bodyPr/>
          <a:lstStyle/>
          <a:p>
            <a:r>
              <a:rPr lang="sv-SE" dirty="0"/>
              <a:t>Förberedelser</a:t>
            </a:r>
          </a:p>
        </p:txBody>
      </p:sp>
      <p:sp>
        <p:nvSpPr>
          <p:cNvPr id="3" name="Platshållare för text 2">
            <a:extLst>
              <a:ext uri="{FF2B5EF4-FFF2-40B4-BE49-F238E27FC236}">
                <a16:creationId xmlns:a16="http://schemas.microsoft.com/office/drawing/2014/main" id="{3A5B92B1-AFF5-3223-2B3C-86499D27A72F}"/>
              </a:ext>
            </a:extLst>
          </p:cNvPr>
          <p:cNvSpPr>
            <a:spLocks noGrp="1"/>
          </p:cNvSpPr>
          <p:nvPr>
            <p:ph type="body" sz="quarter" idx="15"/>
          </p:nvPr>
        </p:nvSpPr>
        <p:spPr>
          <a:xfrm>
            <a:off x="637200" y="1143000"/>
            <a:ext cx="6818312" cy="5243271"/>
          </a:xfrm>
        </p:spPr>
        <p:txBody>
          <a:bodyPr>
            <a:normAutofit/>
          </a:bodyPr>
          <a:lstStyle/>
          <a:p>
            <a:pPr marL="0" lvl="0" indent="0">
              <a:buNone/>
            </a:pPr>
            <a:endParaRPr lang="sv-SE" dirty="0"/>
          </a:p>
          <a:p>
            <a:pPr lvl="0"/>
            <a:r>
              <a:rPr lang="sv-SE" dirty="0"/>
              <a:t>Kontrollera att </a:t>
            </a:r>
            <a:r>
              <a:rPr lang="sv-SE" b="1" dirty="0"/>
              <a:t>länken till filmen fungerar.</a:t>
            </a:r>
            <a:endParaRPr lang="sv-SE" dirty="0"/>
          </a:p>
          <a:p>
            <a:pPr lvl="0"/>
            <a:r>
              <a:rPr lang="sv-SE" dirty="0"/>
              <a:t>Läs igenom </a:t>
            </a:r>
            <a:r>
              <a:rPr lang="sv-SE" b="1" dirty="0"/>
              <a:t>diskussionsfrågorna</a:t>
            </a:r>
            <a:r>
              <a:rPr lang="sv-SE" dirty="0"/>
              <a:t> och välj de som passar er bäst.</a:t>
            </a:r>
          </a:p>
          <a:p>
            <a:pPr marL="0" lvl="0" indent="0">
              <a:buNone/>
            </a:pPr>
            <a:r>
              <a:rPr lang="sv-SE" dirty="0"/>
              <a:t>Ta gärna reda på </a:t>
            </a:r>
          </a:p>
          <a:p>
            <a:pPr lvl="0"/>
            <a:r>
              <a:rPr lang="sv-SE" b="1" dirty="0"/>
              <a:t>hur ofta ni skickar en begäran om hälsoundersökning</a:t>
            </a:r>
            <a:r>
              <a:rPr lang="sv-SE" dirty="0"/>
              <a:t> vid placering. På </a:t>
            </a:r>
            <a:r>
              <a:rPr lang="sv-SE" b="1" dirty="0"/>
              <a:t>bild 13</a:t>
            </a:r>
            <a:r>
              <a:rPr lang="sv-SE" dirty="0"/>
              <a:t> kan du fylla i hur det ser ut i er kommun.</a:t>
            </a:r>
          </a:p>
          <a:p>
            <a:pPr lvl="0"/>
            <a:r>
              <a:rPr lang="sv-SE" dirty="0"/>
              <a:t>om </a:t>
            </a:r>
            <a:r>
              <a:rPr lang="sv-SE" b="1" dirty="0"/>
              <a:t>BBIC Begäran om hälsoundersökning</a:t>
            </a:r>
            <a:r>
              <a:rPr lang="sv-SE" dirty="0"/>
              <a:t> finns i ert IT-stöd.</a:t>
            </a:r>
          </a:p>
          <a:p>
            <a:pPr marL="0" indent="0">
              <a:buNone/>
            </a:pPr>
            <a:endParaRPr lang="sv-SE" dirty="0"/>
          </a:p>
        </p:txBody>
      </p:sp>
    </p:spTree>
    <p:extLst>
      <p:ext uri="{BB962C8B-B14F-4D97-AF65-F5344CB8AC3E}">
        <p14:creationId xmlns:p14="http://schemas.microsoft.com/office/powerpoint/2010/main" val="404885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AA85C23-B835-BC5B-47D8-F22BD402F2C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378265-D9A5-7AB3-6620-5F15EED38F4F}"/>
              </a:ext>
            </a:extLst>
          </p:cNvPr>
          <p:cNvSpPr>
            <a:spLocks noGrp="1"/>
          </p:cNvSpPr>
          <p:nvPr>
            <p:ph type="title"/>
          </p:nvPr>
        </p:nvSpPr>
        <p:spPr/>
        <p:txBody>
          <a:bodyPr/>
          <a:lstStyle/>
          <a:p>
            <a:pPr lvl="0"/>
            <a:r>
              <a:rPr lang="sv-SE" dirty="0"/>
              <a:t>Om du visar bildspelet för socialsekreterare</a:t>
            </a:r>
          </a:p>
        </p:txBody>
      </p:sp>
      <p:sp>
        <p:nvSpPr>
          <p:cNvPr id="3" name="Platshållare för text 2">
            <a:extLst>
              <a:ext uri="{FF2B5EF4-FFF2-40B4-BE49-F238E27FC236}">
                <a16:creationId xmlns:a16="http://schemas.microsoft.com/office/drawing/2014/main" id="{D3C943AA-6983-1339-A9B8-58A4399A31EC}"/>
              </a:ext>
            </a:extLst>
          </p:cNvPr>
          <p:cNvSpPr>
            <a:spLocks noGrp="1"/>
          </p:cNvSpPr>
          <p:nvPr>
            <p:ph type="body" sz="quarter" idx="15"/>
          </p:nvPr>
        </p:nvSpPr>
        <p:spPr>
          <a:xfrm>
            <a:off x="636888" y="1620000"/>
            <a:ext cx="8519811" cy="4751871"/>
          </a:xfrm>
        </p:spPr>
        <p:txBody>
          <a:bodyPr>
            <a:normAutofit/>
          </a:bodyPr>
          <a:lstStyle/>
          <a:p>
            <a:pPr lvl="0"/>
            <a:r>
              <a:rPr lang="sv-SE" dirty="0"/>
              <a:t>Vid </a:t>
            </a:r>
            <a:r>
              <a:rPr lang="sv-SE" b="1" dirty="0"/>
              <a:t>bild 18</a:t>
            </a:r>
            <a:r>
              <a:rPr lang="sv-SE" dirty="0"/>
              <a:t>, gå igenom </a:t>
            </a:r>
            <a:r>
              <a:rPr lang="sv-SE" b="1" dirty="0"/>
              <a:t>steg 1 och 2 i </a:t>
            </a:r>
            <a:r>
              <a:rPr lang="sv-SE" b="1" dirty="0" err="1"/>
              <a:t>HälsoSAMS</a:t>
            </a:r>
            <a:r>
              <a:rPr lang="sv-SE" dirty="0"/>
              <a:t> – de handlar om att initiera en hälsoundersökning.</a:t>
            </a:r>
          </a:p>
          <a:p>
            <a:pPr lvl="0"/>
            <a:r>
              <a:rPr lang="sv-SE" dirty="0"/>
              <a:t>Det är bra om deltagarna har </a:t>
            </a:r>
            <a:r>
              <a:rPr lang="sv-SE" dirty="0" err="1"/>
              <a:t>HälsoSAMS</a:t>
            </a:r>
            <a:r>
              <a:rPr lang="sv-SE" dirty="0"/>
              <a:t> framför sig om ni går igenom stegen.</a:t>
            </a:r>
          </a:p>
          <a:p>
            <a:pPr lvl="0"/>
            <a:r>
              <a:rPr lang="sv-SE" dirty="0"/>
              <a:t>Vid </a:t>
            </a:r>
            <a:r>
              <a:rPr lang="sv-SE" b="1" dirty="0"/>
              <a:t>bild 19</a:t>
            </a:r>
            <a:r>
              <a:rPr lang="sv-SE" dirty="0"/>
              <a:t>, visa gärna </a:t>
            </a:r>
            <a:r>
              <a:rPr lang="sv-SE" b="1" dirty="0">
                <a:hlinkClick r:id="rId3" action="ppaction://hlinkfile"/>
              </a:rPr>
              <a:t>BBIC Begäran om en  hälsoundersökning</a:t>
            </a:r>
            <a:r>
              <a:rPr lang="sv-SE" b="1" dirty="0"/>
              <a:t> </a:t>
            </a:r>
            <a:r>
              <a:rPr lang="sv-SE" dirty="0"/>
              <a:t>(klicka för att få en länk). Du kan visa den digitalt eller skriva ut den.</a:t>
            </a:r>
          </a:p>
          <a:p>
            <a:pPr marL="0" indent="0">
              <a:buNone/>
            </a:pPr>
            <a:r>
              <a:rPr lang="sv-SE" dirty="0"/>
              <a:t> </a:t>
            </a:r>
          </a:p>
          <a:p>
            <a:pPr marL="0" indent="0">
              <a:buNone/>
            </a:pPr>
            <a:endParaRPr lang="sv-SE" dirty="0"/>
          </a:p>
        </p:txBody>
      </p:sp>
    </p:spTree>
    <p:extLst>
      <p:ext uri="{BB962C8B-B14F-4D97-AF65-F5344CB8AC3E}">
        <p14:creationId xmlns:p14="http://schemas.microsoft.com/office/powerpoint/2010/main" val="396909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E90F3-E8A5-C125-2A32-E11BF502CD9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21530EE-8C3D-CA66-C083-D120126A0DB2}"/>
              </a:ext>
            </a:extLst>
          </p:cNvPr>
          <p:cNvSpPr>
            <a:spLocks noGrp="1"/>
          </p:cNvSpPr>
          <p:nvPr>
            <p:ph type="title"/>
          </p:nvPr>
        </p:nvSpPr>
        <p:spPr>
          <a:xfrm>
            <a:off x="637200" y="540000"/>
            <a:ext cx="5973462" cy="2847601"/>
          </a:xfrm>
        </p:spPr>
        <p:txBody>
          <a:bodyPr/>
          <a:lstStyle/>
          <a:p>
            <a:r>
              <a:rPr lang="sv-SE" dirty="0"/>
              <a:t>Placerade barn och ungas hälsa</a:t>
            </a:r>
          </a:p>
        </p:txBody>
      </p:sp>
      <p:sp>
        <p:nvSpPr>
          <p:cNvPr id="3" name="Platshållare för text 2">
            <a:extLst>
              <a:ext uri="{FF2B5EF4-FFF2-40B4-BE49-F238E27FC236}">
                <a16:creationId xmlns:a16="http://schemas.microsoft.com/office/drawing/2014/main" id="{AA9B043D-8807-923F-09E0-412BC17F2DE6}"/>
              </a:ext>
            </a:extLst>
          </p:cNvPr>
          <p:cNvSpPr>
            <a:spLocks noGrp="1"/>
          </p:cNvSpPr>
          <p:nvPr>
            <p:ph type="body" sz="quarter" idx="12"/>
          </p:nvPr>
        </p:nvSpPr>
        <p:spPr/>
        <p:txBody>
          <a:bodyPr/>
          <a:lstStyle/>
          <a:p>
            <a:r>
              <a:rPr lang="sv-SE" dirty="0"/>
              <a:t>1</a:t>
            </a:r>
          </a:p>
        </p:txBody>
      </p:sp>
    </p:spTree>
    <p:extLst>
      <p:ext uri="{BB962C8B-B14F-4D97-AF65-F5344CB8AC3E}">
        <p14:creationId xmlns:p14="http://schemas.microsoft.com/office/powerpoint/2010/main" val="340476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76D5D-AE63-4CCC-D240-2B01A78CC26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EBA043B-FC0D-BAF4-E41F-08A575EF97BE}"/>
              </a:ext>
            </a:extLst>
          </p:cNvPr>
          <p:cNvSpPr>
            <a:spLocks noGrp="1"/>
          </p:cNvSpPr>
          <p:nvPr>
            <p:ph type="title"/>
          </p:nvPr>
        </p:nvSpPr>
        <p:spPr/>
        <p:txBody>
          <a:bodyPr/>
          <a:lstStyle/>
          <a:p>
            <a:r>
              <a:rPr lang="sv-SE" dirty="0"/>
              <a:t>Varför har Socialstyrelsen tagit fram detta bildspel?</a:t>
            </a:r>
          </a:p>
        </p:txBody>
      </p:sp>
      <p:sp>
        <p:nvSpPr>
          <p:cNvPr id="3" name="Platshållare för text 2">
            <a:extLst>
              <a:ext uri="{FF2B5EF4-FFF2-40B4-BE49-F238E27FC236}">
                <a16:creationId xmlns:a16="http://schemas.microsoft.com/office/drawing/2014/main" id="{C31990B8-197B-43BA-6578-24083BA23A5D}"/>
              </a:ext>
            </a:extLst>
          </p:cNvPr>
          <p:cNvSpPr>
            <a:spLocks noGrp="1"/>
          </p:cNvSpPr>
          <p:nvPr>
            <p:ph type="body" sz="quarter" idx="10"/>
          </p:nvPr>
        </p:nvSpPr>
        <p:spPr/>
        <p:txBody>
          <a:bodyPr>
            <a:normAutofit/>
          </a:bodyPr>
          <a:lstStyle/>
          <a:p>
            <a:r>
              <a:rPr lang="sv-SE" sz="2400" dirty="0"/>
              <a:t>För att uppmärksamma er på att ert arbete med att initiera en hälsoundersökning kan vara avgörande för att placerade barn och unga ska få sina behov av hälso- och sjukvård och tandvård tillgodosedda.</a:t>
            </a:r>
          </a:p>
          <a:p>
            <a:r>
              <a:rPr lang="sv-SE" sz="2400" dirty="0"/>
              <a:t>När en begäran om hälsoundersökning skickas från socialtjänsten till regionerna leder merparten av dem till att en hälsoundersökning genomförs.</a:t>
            </a:r>
          </a:p>
          <a:p>
            <a:endParaRPr lang="sv-SE" dirty="0"/>
          </a:p>
        </p:txBody>
      </p:sp>
    </p:spTree>
    <p:extLst>
      <p:ext uri="{BB962C8B-B14F-4D97-AF65-F5344CB8AC3E}">
        <p14:creationId xmlns:p14="http://schemas.microsoft.com/office/powerpoint/2010/main" val="360344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6ECCCB7-414D-7294-EF2E-5914E92DCC23}"/>
              </a:ext>
            </a:extLst>
          </p:cNvPr>
          <p:cNvSpPr>
            <a:spLocks noGrp="1"/>
          </p:cNvSpPr>
          <p:nvPr>
            <p:ph type="title"/>
          </p:nvPr>
        </p:nvSpPr>
        <p:spPr/>
        <p:txBody>
          <a:bodyPr/>
          <a:lstStyle/>
          <a:p>
            <a:r>
              <a:rPr lang="sv-SE" dirty="0"/>
              <a:t>2025 infofilm: Placerade barn och ungas hälsa</a:t>
            </a:r>
          </a:p>
        </p:txBody>
      </p:sp>
      <p:pic>
        <p:nvPicPr>
          <p:cNvPr id="5" name="Bildobjekt 4">
            <a:extLst>
              <a:ext uri="{FF2B5EF4-FFF2-40B4-BE49-F238E27FC236}">
                <a16:creationId xmlns:a16="http://schemas.microsoft.com/office/drawing/2014/main" id="{263C2F1C-2177-2A70-9071-7AD41AE08423}"/>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7488" b="5442"/>
          <a:stretch/>
        </p:blipFill>
        <p:spPr>
          <a:xfrm>
            <a:off x="1643753" y="1186546"/>
            <a:ext cx="8925760" cy="4854239"/>
          </a:xfrm>
          <a:prstGeom prst="rect">
            <a:avLst/>
          </a:prstGeom>
        </p:spPr>
      </p:pic>
      <p:pic>
        <p:nvPicPr>
          <p:cNvPr id="9" name="Bildobjekt 8" descr="En bild som visar person, Människoansikte, klädsel, utomhus&#10;&#10;AI-genererat innehåll kan vara felaktigt.">
            <a:extLst>
              <a:ext uri="{FF2B5EF4-FFF2-40B4-BE49-F238E27FC236}">
                <a16:creationId xmlns:a16="http://schemas.microsoft.com/office/drawing/2014/main" id="{CA0F6C58-DBCE-01C7-5DC6-6116CD84AA5D}"/>
              </a:ext>
            </a:extLst>
          </p:cNvPr>
          <p:cNvPicPr>
            <a:picLocks noChangeAspect="1"/>
          </p:cNvPicPr>
          <p:nvPr/>
        </p:nvPicPr>
        <p:blipFill>
          <a:blip r:embed="rId4">
            <a:extLst>
              <a:ext uri="{28A0092B-C50C-407E-A947-70E740481C1C}">
                <a14:useLocalDpi xmlns:a14="http://schemas.microsoft.com/office/drawing/2010/main" val="0"/>
              </a:ext>
            </a:extLst>
          </a:blip>
          <a:srcRect l="4959" r="4507"/>
          <a:stretch>
            <a:fillRect/>
          </a:stretch>
        </p:blipFill>
        <p:spPr>
          <a:xfrm>
            <a:off x="3109755" y="1630633"/>
            <a:ext cx="6002347" cy="3729357"/>
          </a:xfrm>
          <a:prstGeom prst="rect">
            <a:avLst/>
          </a:prstGeom>
        </p:spPr>
      </p:pic>
      <p:sp>
        <p:nvSpPr>
          <p:cNvPr id="7" name="textruta 6">
            <a:extLst>
              <a:ext uri="{FF2B5EF4-FFF2-40B4-BE49-F238E27FC236}">
                <a16:creationId xmlns:a16="http://schemas.microsoft.com/office/drawing/2014/main" id="{D15AE626-34CE-39A4-0A1C-E67B8506E92C}"/>
              </a:ext>
            </a:extLst>
          </p:cNvPr>
          <p:cNvSpPr txBox="1"/>
          <p:nvPr/>
        </p:nvSpPr>
        <p:spPr>
          <a:xfrm>
            <a:off x="3700559" y="4858035"/>
            <a:ext cx="5411543" cy="369332"/>
          </a:xfrm>
          <a:prstGeom prst="rect">
            <a:avLst/>
          </a:prstGeom>
          <a:noFill/>
        </p:spPr>
        <p:txBody>
          <a:bodyPr wrap="square">
            <a:spAutoFit/>
          </a:bodyPr>
          <a:lstStyle/>
          <a:p>
            <a:r>
              <a:rPr lang="sv-SE" u="sng" dirty="0">
                <a:solidFill>
                  <a:schemeClr val="bg1"/>
                </a:solidFill>
                <a:hlinkClick r:id="rId5">
                  <a:extLst>
                    <a:ext uri="{A12FA001-AC4F-418D-AE19-62706E023703}">
                      <ahyp:hlinkClr xmlns:ahyp="http://schemas.microsoft.com/office/drawing/2018/hyperlinkcolor" val="tx"/>
                    </a:ext>
                  </a:extLst>
                </a:hlinkClick>
              </a:rPr>
              <a:t>https://qcnl.tv/p/8lq653XulXpwjecypFA6og</a:t>
            </a:r>
            <a:endParaRPr lang="sv-SE" dirty="0">
              <a:solidFill>
                <a:schemeClr val="bg1"/>
              </a:solidFill>
            </a:endParaRPr>
          </a:p>
        </p:txBody>
      </p:sp>
    </p:spTree>
    <p:extLst>
      <p:ext uri="{BB962C8B-B14F-4D97-AF65-F5344CB8AC3E}">
        <p14:creationId xmlns:p14="http://schemas.microsoft.com/office/powerpoint/2010/main" val="388275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54037C-42DD-39BB-1635-C277ED319493}"/>
              </a:ext>
            </a:extLst>
          </p:cNvPr>
          <p:cNvSpPr>
            <a:spLocks noGrp="1"/>
          </p:cNvSpPr>
          <p:nvPr>
            <p:ph type="title"/>
          </p:nvPr>
        </p:nvSpPr>
        <p:spPr/>
        <p:txBody>
          <a:bodyPr/>
          <a:lstStyle/>
          <a:p>
            <a:r>
              <a:rPr lang="sv-SE" dirty="0"/>
              <a:t>Hälsoproblem beror på olika saker</a:t>
            </a:r>
          </a:p>
        </p:txBody>
      </p:sp>
      <p:sp>
        <p:nvSpPr>
          <p:cNvPr id="5" name="Platshållare för innehåll 4">
            <a:extLst>
              <a:ext uri="{FF2B5EF4-FFF2-40B4-BE49-F238E27FC236}">
                <a16:creationId xmlns:a16="http://schemas.microsoft.com/office/drawing/2014/main" id="{6C604EEB-3406-B9EE-5284-A14F71FD7FFC}"/>
              </a:ext>
            </a:extLst>
          </p:cNvPr>
          <p:cNvSpPr>
            <a:spLocks noGrp="1"/>
          </p:cNvSpPr>
          <p:nvPr>
            <p:ph type="body" sz="quarter" idx="15"/>
          </p:nvPr>
        </p:nvSpPr>
        <p:spPr/>
        <p:txBody>
          <a:bodyPr>
            <a:normAutofit/>
          </a:bodyPr>
          <a:lstStyle/>
          <a:p>
            <a:r>
              <a:rPr lang="sv-SE" dirty="0"/>
              <a:t>Barnet har inte fått de undersökningar som ingår i det generella barnhälsoprogrammet.</a:t>
            </a:r>
          </a:p>
          <a:p>
            <a:r>
              <a:rPr lang="sv-SE" dirty="0"/>
              <a:t>Det har saknats kontinuerlig kontakt med hälso- och sjukvården samt tandvården under uppväxten, även om barnet inte har varit placerat.</a:t>
            </a:r>
          </a:p>
          <a:p>
            <a:r>
              <a:rPr lang="sv-SE" dirty="0"/>
              <a:t>Ofta återkommande flyttar för barnet, både under placering och i perioder utan placering, kan leda till avbrott i vårdkontakter och förebyggande insatser.</a:t>
            </a:r>
          </a:p>
          <a:p>
            <a:endParaRPr lang="sv-SE" dirty="0"/>
          </a:p>
        </p:txBody>
      </p:sp>
    </p:spTree>
    <p:extLst>
      <p:ext uri="{BB962C8B-B14F-4D97-AF65-F5344CB8AC3E}">
        <p14:creationId xmlns:p14="http://schemas.microsoft.com/office/powerpoint/2010/main" val="1094243224"/>
      </p:ext>
    </p:extLst>
  </p:cSld>
  <p:clrMapOvr>
    <a:masterClrMapping/>
  </p:clrMapOvr>
</p:sld>
</file>

<file path=ppt/theme/theme1.xml><?xml version="1.0" encoding="utf-8"?>
<a:theme xmlns:a="http://schemas.openxmlformats.org/drawingml/2006/main" name="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Blank.potx" id="{E3E5DE97-4B61-4DC9-B293-FEC6251761CF}" vid="{BA56C6D2-70B4-4699-87F6-94A3E15B1D6E}"/>
    </a:ext>
  </a:extLst>
</a:theme>
</file>

<file path=ppt/theme/theme2.xml><?xml version="1.0" encoding="utf-8"?>
<a:theme xmlns:a="http://schemas.openxmlformats.org/drawingml/2006/main" name="1_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Blank.potx" id="{E3E5DE97-4B61-4DC9-B293-FEC6251761CF}" vid="{BA56C6D2-70B4-4699-87F6-94A3E15B1D6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5137</TotalTime>
  <Words>2093</Words>
  <Application>Microsoft Office PowerPoint</Application>
  <PresentationFormat>Bredbild</PresentationFormat>
  <Paragraphs>191</Paragraphs>
  <Slides>24</Slides>
  <Notes>21</Notes>
  <HiddenSlides>4</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24</vt:i4>
      </vt:variant>
    </vt:vector>
  </HeadingPairs>
  <TitlesOfParts>
    <vt:vector size="30" baseType="lpstr">
      <vt:lpstr>Arial</vt:lpstr>
      <vt:lpstr>Calibri</vt:lpstr>
      <vt:lpstr>Century Gothic</vt:lpstr>
      <vt:lpstr>Noto Sans</vt:lpstr>
      <vt:lpstr>Socialstyrelsen</vt:lpstr>
      <vt:lpstr>1_Socialstyrelsen</vt:lpstr>
      <vt:lpstr>Placerade barn och unga behöver erbjudas en hälsoundersökning</vt:lpstr>
      <vt:lpstr>Till dig som ska visa bildspelet</vt:lpstr>
      <vt:lpstr>Materialet består av två delar</vt:lpstr>
      <vt:lpstr>Förberedelser</vt:lpstr>
      <vt:lpstr>Om du visar bildspelet för socialsekreterare</vt:lpstr>
      <vt:lpstr>Placerade barn och ungas hälsa</vt:lpstr>
      <vt:lpstr>Varför har Socialstyrelsen tagit fram detta bildspel?</vt:lpstr>
      <vt:lpstr>2025 infofilm: Placerade barn och ungas hälsa</vt:lpstr>
      <vt:lpstr>Hälsoproblem beror på olika saker</vt:lpstr>
      <vt:lpstr>Socialtjänsten, hälso- och sjukvården samt tandvården har ansvar för att hälsoundersökningen blir genomförd</vt:lpstr>
      <vt:lpstr>En stor del av placerade barn och unga erbjuds ändå inte en hälsoundersökning</vt:lpstr>
      <vt:lpstr>Det är viktigt att socialtjänsten initierar en hälsoundersökning</vt:lpstr>
      <vt:lpstr>Så här ser det ut i vår kommun</vt:lpstr>
      <vt:lpstr>Faktorer som bidrar till att initiera hälsoundersökningen</vt:lpstr>
      <vt:lpstr>Vart ska begäran skickas?</vt:lpstr>
      <vt:lpstr> HälsoSAMS innehåller stöd  för att initiera en hälsoundersökning</vt:lpstr>
      <vt:lpstr>HälsoSAMS</vt:lpstr>
      <vt:lpstr>HälsoSAMS ger stöd för vad som ska göras, vem som har ansvar och syftet  </vt:lpstr>
      <vt:lpstr>BBIC dokumentationsstöd för  Begäran om en hälsoundersökning   </vt:lpstr>
      <vt:lpstr>Diskussionsfrågor</vt:lpstr>
      <vt:lpstr>Diskussion</vt:lpstr>
      <vt:lpstr>Diskussion </vt:lpstr>
      <vt:lpstr>Diskussion </vt:lpstr>
      <vt:lpstr>Lycka till med arbetet att initiera hälsoundersökningar!</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Odstam, Rose-Marie</dc:creator>
  <cp:lastModifiedBy>Agåker, Eva</cp:lastModifiedBy>
  <cp:revision>352</cp:revision>
  <cp:lastPrinted>2025-02-18T12:50:49Z</cp:lastPrinted>
  <dcterms:created xsi:type="dcterms:W3CDTF">2024-12-02T09:52:48Z</dcterms:created>
  <dcterms:modified xsi:type="dcterms:W3CDTF">2026-04-21T10:21:52Z</dcterms:modified>
</cp:coreProperties>
</file>