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58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6" autoAdjust="0"/>
    <p:restoredTop sz="84784" autoAdjust="0"/>
  </p:normalViewPr>
  <p:slideViewPr>
    <p:cSldViewPr snapToGrid="0">
      <p:cViewPr varScale="1">
        <p:scale>
          <a:sx n="87" d="100"/>
          <a:sy n="8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5DC4C6F0-D240-9B3A-CFE1-283585EF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9178D6E-2078-08E5-BAE6-8DC08A62D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200" y="1692000"/>
            <a:ext cx="9180000" cy="2520000"/>
          </a:xfrm>
        </p:spPr>
        <p:txBody>
          <a:bodyPr rIns="0" anchor="b"/>
          <a:lstStyle>
            <a:lvl1pPr algn="l"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AEAECA3-C0A1-88F4-B211-2BA6D75FC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199" y="4320000"/>
            <a:ext cx="9180000" cy="1404000"/>
          </a:xfrm>
        </p:spPr>
        <p:txBody>
          <a:bodyPr lIns="0" tIns="72000" rIns="0"/>
          <a:lstStyle>
            <a:lvl1pPr marL="0" indent="0" algn="l"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3F05040-C74E-1D05-78D9-4CDBCBA617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8490" y="620713"/>
            <a:ext cx="2438400" cy="524075"/>
          </a:xfrm>
          <a:prstGeom prst="rect">
            <a:avLst/>
          </a:prstGeom>
        </p:spPr>
      </p:pic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CEF9954-370C-4CBC-ACFA-B1E148113F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7199" y="5892800"/>
            <a:ext cx="5220000" cy="360000"/>
          </a:xfrm>
        </p:spPr>
        <p:txBody>
          <a:bodyPr lIns="0" rIns="0" bIns="0" anchor="b" anchorCtr="0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Skapare, datum eller annan information</a:t>
            </a:r>
          </a:p>
        </p:txBody>
      </p:sp>
    </p:spTree>
    <p:extLst>
      <p:ext uri="{BB962C8B-B14F-4D97-AF65-F5344CB8AC3E}">
        <p14:creationId xmlns:p14="http://schemas.microsoft.com/office/powerpoint/2010/main" val="241741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1" y="1634400"/>
            <a:ext cx="5157600" cy="458383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A489BFAB-1838-E3DA-3086-31955668D0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201" y="1634400"/>
            <a:ext cx="5157600" cy="458383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55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1" y="1634401"/>
            <a:ext cx="5171462" cy="4574671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6960885-E329-5FCA-2677-EAF2C56F90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3340" y="1634400"/>
            <a:ext cx="5184774" cy="4583838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5887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rerad lista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1"/>
            <a:ext cx="5171462" cy="4583838"/>
          </a:xfrm>
        </p:spPr>
        <p:txBody>
          <a:bodyPr lIns="0" rIns="0"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8B2DEFEC-B058-47C3-04B8-57A68B1970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3340" y="1634401"/>
            <a:ext cx="5171461" cy="4583838"/>
          </a:xfrm>
        </p:spPr>
        <p:txBody>
          <a:bodyPr lIns="0" rIns="0"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657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EFB50B-C8C2-AB32-73B8-5A65AF0BEF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77201" y="0"/>
            <a:ext cx="41148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8" y="540000"/>
            <a:ext cx="70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0"/>
            <a:ext cx="7020000" cy="4582800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280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, bild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EFB50B-C8C2-AB32-73B8-5A65AF0BEF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77201" y="0"/>
            <a:ext cx="41148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8" y="540000"/>
            <a:ext cx="70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41027A83-3361-4A4B-AAAE-C303B08E95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1"/>
            <a:ext cx="7019687" cy="4574671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40278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1" y="0"/>
            <a:ext cx="6096000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171774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89260AC1-16F0-41EA-8B68-B8EBC4B41C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0"/>
            <a:ext cx="5171463" cy="4582800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39153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, bild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1" y="0"/>
            <a:ext cx="6096000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171774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1" y="1634400"/>
            <a:ext cx="5171463" cy="4583838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749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87401" y="1"/>
            <a:ext cx="7704599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39999"/>
            <a:ext cx="3771514" cy="15252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D9DD10FC-2BD9-4CDA-A6E6-410656069E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2065202"/>
            <a:ext cx="3771204" cy="415199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863525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, bild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87401" y="1"/>
            <a:ext cx="7704599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39999"/>
            <a:ext cx="3771514" cy="15252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2065204"/>
            <a:ext cx="3771514" cy="4153035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703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1/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EFB50B-C8C2-AB32-73B8-5A65AF0BEF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2"/>
            <a:ext cx="12192000" cy="6857999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				Markera bildplatshållaren (den här rutan), klicka inte på ikonen). </a:t>
            </a:r>
            <a:br>
              <a:rPr lang="sv-SE" dirty="0"/>
            </a:br>
            <a:r>
              <a:rPr lang="sv-SE" dirty="0"/>
              <a:t>				Infoga en bild. Kom ihåg att skriva in en alternativtext </a:t>
            </a:r>
            <a:br>
              <a:rPr lang="sv-SE" dirty="0"/>
            </a:br>
            <a:r>
              <a:rPr lang="sv-SE" dirty="0"/>
              <a:t>				eller markera som dekorativ.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1"/>
            <a:ext cx="5280114" cy="1533605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785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ens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">
            <a:extLst>
              <a:ext uri="{FF2B5EF4-FFF2-40B4-BE49-F238E27FC236}">
                <a16:creationId xmlns:a16="http://schemas.microsoft.com/office/drawing/2014/main" id="{9DC7BC62-FFDF-BE17-9318-7D2172EFB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175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pc="-40" baseline="0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F7854F6-D131-B1BF-DCAE-DABC973D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40000"/>
            <a:ext cx="5459111" cy="2889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2614B1-4CE7-EEB1-7E09-6933EC11C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989B9-E41B-BD51-904F-F6A6880C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47BC5CC-511A-C5C0-4273-7A1AF29413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3338" y="540000"/>
            <a:ext cx="5184775" cy="5678238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0" name="Bild 6" descr="Socialstyrelsen logotyp">
            <a:extLst>
              <a:ext uri="{FF2B5EF4-FFF2-40B4-BE49-F238E27FC236}">
                <a16:creationId xmlns:a16="http://schemas.microsoft.com/office/drawing/2014/main" id="{9CC60EB5-256D-072D-0810-A12B5BA1C2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14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1">
            <a:extLst>
              <a:ext uri="{FF2B5EF4-FFF2-40B4-BE49-F238E27FC236}">
                <a16:creationId xmlns:a16="http://schemas.microsoft.com/office/drawing/2014/main" id="{AE00FC94-731C-4487-F68E-51E079377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248" y="1613916"/>
            <a:ext cx="7461504" cy="2356072"/>
          </a:xfrm>
        </p:spPr>
        <p:txBody>
          <a:bodyPr anchor="t" anchorCtr="0"/>
          <a:lstStyle>
            <a:lvl1pPr>
              <a:lnSpc>
                <a:spcPct val="100000"/>
              </a:lnSpc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1" name="Platshållare för text 10" descr="Citattecken">
            <a:extLst>
              <a:ext uri="{FF2B5EF4-FFF2-40B4-BE49-F238E27FC236}">
                <a16:creationId xmlns:a16="http://schemas.microsoft.com/office/drawing/2014/main" id="{662AA28D-E944-4700-BC14-792C9FF19A2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968849" y="936530"/>
            <a:ext cx="792797" cy="1081722"/>
          </a:xfrm>
        </p:spPr>
        <p:txBody>
          <a:bodyPr/>
          <a:lstStyle>
            <a:lvl1pPr marL="0" indent="0">
              <a:buNone/>
              <a:defRPr sz="8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”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20AECAA3-CD22-0DFA-19FC-6537263799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65248" y="3992415"/>
            <a:ext cx="7461504" cy="1251669"/>
          </a:xfrm>
          <a:prstGeom prst="rect">
            <a:avLst/>
          </a:prstGeom>
        </p:spPr>
        <p:txBody>
          <a:bodyPr l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och skriv</a:t>
            </a:r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41B79240-5AF4-B987-6456-E3446E8F24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52174" y="5266511"/>
            <a:ext cx="5371530" cy="951728"/>
          </a:xfrm>
          <a:prstGeom prst="rect">
            <a:avLst/>
          </a:prstGeom>
        </p:spPr>
        <p:txBody>
          <a:bodyPr lIns="90000" rIns="0"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>
                <a:solidFill>
                  <a:schemeClr val="bg1"/>
                </a:solidFill>
              </a:rPr>
              <a:t>Namn/Källa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	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 7" descr="Socialstyrelsen logotyp">
            <a:extLst>
              <a:ext uri="{FF2B5EF4-FFF2-40B4-BE49-F238E27FC236}">
                <a16:creationId xmlns:a16="http://schemas.microsoft.com/office/drawing/2014/main" id="{B46BCB16-0BE3-50BE-D90A-CC43197FE0A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17618" y="6309204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354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nsterställd cita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2DA5640-880C-4970-9969-589D5CE2421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360000" indent="0">
              <a:lnSpc>
                <a:spcPct val="100000"/>
              </a:lnSpc>
              <a:spcBef>
                <a:spcPts val="300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2" y="981249"/>
            <a:ext cx="6004559" cy="2539857"/>
          </a:xfrm>
        </p:spPr>
        <p:txBody>
          <a:bodyPr rIns="0" anchor="t" anchorCtr="0"/>
          <a:lstStyle>
            <a:lvl1pPr>
              <a:lnSpc>
                <a:spcPct val="100000"/>
              </a:lnSpc>
              <a:defRPr sz="4000" spc="-4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2" name="Platshållare för text 10" descr="Citattecken">
            <a:extLst>
              <a:ext uri="{FF2B5EF4-FFF2-40B4-BE49-F238E27FC236}">
                <a16:creationId xmlns:a16="http://schemas.microsoft.com/office/drawing/2014/main" id="{A84D938D-EF47-457D-9244-7DB72A4045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4201" y="440387"/>
            <a:ext cx="792797" cy="1081722"/>
          </a:xfrm>
        </p:spPr>
        <p:txBody>
          <a:bodyPr/>
          <a:lstStyle>
            <a:lvl1pPr marL="0" indent="0">
              <a:buNone/>
              <a:defRPr sz="7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”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20AECAA3-CD22-0DFA-19FC-6537263799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0602" y="3670743"/>
            <a:ext cx="6004559" cy="1251669"/>
          </a:xfrm>
          <a:prstGeom prst="rect">
            <a:avLst/>
          </a:prstGeom>
        </p:spPr>
        <p:txBody>
          <a:bodyPr l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och skriv</a:t>
            </a:r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41B79240-5AF4-B987-6456-E3446E8F24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90600" y="5072050"/>
            <a:ext cx="6004559" cy="804702"/>
          </a:xfrm>
          <a:prstGeom prst="rect">
            <a:avLst/>
          </a:prstGeom>
        </p:spPr>
        <p:txBody>
          <a:bodyPr lIns="90000" rIns="0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>
                <a:solidFill>
                  <a:schemeClr val="bg1"/>
                </a:solidFill>
              </a:rPr>
              <a:t>Namn/Källa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	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0641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ut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5DC4C6F0-D240-9B3A-CFE1-283585EF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9178D6E-2078-08E5-BAE6-8DC08A62D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6000" y="2404800"/>
            <a:ext cx="9180000" cy="1908000"/>
          </a:xfrm>
        </p:spPr>
        <p:txBody>
          <a:bodyPr rIns="0" anchor="ctr" anchorCtr="0"/>
          <a:lstStyle>
            <a:lvl1pPr algn="ctr">
              <a:defRPr sz="44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AEAECA3-C0A1-88F4-B211-2BA6D75FC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00" y="4345200"/>
            <a:ext cx="9180000" cy="1116000"/>
          </a:xfrm>
        </p:spPr>
        <p:txBody>
          <a:bodyPr lIns="0" tIns="72000" rIns="0"/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3F05040-C74E-1D05-78D9-4CDBCBA617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6800" y="5710238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594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5DC4C6F0-D240-9B3A-CFE1-283585EF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3" name="Underrubrik 2">
            <a:extLst>
              <a:ext uri="{FF2B5EF4-FFF2-40B4-BE49-F238E27FC236}">
                <a16:creationId xmlns:a16="http://schemas.microsoft.com/office/drawing/2014/main" id="{EAEAECA3-C0A1-88F4-B211-2BA6D75FC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088" y="5506636"/>
            <a:ext cx="9143999" cy="711602"/>
          </a:xfrm>
        </p:spPr>
        <p:txBody>
          <a:bodyPr lIns="0" tIns="72000" rIns="0"/>
          <a:lstStyle>
            <a:lvl1pPr marL="0" indent="0" algn="ctr"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3F05040-C74E-1D05-78D9-4CDBCBA617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40431" y="2678227"/>
            <a:ext cx="4911139" cy="10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7606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ppbild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F35895A3-CFBD-2DD7-0C6D-2EC2943D2F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6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6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">
            <a:extLst>
              <a:ext uri="{FF2B5EF4-FFF2-40B4-BE49-F238E27FC236}">
                <a16:creationId xmlns:a16="http://schemas.microsoft.com/office/drawing/2014/main" id="{A8BC795E-0211-60B3-4FEF-7B5792310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097" y="0"/>
            <a:ext cx="12192000" cy="6858000"/>
          </a:xfrm>
          <a:prstGeom prst="rect">
            <a:avLst/>
          </a:prstGeom>
          <a:solidFill>
            <a:srgbClr val="113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1999"/>
            <a:ext cx="8968770" cy="2520000"/>
          </a:xfrm>
        </p:spPr>
        <p:txBody>
          <a:bodyPr rIns="0" anchor="b"/>
          <a:lstStyle>
            <a:lvl1pPr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4384AE-3851-7BF4-93ED-FF5247D138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7200" y="4333988"/>
            <a:ext cx="9000000" cy="1655763"/>
          </a:xfrm>
        </p:spPr>
        <p:txBody>
          <a:bodyPr lIns="0" tIns="72000" rIns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Avsnittsundertitel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 7" descr="Socialstyrelsen logotyp">
            <a:extLst>
              <a:ext uri="{FF2B5EF4-FFF2-40B4-BE49-F238E27FC236}">
                <a16:creationId xmlns:a16="http://schemas.microsoft.com/office/drawing/2014/main" id="{B46BCB16-0BE3-50BE-D90A-CC43197FE0A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1622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 num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1">
            <a:extLst>
              <a:ext uri="{FF2B5EF4-FFF2-40B4-BE49-F238E27FC236}">
                <a16:creationId xmlns:a16="http://schemas.microsoft.com/office/drawing/2014/main" id="{8EEF72E6-1FD0-2040-A0AD-ADEF7150C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540000"/>
            <a:ext cx="5199062" cy="2847601"/>
          </a:xfrm>
        </p:spPr>
        <p:txBody>
          <a:bodyPr rIns="0" anchor="t" anchorCtr="0"/>
          <a:lstStyle>
            <a:lvl1pPr>
              <a:lnSpc>
                <a:spcPct val="100000"/>
              </a:lnSpc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4384AE-3851-7BF4-93ED-FF5247D138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00948" y="-828000"/>
            <a:ext cx="6087433" cy="6215551"/>
          </a:xfrm>
        </p:spPr>
        <p:txBody>
          <a:bodyPr/>
          <a:lstStyle>
            <a:lvl1pPr marL="0" indent="0" algn="r">
              <a:buNone/>
              <a:defRPr sz="40000" b="1">
                <a:solidFill>
                  <a:srgbClr val="00385C">
                    <a:alpha val="50000"/>
                  </a:srgb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 7" descr="Socialstyrelsen logotyp">
            <a:extLst>
              <a:ext uri="{FF2B5EF4-FFF2-40B4-BE49-F238E27FC236}">
                <a16:creationId xmlns:a16="http://schemas.microsoft.com/office/drawing/2014/main" id="{B46BCB16-0BE3-50BE-D90A-CC43197FE0A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13456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med bakgrund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E14B9568-7C27-F74D-E439-0E602828801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6857999"/>
          </a:xfrm>
        </p:spPr>
        <p:txBody>
          <a:bodyPr/>
          <a:lstStyle>
            <a:lvl1pPr marL="0" indent="0">
              <a:buNone/>
              <a:defRPr sz="1100">
                <a:solidFill>
                  <a:schemeClr val="accent4"/>
                </a:solidFill>
              </a:defRPr>
            </a:lvl1pPr>
          </a:lstStyle>
          <a:p>
            <a:br>
              <a:rPr lang="sv-SE" dirty="0"/>
            </a:br>
            <a:r>
              <a:rPr lang="sv-SE" dirty="0"/>
              <a:t>	Utfallande bild bakom text – 1) Klicka på vit yta 2) Infoga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1999"/>
            <a:ext cx="8968770" cy="2520000"/>
          </a:xfrm>
        </p:spPr>
        <p:txBody>
          <a:bodyPr rIns="0" anchor="b"/>
          <a:lstStyle>
            <a:lvl1pPr>
              <a:lnSpc>
                <a:spcPct val="100000"/>
              </a:lnSpc>
              <a:defRPr sz="4800" spc="-4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4384AE-3851-7BF4-93ED-FF5247D138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7200" y="4333988"/>
            <a:ext cx="9000000" cy="1655763"/>
          </a:xfrm>
        </p:spPr>
        <p:txBody>
          <a:bodyPr lIns="0" tIns="72000" rIns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Avsnittsundertitel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90000" tIns="4680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	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770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Ins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51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 rIns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044" y="1634399"/>
            <a:ext cx="6840000" cy="458383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852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045" y="1634400"/>
            <a:ext cx="6840000" cy="4583838"/>
          </a:xfrm>
        </p:spPr>
        <p:txBody>
          <a:bodyPr lIns="0" rIns="0"/>
          <a:lstStyle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098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rerad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045" y="1634400"/>
            <a:ext cx="6840000" cy="4583838"/>
          </a:xfrm>
        </p:spPr>
        <p:txBody>
          <a:bodyPr lIns="0" rIns="0"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602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EF6AE06-7D0B-679D-DAEF-6C2C1D3AC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  <a:prstGeom prst="rect">
            <a:avLst/>
          </a:prstGeom>
        </p:spPr>
        <p:txBody>
          <a:bodyPr vert="horz" lIns="0" tIns="0" rIns="91440" bIns="4572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35A071-11A9-B41A-D9FC-FA9930040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045" y="1634097"/>
            <a:ext cx="7020000" cy="45828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296B71-03DD-80A4-6205-3713B583A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604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0F0521-EEC8-AA48-6F07-D6B78AAF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29258" y="6356350"/>
            <a:ext cx="933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Logotyp Socialstyrelsen">
            <a:extLst>
              <a:ext uri="{FF2B5EF4-FFF2-40B4-BE49-F238E27FC236}">
                <a16:creationId xmlns:a16="http://schemas.microsoft.com/office/drawing/2014/main" id="{B6600725-C256-4E21-B2CE-967977119CFF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>
            <a:off x="10128113" y="6333464"/>
            <a:ext cx="1440000" cy="295715"/>
          </a:xfrm>
          <a:prstGeom prst="rect">
            <a:avLst/>
          </a:prstGeom>
        </p:spPr>
      </p:pic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80B3FD74-0299-3550-4E28-5ACB19E12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26357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915831CF-0745-C506-4100-FE148513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80866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D0E0E85A-E94E-02CB-591B-5C472DFA2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383338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C02D0A55-E372-4B7F-403F-2E3DC6E83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156811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24B18876-DAF9-0CED-0C89-9EA95DA1D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2420684" y="48945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5EF01506-B404-7FAC-EF48-44D61E34C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2420684" y="329837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0FA766C4-1E08-20C2-C14D-AD4AD7320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2420684" y="6106660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DC70BE39-AE1C-A008-E5DE-EF68DC6EC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23887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2A6D88E5-9D1D-0299-0E23-7792F919E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80866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FFB69A4D-C031-4997-2CD8-3735C5CB3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383338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E98BF6E7-B0B5-A519-1C2F-BDF7C16E6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156811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89EA6B94-E30D-5779-F560-45F2A9F8D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-242020" y="48945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608B746F-43F8-0E83-27C2-8B3D79142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-242020" y="329837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453CBA76-A7BD-F3F8-69A4-BD6E3B104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-242020" y="6106661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46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79" r:id="rId4"/>
    <p:sldLayoutId id="2147483660" r:id="rId5"/>
    <p:sldLayoutId id="2147483654" r:id="rId6"/>
    <p:sldLayoutId id="2147483661" r:id="rId7"/>
    <p:sldLayoutId id="2147483662" r:id="rId8"/>
    <p:sldLayoutId id="2147483667" r:id="rId9"/>
    <p:sldLayoutId id="2147483665" r:id="rId10"/>
    <p:sldLayoutId id="2147483666" r:id="rId11"/>
    <p:sldLayoutId id="2147483664" r:id="rId12"/>
    <p:sldLayoutId id="2147483668" r:id="rId13"/>
    <p:sldLayoutId id="2147483680" r:id="rId14"/>
    <p:sldLayoutId id="2147483669" r:id="rId15"/>
    <p:sldLayoutId id="2147483682" r:id="rId16"/>
    <p:sldLayoutId id="2147483681" r:id="rId17"/>
    <p:sldLayoutId id="2147483670" r:id="rId18"/>
    <p:sldLayoutId id="2147483671" r:id="rId19"/>
    <p:sldLayoutId id="2147483673" r:id="rId20"/>
    <p:sldLayoutId id="2147483674" r:id="rId21"/>
    <p:sldLayoutId id="2147483675" r:id="rId22"/>
    <p:sldLayoutId id="2147483676" r:id="rId23"/>
    <p:sldLayoutId id="2147483678" r:id="rId24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659" userDrawn="1">
          <p15:clr>
            <a:srgbClr val="F26B43"/>
          </p15:clr>
        </p15:guide>
        <p15:guide id="3" pos="4021" userDrawn="1">
          <p15:clr>
            <a:srgbClr val="F26B43"/>
          </p15:clr>
        </p15:guide>
        <p15:guide id="4" pos="7287" userDrawn="1">
          <p15:clr>
            <a:srgbClr val="F26B43"/>
          </p15:clr>
        </p15:guide>
        <p15:guide id="5" pos="393" userDrawn="1">
          <p15:clr>
            <a:srgbClr val="F26B43"/>
          </p15:clr>
        </p15:guide>
        <p15:guide id="6" orient="horz" pos="391" userDrawn="1">
          <p15:clr>
            <a:srgbClr val="F26B43"/>
          </p15:clr>
        </p15:guide>
        <p15:guide id="7" orient="horz" pos="39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styrelsen.se/" TargetMode="Externa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kunskapsguiden.se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ubrik 15">
            <a:extLst>
              <a:ext uri="{FF2B5EF4-FFF2-40B4-BE49-F238E27FC236}">
                <a16:creationId xmlns:a16="http://schemas.microsoft.com/office/drawing/2014/main" id="{2E2AA013-1C60-4F11-A178-81752B6C2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199" y="1692000"/>
            <a:ext cx="9353467" cy="2520000"/>
          </a:xfrm>
        </p:spPr>
        <p:txBody>
          <a:bodyPr/>
          <a:lstStyle/>
          <a:p>
            <a:r>
              <a:rPr lang="sv-SE" dirty="0" err="1"/>
              <a:t>HälsoSAMS</a:t>
            </a:r>
            <a:r>
              <a:rPr lang="sv-SE" dirty="0"/>
              <a:t> – stöd för samverkan gällande placerade barn och ungas hälsa</a:t>
            </a:r>
          </a:p>
        </p:txBody>
      </p:sp>
      <p:sp>
        <p:nvSpPr>
          <p:cNvPr id="17" name="Underrubrik 16">
            <a:extLst>
              <a:ext uri="{FF2B5EF4-FFF2-40B4-BE49-F238E27FC236}">
                <a16:creationId xmlns:a16="http://schemas.microsoft.com/office/drawing/2014/main" id="{FCD190C8-9DBD-48AF-AE9E-D1ABC4D531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 socialtjänsten, hälso- och sjukvården och tandvården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9D67B862-739B-4E7B-9839-0C40561DFA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 5" descr="Socialstyrelsen logotyp">
            <a:extLst>
              <a:ext uri="{FF2B5EF4-FFF2-40B4-BE49-F238E27FC236}">
                <a16:creationId xmlns:a16="http://schemas.microsoft.com/office/drawing/2014/main" id="{1996B044-7A80-A39E-1243-0F42A16CBE0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18490" y="620713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43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2DF909-8A47-C7E9-5F15-00582817B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872158" cy="1080000"/>
          </a:xfrm>
        </p:spPr>
        <p:txBody>
          <a:bodyPr/>
          <a:lstStyle/>
          <a:p>
            <a:r>
              <a:rPr lang="sv-SE" dirty="0"/>
              <a:t>För varje steg finns förklarande texter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CF4D4F6-CA5F-C3F6-FFD1-8C63BAC27C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6045" y="1930400"/>
            <a:ext cx="5578488" cy="4287838"/>
          </a:xfrm>
        </p:spPr>
        <p:txBody>
          <a:bodyPr/>
          <a:lstStyle/>
          <a:p>
            <a:r>
              <a:rPr lang="sv-SE" dirty="0"/>
              <a:t>De beskriver vad som ska göras, vems ansvar det är och syftet.</a:t>
            </a:r>
          </a:p>
          <a:p>
            <a:r>
              <a:rPr lang="sv-SE" dirty="0"/>
              <a:t>Texterna utgår från gällande regelverk.</a:t>
            </a:r>
          </a:p>
          <a:p>
            <a:r>
              <a:rPr lang="sv-SE" dirty="0"/>
              <a:t>De tydliggör roller och ansvar.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7FB82BB-0231-49DD-08D8-F60A0AED16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206" y="540000"/>
            <a:ext cx="4761905" cy="523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93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A6E215-7E73-F0BD-96BF-36296E9F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SIP (Samordnad individuell plan)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605FF-BAB8-4D5F-7327-8A21280B01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6045" y="1634400"/>
            <a:ext cx="4037555" cy="4583838"/>
          </a:xfrm>
        </p:spPr>
        <p:txBody>
          <a:bodyPr/>
          <a:lstStyle/>
          <a:p>
            <a:r>
              <a:rPr lang="sv-SE" dirty="0"/>
              <a:t>Gäller socialtjänsten och hälso- och sjukvården.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E0351CD-DE05-8FFF-D934-FB47F6D8C8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238" y="1316651"/>
            <a:ext cx="5193651" cy="490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73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98E08877-BBF4-7476-33B8-EE9B40571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22" t="-4054" r="-8499" b="-5730"/>
          <a:stretch>
            <a:fillRect/>
          </a:stretch>
        </p:blipFill>
        <p:spPr>
          <a:xfrm>
            <a:off x="8698497" y="2472267"/>
            <a:ext cx="2121447" cy="27513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71F06C82-382E-0A0B-8B91-9FAF7C244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30" t="-3031" r="-1" b="8700"/>
          <a:stretch>
            <a:fillRect/>
          </a:stretch>
        </p:blipFill>
        <p:spPr>
          <a:xfrm>
            <a:off x="6661717" y="2908467"/>
            <a:ext cx="2121447" cy="27513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7A69A9C2-EAC9-49FB-BFCC-FAB6B0EA43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28" t="-6856" r="-8346" b="6856"/>
          <a:stretch>
            <a:fillRect/>
          </a:stretch>
        </p:blipFill>
        <p:spPr>
          <a:xfrm>
            <a:off x="4709604" y="2472267"/>
            <a:ext cx="2121447" cy="27513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ECDC3058-CCCF-C7D6-253D-7C4AB23FBB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535" t="-5136" r="-7481" b="9649"/>
          <a:stretch>
            <a:fillRect/>
          </a:stretch>
        </p:blipFill>
        <p:spPr>
          <a:xfrm>
            <a:off x="2672824" y="2905600"/>
            <a:ext cx="2121447" cy="27513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686DB5A-E484-C62A-903D-02EDF3F30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HälsoSAMS</a:t>
            </a:r>
            <a:r>
              <a:rPr lang="sv-SE" dirty="0"/>
              <a:t> innehåller fem bilagor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9D11F36-65A3-2732-FF99-5FF009E1EE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6044" y="1634399"/>
            <a:ext cx="6756449" cy="939468"/>
          </a:xfrm>
        </p:spPr>
        <p:txBody>
          <a:bodyPr/>
          <a:lstStyle/>
          <a:p>
            <a:r>
              <a:rPr lang="sv-SE" dirty="0"/>
              <a:t>De är till för att underlätta samverkan.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F63F8F3-D203-1B7D-7101-61E4520E48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962" t="-5186" r="-6420" b="-4972"/>
          <a:stretch>
            <a:fillRect/>
          </a:stretch>
        </p:blipFill>
        <p:spPr>
          <a:xfrm>
            <a:off x="636044" y="2472267"/>
            <a:ext cx="2121447" cy="27513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2792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52C11B76-A6FE-0C12-F9D7-BAFB967933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8" b="5442"/>
          <a:stretch/>
        </p:blipFill>
        <p:spPr>
          <a:xfrm>
            <a:off x="1835111" y="1001880"/>
            <a:ext cx="8925760" cy="4854239"/>
          </a:xfrm>
          <a:prstGeom prst="rect">
            <a:avLst/>
          </a:prstGeom>
        </p:spPr>
      </p:pic>
      <p:sp>
        <p:nvSpPr>
          <p:cNvPr id="4" name="Ellips 3">
            <a:extLst>
              <a:ext uri="{FF2B5EF4-FFF2-40B4-BE49-F238E27FC236}">
                <a16:creationId xmlns:a16="http://schemas.microsoft.com/office/drawing/2014/main" id="{92AC63A5-25A8-5059-6F1C-091014545129}"/>
              </a:ext>
            </a:extLst>
          </p:cNvPr>
          <p:cNvSpPr/>
          <p:nvPr/>
        </p:nvSpPr>
        <p:spPr>
          <a:xfrm>
            <a:off x="1371953" y="1482947"/>
            <a:ext cx="2390535" cy="164782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rgbClr val="FFFFFF"/>
                </a:solidFill>
              </a:rPr>
              <a:t>HälsoSAMS finns att ladda ner gratis på: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99A4473-3316-4849-F1C5-B00717067485}"/>
              </a:ext>
            </a:extLst>
          </p:cNvPr>
          <p:cNvSpPr txBox="1"/>
          <p:nvPr/>
        </p:nvSpPr>
        <p:spPr>
          <a:xfrm>
            <a:off x="4446989" y="2788326"/>
            <a:ext cx="43325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hlinkClick r:id="rId3"/>
              </a:rPr>
              <a:t>www.socialstyrelsen.se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>
                <a:hlinkClick r:id="rId4"/>
              </a:rPr>
              <a:t>www.kunskapsguiden.se</a:t>
            </a: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015976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5" descr="Socialstyrelsen logotyp">
            <a:extLst>
              <a:ext uri="{FF2B5EF4-FFF2-40B4-BE49-F238E27FC236}">
                <a16:creationId xmlns:a16="http://schemas.microsoft.com/office/drawing/2014/main" id="{257439E3-B720-BDFE-0B99-2891F88CB5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40431" y="2678227"/>
            <a:ext cx="4911139" cy="10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568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A94F2EC3-8A49-4E66-841E-2F991905E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är </a:t>
            </a:r>
            <a:r>
              <a:rPr lang="sv-SE" dirty="0" err="1"/>
              <a:t>HälsoSAMS</a:t>
            </a:r>
            <a:r>
              <a:rPr lang="sv-SE" dirty="0"/>
              <a:t>?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FF3805A9-7A1A-4BBA-B020-E08CA2C064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7200" y="1634401"/>
            <a:ext cx="5949867" cy="4574671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Ett samverkanstöd för socialtjänsten, hälso- och sjukvården och tandvården.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Syftet med stödet är att stärka placerade barn och ungas förutsättningar att få:</a:t>
            </a:r>
          </a:p>
          <a:p>
            <a:r>
              <a:rPr lang="sv-SE" dirty="0"/>
              <a:t>en god fysisk, psykisk och oral hälsa, </a:t>
            </a:r>
          </a:p>
          <a:p>
            <a:r>
              <a:rPr lang="sv-SE" dirty="0"/>
              <a:t>likvärdig god hälso- och sjukvård efter behov samt </a:t>
            </a:r>
          </a:p>
          <a:p>
            <a:r>
              <a:rPr lang="sv-SE" dirty="0"/>
              <a:t>lika god och regelbunden tandvård som alla barn.  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F23BF8B-B32D-5849-8903-B6E55FABB8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789" y="0"/>
            <a:ext cx="48462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17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4A672276-4FE7-283C-57D1-FE7E8ADA8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Tillsammans stärker vi placerade barns </a:t>
            </a:r>
            <a:br>
              <a:rPr lang="sv-SE" dirty="0"/>
            </a:br>
            <a:r>
              <a:rPr lang="sv-SE" dirty="0"/>
              <a:t>och ungas rätt till god hälsa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7AD08CD4-CB38-1BB8-53F0-C044A25E5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6044" y="1939199"/>
            <a:ext cx="6840000" cy="4583838"/>
          </a:xfrm>
        </p:spPr>
        <p:txBody>
          <a:bodyPr/>
          <a:lstStyle/>
          <a:p>
            <a:r>
              <a:rPr lang="sv-SE" dirty="0"/>
              <a:t>Socialtjänsten, hälso- och sjukvården och tandvården behöver samverka för att se till att placerade barn och unga får samma tillgång till hälso- och sjukvård och tandvård som alla barn och unga.</a:t>
            </a:r>
          </a:p>
          <a:p>
            <a:r>
              <a:rPr lang="sv-SE" b="1" dirty="0"/>
              <a:t>Det är ett gemensamt ansvar utifrån gällande regelverk för att de ska få en god hälsa. </a:t>
            </a:r>
          </a:p>
          <a:p>
            <a:endParaRPr lang="sv-SE" dirty="0"/>
          </a:p>
        </p:txBody>
      </p:sp>
      <p:pic>
        <p:nvPicPr>
          <p:cNvPr id="8" name="Bildobjekt 7" descr="Ikon - Personer runt ett bord">
            <a:extLst>
              <a:ext uri="{FF2B5EF4-FFF2-40B4-BE49-F238E27FC236}">
                <a16:creationId xmlns:a16="http://schemas.microsoft.com/office/drawing/2014/main" id="{34814CBE-43C7-EE04-5DCD-CAB2EAB120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747" y="1701576"/>
            <a:ext cx="4064448" cy="406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03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8D2D98FF-548E-EF87-F079-E424207E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Varje placerade barns och ungas hälsa behöver uppmärksammas kontinuerligt under hela placeringen, oavsett placeringsform, därför att…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E1E7E1F-F7BB-3EA2-5EDE-D7B767F4FD2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6705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E33449-A78C-F56C-4CC5-EB716C6DE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...de har betydligt fler hälsoproblem än jämnåriga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9C189A0-ADA6-1BC6-5A3D-AAC052242A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Bland annat högre förekomst av: </a:t>
            </a:r>
          </a:p>
          <a:p>
            <a:r>
              <a:rPr lang="sv-SE" dirty="0"/>
              <a:t>psykisk ohälsa </a:t>
            </a:r>
          </a:p>
          <a:p>
            <a:r>
              <a:rPr lang="sv-SE" dirty="0"/>
              <a:t>sämre munhälsa </a:t>
            </a:r>
          </a:p>
          <a:p>
            <a:r>
              <a:rPr lang="sv-SE" dirty="0"/>
              <a:t>lägre vaccinationstäckning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30B2E4B-6FC5-3D7D-1F04-5348CE7DB9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34400"/>
            <a:ext cx="2121383" cy="210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5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8FE3EB-7EF9-5325-8065-4C90D57E0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har ofta även…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B9908E-699A-5E25-4D0A-18D15CC285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6044" y="1634400"/>
            <a:ext cx="7949155" cy="4583838"/>
          </a:xfrm>
        </p:spPr>
        <p:txBody>
          <a:bodyPr/>
          <a:lstStyle/>
          <a:p>
            <a:r>
              <a:rPr lang="sv-SE" dirty="0"/>
              <a:t>saknat relevanta vårdkontakter under sin uppväxt.</a:t>
            </a:r>
          </a:p>
          <a:p>
            <a:r>
              <a:rPr lang="sv-SE" dirty="0"/>
              <a:t>inte fått ta del av den generella hälsovård, exempelvis vaccinationer och hälsokontroller.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En bidragande orsak till detta är att placerade barn och unga flyttar oftare än andra barn, både när de är placerade och under perioder då de inte är placerade. </a:t>
            </a:r>
          </a:p>
        </p:txBody>
      </p:sp>
    </p:spTree>
    <p:extLst>
      <p:ext uri="{BB962C8B-B14F-4D97-AF65-F5344CB8AC3E}">
        <p14:creationId xmlns:p14="http://schemas.microsoft.com/office/powerpoint/2010/main" val="2090319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525B94-B6AF-562D-B903-31A623D5E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Vilket stöd ger </a:t>
            </a:r>
            <a:r>
              <a:rPr lang="sv-SE" dirty="0" err="1"/>
              <a:t>HälsoSAMS</a:t>
            </a:r>
            <a:r>
              <a:rPr lang="sv-S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34653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1AF6CC-AB2E-AC54-1CF1-10244E75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HälsoSAMS</a:t>
            </a:r>
            <a:r>
              <a:rPr lang="sv-SE" dirty="0"/>
              <a:t> består av tre faser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261F350-7415-8E43-FAD6-891AAE45E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6045" y="1397334"/>
            <a:ext cx="4951955" cy="4583838"/>
          </a:xfrm>
        </p:spPr>
        <p:txBody>
          <a:bodyPr/>
          <a:lstStyle/>
          <a:p>
            <a:r>
              <a:rPr lang="sv-SE" dirty="0"/>
              <a:t>Innehåller bland annat steg för hälsoundersökning enligt lagen (2017:209) om hälsoundersökning av barn och unga som vårdas utanför det egna hemmet.</a:t>
            </a:r>
          </a:p>
          <a:p>
            <a:r>
              <a:rPr lang="sv-SE" dirty="0"/>
              <a:t>Steg för läkarundersökning enligt 32 § LVU (gäller inte tandvården).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A0C24FD-5796-2873-E7A4-8E0F85DB77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373" y="1378368"/>
            <a:ext cx="4681738" cy="454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982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EE987E-5BA6-4D4E-BFD4-43368B36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Varje fas innehåller olika steg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BAED892-0A48-15DD-AF7C-67138B39F8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Detta är en översikt över stegen för hälsoundersökning enligt lagen (2017:209) om hälsoundersökning av barn och unga som vårdas utanför det egna hemmet.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C213CC9-4F5D-D7A0-0BAC-7503C66E6D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03"/>
          <a:stretch>
            <a:fillRect/>
          </a:stretch>
        </p:blipFill>
        <p:spPr>
          <a:xfrm>
            <a:off x="7476044" y="1080000"/>
            <a:ext cx="3864260" cy="450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386312"/>
      </p:ext>
    </p:extLst>
  </p:cSld>
  <p:clrMapOvr>
    <a:masterClrMapping/>
  </p:clrMapOvr>
</p:sld>
</file>

<file path=ppt/theme/theme1.xml><?xml version="1.0" encoding="utf-8"?>
<a:theme xmlns:a="http://schemas.openxmlformats.org/drawingml/2006/main" name="SoS-tema">
  <a:themeElements>
    <a:clrScheme name="SoS">
      <a:dk1>
        <a:srgbClr val="000000"/>
      </a:dk1>
      <a:lt1>
        <a:srgbClr val="FFFFFF"/>
      </a:lt1>
      <a:dk2>
        <a:srgbClr val="F8F2E8"/>
      </a:dk2>
      <a:lt2>
        <a:srgbClr val="FCFAF7"/>
      </a:lt2>
      <a:accent1>
        <a:srgbClr val="002B45"/>
      </a:accent1>
      <a:accent2>
        <a:srgbClr val="00385C"/>
      </a:accent2>
      <a:accent3>
        <a:srgbClr val="005892"/>
      </a:accent3>
      <a:accent4>
        <a:srgbClr val="017CC1"/>
      </a:accent4>
      <a:accent5>
        <a:srgbClr val="DBF0F6"/>
      </a:accent5>
      <a:accent6>
        <a:srgbClr val="EBFAFC"/>
      </a:accent6>
      <a:hlink>
        <a:srgbClr val="0563C1"/>
      </a:hlink>
      <a:folHlink>
        <a:srgbClr val="954F72"/>
      </a:folHlink>
    </a:clrScheme>
    <a:fontScheme name="PPT SoS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SoS Mörkblå 1">
      <a:srgbClr val="112B43"/>
    </a:custClr>
    <a:custClr name="SoS Mörkblå 2">
      <a:srgbClr val="11385A"/>
    </a:custClr>
    <a:custClr name="SoS Blå 1">
      <a:srgbClr val="005892"/>
    </a:custClr>
    <a:custClr name="SoS Blå 2">
      <a:srgbClr val="017CC0"/>
    </a:custClr>
    <a:custClr name="SoS Ljusblå 1">
      <a:srgbClr val="DBEEF5"/>
    </a:custClr>
    <a:custClr name="SoS Ljusblå 2">
      <a:srgbClr val="EBF6F9"/>
    </a:custClr>
    <a:custClr name="Vit">
      <a:srgbClr val="FFFFFF"/>
    </a:custClr>
    <a:custClr name="Vit">
      <a:srgbClr val="FFFFFF"/>
    </a:custClr>
    <a:custClr name="SoS Beige 1">
      <a:srgbClr val="F7F1E7"/>
    </a:custClr>
    <a:custClr name="Sos Beige 2">
      <a:srgbClr val="FCFAF5"/>
    </a:custClr>
    <a:custClr name="SoS Gul 1">
      <a:srgbClr val="B27B2A"/>
    </a:custClr>
    <a:custClr name="SoS Gul 2">
      <a:srgbClr val="ECB94F"/>
    </a:custClr>
    <a:custClr name="SoS Gul 3">
      <a:srgbClr val="F9E0A7"/>
    </a:custClr>
    <a:custClr name="SoS Lila 1">
      <a:srgbClr val="9A4392"/>
    </a:custClr>
    <a:custClr name="SoS Lila 2">
      <a:srgbClr val="BE67C0"/>
    </a:custClr>
    <a:custClr name="SoS Lila 3">
      <a:srgbClr val="ECCFE9"/>
    </a:custClr>
    <a:custClr name="Vit">
      <a:srgbClr val="FFFFFF"/>
    </a:custClr>
    <a:custClr name="Vit">
      <a:srgbClr val="FFFFFF"/>
    </a:custClr>
    <a:custClr name="Vit">
      <a:srgbClr val="FFFFFF"/>
    </a:custClr>
    <a:custClr name="Vit">
      <a:srgbClr val="FFFFFF"/>
    </a:custClr>
    <a:custClr name="SoS Grön 1">
      <a:srgbClr val="008276"/>
    </a:custClr>
    <a:custClr name="SoS Grön 2">
      <a:srgbClr val="00A380"/>
    </a:custClr>
    <a:custClr name="SoS Grön 3">
      <a:srgbClr val="79D3C5"/>
    </a:custClr>
    <a:custClr name="SoS Orange 1">
      <a:srgbClr val="C85135"/>
    </a:custClr>
    <a:custClr name="SoS Orange 2">
      <a:srgbClr val="EB805F"/>
    </a:custClr>
    <a:custClr name="SoS Orange 3">
      <a:srgbClr val="F7CAAC"/>
    </a:custClr>
  </a:custClrLst>
  <a:extLst>
    <a:ext uri="{05A4C25C-085E-4340-85A3-A5531E510DB2}">
      <thm15:themeFamily xmlns:thm15="http://schemas.microsoft.com/office/thememl/2012/main" name="SoS ny 231116_SL.potx" id="{7C4AB029-6068-4E10-B1C6-449849E81B91}" vid="{123DBE21-5145-46A2-A636-D0509A6B71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Standardmall</Template>
  <TotalTime>65</TotalTime>
  <Words>384</Words>
  <Application>Microsoft Office PowerPoint</Application>
  <PresentationFormat>Bredbild</PresentationFormat>
  <Paragraphs>41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Noto Sans</vt:lpstr>
      <vt:lpstr>SoS-tema</vt:lpstr>
      <vt:lpstr>HälsoSAMS – stöd för samverkan gällande placerade barn och ungas hälsa</vt:lpstr>
      <vt:lpstr>Vad är HälsoSAMS?</vt:lpstr>
      <vt:lpstr>Tillsammans stärker vi placerade barns  och ungas rätt till god hälsa</vt:lpstr>
      <vt:lpstr>Varje placerade barns och ungas hälsa behöver uppmärksammas kontinuerligt under hela placeringen, oavsett placeringsform, därför att…</vt:lpstr>
      <vt:lpstr>...de har betydligt fler hälsoproblem än jämnåriga</vt:lpstr>
      <vt:lpstr>De har ofta även…</vt:lpstr>
      <vt:lpstr>Vilket stöd ger HälsoSAMS?</vt:lpstr>
      <vt:lpstr>HälsoSAMS består av tre faser</vt:lpstr>
      <vt:lpstr>Varje fas innehåller olika steg</vt:lpstr>
      <vt:lpstr>För varje steg finns förklarande texter</vt:lpstr>
      <vt:lpstr>SIP (Samordnad individuell plan)</vt:lpstr>
      <vt:lpstr>HälsoSAMS innehåller fem bilagor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Nylén, Maria</dc:creator>
  <cp:lastModifiedBy>Agåker, Eva</cp:lastModifiedBy>
  <cp:revision>7</cp:revision>
  <dcterms:created xsi:type="dcterms:W3CDTF">2026-04-21T08:12:11Z</dcterms:created>
  <dcterms:modified xsi:type="dcterms:W3CDTF">2026-04-21T10:40:16Z</dcterms:modified>
</cp:coreProperties>
</file>