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47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8" r:id="rId3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5306" autoAdjust="0"/>
  </p:normalViewPr>
  <p:slideViewPr>
    <p:cSldViewPr snapToGrid="0" showGuides="1">
      <p:cViewPr>
        <p:scale>
          <a:sx n="75" d="100"/>
          <a:sy n="75" d="100"/>
        </p:scale>
        <p:origin x="1474" y="-163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</a:t>
            </a:r>
            <a:r>
              <a:rPr lang="sv-SE" baseline="0" dirty="0"/>
              <a:t> denna övning har deltagarna gjort en förberedande uppgift.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0664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20 i deltagarmaterialet. Den delar du ut när ni</a:t>
            </a:r>
            <a:r>
              <a:rPr lang="sv-SE" baseline="0" dirty="0"/>
              <a:t> ska göra övningen.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652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igenom syftet gemensamt.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 sedan deltagarna att ta fram sin genomförandeplan.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ut </a:t>
            </a:r>
            <a:r>
              <a:rPr lang="sv-SE" baseline="0" dirty="0"/>
              <a:t> Frågor för reflektion över dina mål eller be dem ta fram dem om du skickat dem till deltagarna.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577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Frågorna</a:t>
            </a:r>
            <a:r>
              <a:rPr lang="sv-SE" baseline="0" dirty="0"/>
              <a:t> finns i</a:t>
            </a:r>
            <a:r>
              <a:rPr lang="sv-SE" dirty="0"/>
              <a:t> i deltagarmaterialet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007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Dessa frågor finns i deltagarmaterialet. Dela ut dem när ni ska öva.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6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059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104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458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gruppen</a:t>
            </a:r>
            <a:r>
              <a:rPr lang="en-US" dirty="0"/>
              <a:t> i par och be dem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baseline="0" dirty="0"/>
              <a:t> </a:t>
            </a:r>
            <a:r>
              <a:rPr lang="en-US" baseline="0" dirty="0" err="1"/>
              <a:t>målen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277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022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/>
              <a:t>. </a:t>
            </a:r>
          </a:p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353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4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71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följande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bilder</a:t>
            </a:r>
            <a:r>
              <a:rPr lang="en-US" dirty="0"/>
              <a:t> och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gemensamt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stämmer</a:t>
            </a:r>
            <a:r>
              <a:rPr lang="en-US" dirty="0"/>
              <a:t> </a:t>
            </a:r>
            <a:r>
              <a:rPr lang="en-US" dirty="0" err="1"/>
              <a:t>överens</a:t>
            </a:r>
            <a:r>
              <a:rPr lang="en-US" dirty="0"/>
              <a:t> med </a:t>
            </a:r>
            <a:r>
              <a:rPr lang="en-US" dirty="0" err="1"/>
              <a:t>hur</a:t>
            </a:r>
            <a:r>
              <a:rPr lang="en-US" dirty="0"/>
              <a:t> de </a:t>
            </a:r>
            <a:r>
              <a:rPr lang="en-US" dirty="0" err="1"/>
              <a:t>själva</a:t>
            </a:r>
            <a:r>
              <a:rPr lang="en-US" dirty="0"/>
              <a:t> har </a:t>
            </a:r>
            <a:r>
              <a:rPr lang="en-US" dirty="0" err="1"/>
              <a:t>definierat</a:t>
            </a:r>
            <a:r>
              <a:rPr lang="en-US" dirty="0"/>
              <a:t> </a:t>
            </a:r>
            <a:r>
              <a:rPr lang="en-US" dirty="0" err="1"/>
              <a:t>begreppen</a:t>
            </a:r>
            <a:r>
              <a:rPr lang="en-US" dirty="0"/>
              <a:t>. 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76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Aktiviteter är det som beskrivs som “hur” i genomförandeplanen. En aktivitet kan t.ex. vara “Mormor följer Lisa till skolan.”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503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Dela in i mindre grupper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86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959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>
                <a:solidFill>
                  <a:srgbClr val="FF0000"/>
                </a:solidFill>
              </a:rPr>
              <a:t>Dela in gruppen i par och be dem att diskutera skillnaden mellan de två målformuleringarna. Sammanfatta sedan tillsammans vad man har kommit fram till i paren.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596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rgbClr val="FF0000"/>
                </a:solidFill>
              </a:rPr>
              <a:t>Dela in gruppen i par och be dem att diskutera skillnaden mellan de två målformuleringarna. Sammanfatta sedan tillsammans vad man har kommit fram till i paren.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169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2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Formulera mål genomförandeplan kontaktpersoner m. fl.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179" t="-26128" r="-16153" b="-459"/>
          <a:stretch/>
        </p:blipFill>
        <p:spPr>
          <a:xfrm>
            <a:off x="-3175" y="4173538"/>
            <a:ext cx="9147175" cy="2684462"/>
          </a:xfrm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774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r>
              <a:rPr lang="sv-SE" b="0" dirty="0"/>
              <a:t>Jämför era egna definitioner med </a:t>
            </a:r>
            <a:br>
              <a:rPr lang="sv-SE" b="0" dirty="0"/>
            </a:br>
            <a:r>
              <a:rPr lang="sv-SE" b="0" dirty="0"/>
              <a:t>dem som ni just sett. Vilka likheter </a:t>
            </a:r>
            <a:br>
              <a:rPr lang="sv-SE" b="0" dirty="0"/>
            </a:br>
            <a:r>
              <a:rPr lang="sv-SE" b="0" dirty="0"/>
              <a:t>och skillnader kan ni se?</a:t>
            </a:r>
          </a:p>
          <a:p>
            <a:r>
              <a:rPr lang="sv-SE" b="0" dirty="0"/>
              <a:t>Vilka frågor väcker övningen?</a:t>
            </a:r>
          </a:p>
          <a:p>
            <a:r>
              <a:rPr lang="sv-SE" b="0" dirty="0"/>
              <a:t>Vad behöver vi ta reda på mer om?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3825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170607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uppföljningsbara mål.</a:t>
            </a:r>
            <a:endParaRPr lang="sv-SE" b="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8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3600"/>
              </a:spcAft>
              <a:buNone/>
            </a:pPr>
            <a:r>
              <a:rPr lang="sv-SE" dirty="0"/>
              <a:t>Vad är skillnaden mellan </a:t>
            </a:r>
            <a:br>
              <a:rPr lang="sv-SE" dirty="0"/>
            </a:br>
            <a:r>
              <a:rPr lang="sv-SE" dirty="0"/>
              <a:t>dessa två målformuleringar?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b="0" dirty="0"/>
              <a:t>Kontaktpersonen ska hjälpa Kalle </a:t>
            </a:r>
            <a:br>
              <a:rPr lang="sv-SE" sz="2000" b="0" dirty="0"/>
            </a:br>
            <a:r>
              <a:rPr lang="sv-SE" sz="2000" b="0" dirty="0"/>
              <a:t>att utöka sitt sociala nätverk.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b="0" dirty="0"/>
              <a:t>Kalle ska få en ny kamrat som </a:t>
            </a:r>
            <a:br>
              <a:rPr lang="sv-SE" sz="2000" b="0" dirty="0"/>
            </a:br>
            <a:r>
              <a:rPr lang="sv-SE" sz="2000" b="0" dirty="0"/>
              <a:t>han behåller i minst två månader.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Utforma uppdrag öppna insatser 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1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3600"/>
              </a:spcAft>
              <a:buNone/>
            </a:pPr>
            <a:r>
              <a:rPr lang="sv-SE" dirty="0"/>
              <a:t>Vad kan vara problematiskt med </a:t>
            </a:r>
            <a:br>
              <a:rPr lang="sv-SE" dirty="0"/>
            </a:br>
            <a:r>
              <a:rPr lang="sv-SE" dirty="0"/>
              <a:t>dessa målformuleringar?</a:t>
            </a:r>
          </a:p>
          <a:p>
            <a:pPr marL="446400" indent="-457200">
              <a:buFont typeface="+mj-lt"/>
              <a:buAutoNum type="arabicPeriod"/>
            </a:pPr>
            <a:r>
              <a:rPr lang="sv-SE" sz="2000" b="0" dirty="0"/>
              <a:t>Kalle ska ha en vuxen förebild.</a:t>
            </a:r>
          </a:p>
          <a:p>
            <a:pPr marL="446400" indent="-457200">
              <a:buFont typeface="+mj-lt"/>
              <a:buAutoNum type="arabicPeriod"/>
            </a:pPr>
            <a:r>
              <a:rPr lang="sv-SE" sz="2000" b="0" dirty="0"/>
              <a:t>Kalle ska ha brutit sin sociala isolering </a:t>
            </a:r>
            <a:br>
              <a:rPr lang="sv-SE" sz="2000" b="0" dirty="0"/>
            </a:br>
            <a:r>
              <a:rPr lang="sv-SE" sz="2000" b="0" dirty="0"/>
              <a:t>och kommit ut i ett socialt sammanhang.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9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2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35535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 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288494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uppföljningsbara mål.</a:t>
            </a:r>
            <a:endParaRPr lang="sv-SE" b="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79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Gå igenom målen i ditt ärende </a:t>
            </a:r>
            <a:br>
              <a:rPr lang="sv-SE" b="0" dirty="0"/>
            </a:br>
            <a:r>
              <a:rPr lang="sv-SE" b="0" dirty="0"/>
              <a:t>med hjälp av frågor till enskild reflektion över dina mål.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19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9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3" y="686594"/>
            <a:ext cx="7464257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800" dirty="0"/>
              <a:t>Mål – vad och varför?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Utforska mål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Utforska mål i eget ärende </a:t>
            </a:r>
            <a:r>
              <a:rPr lang="sv-SE" sz="2000" b="0" dirty="0"/>
              <a:t>(45 minuter)</a:t>
            </a:r>
          </a:p>
          <a:p>
            <a:r>
              <a:rPr lang="sv-SE" sz="2800" dirty="0"/>
              <a:t>Formulera mål </a:t>
            </a:r>
            <a:r>
              <a:rPr lang="sv-SE" sz="2000" b="0" dirty="0"/>
              <a:t>(50 minuter)</a:t>
            </a:r>
            <a:br>
              <a:rPr lang="sv-SE" sz="2800" dirty="0"/>
            </a:br>
            <a:br>
              <a:rPr lang="sv-SE" sz="2800" dirty="0"/>
            </a:br>
            <a:br>
              <a:rPr lang="sv-SE" sz="2800" dirty="0"/>
            </a:br>
            <a:br>
              <a:rPr lang="sv-SE" sz="28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342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39154" cy="3708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göra det svårt att veta hur insatsen ska genomföras? 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målet/målen mätbara? </a:t>
            </a:r>
            <a:br>
              <a:rPr lang="sv-SE" sz="2000" b="0" dirty="0"/>
            </a:br>
            <a:r>
              <a:rPr lang="sv-SE" sz="2000" b="0" dirty="0"/>
              <a:t>Hur 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målen realistiska och möjliga att uppnå?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en angiven tid för när målen ska vara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det tydligt vem som tar ansvar för vad?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</p:spTree>
    <p:extLst>
      <p:ext uri="{BB962C8B-B14F-4D97-AF65-F5344CB8AC3E}">
        <p14:creationId xmlns:p14="http://schemas.microsoft.com/office/powerpoint/2010/main" val="3408272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</a:t>
            </a:r>
            <a:br>
              <a:rPr lang="sv-SE" b="0" dirty="0"/>
            </a:br>
            <a:r>
              <a:rPr lang="sv-SE" b="0" dirty="0"/>
              <a:t>ni formulerar mål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21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68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sammanfattar och berättar </a:t>
            </a:r>
            <a:br>
              <a:rPr lang="sv-SE" b="0" dirty="0"/>
            </a:br>
            <a:r>
              <a:rPr lang="sv-SE" b="0" dirty="0"/>
              <a:t>för övriga deltagare </a:t>
            </a:r>
            <a:r>
              <a:rPr lang="sv-SE" b="0" u="sng" dirty="0"/>
              <a:t>en</a:t>
            </a:r>
            <a:r>
              <a:rPr lang="sv-SE" b="0" dirty="0"/>
              <a:t> viktig slutsats </a:t>
            </a:r>
            <a:br>
              <a:rPr lang="sv-SE" b="0" dirty="0"/>
            </a:br>
            <a:r>
              <a:rPr lang="sv-SE" b="0" dirty="0"/>
              <a:t>från sina diskussioner. </a:t>
            </a:r>
          </a:p>
          <a:p>
            <a:r>
              <a:rPr lang="sv-SE" b="0" dirty="0"/>
              <a:t>Avsluta övningen.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5918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Formulera mål</a:t>
            </a:r>
            <a:br>
              <a:rPr lang="sv-SE" sz="3600" dirty="0"/>
            </a:br>
            <a:r>
              <a:rPr lang="sv-SE" sz="3600" b="0" dirty="0"/>
              <a:t>(50 minuter)</a:t>
            </a:r>
          </a:p>
        </p:txBody>
      </p:sp>
    </p:spTree>
    <p:extLst>
      <p:ext uri="{BB962C8B-B14F-4D97-AF65-F5344CB8AC3E}">
        <p14:creationId xmlns:p14="http://schemas.microsoft.com/office/powerpoint/2010/main" val="2798639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mål i genomförandeplanen.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82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 ärendet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Handläggaren i det aktuella ärendet </a:t>
            </a:r>
            <a:br>
              <a:rPr lang="sv-SE" b="0" dirty="0"/>
            </a:br>
            <a:r>
              <a:rPr lang="sv-SE" b="0" dirty="0"/>
              <a:t>ger gruppen den information som </a:t>
            </a:r>
            <a:br>
              <a:rPr lang="sv-SE" b="0" dirty="0"/>
            </a:br>
            <a:r>
              <a:rPr lang="sv-SE" b="0" dirty="0"/>
              <a:t>behövs för att kunna formulera konkreta </a:t>
            </a:r>
            <a:br>
              <a:rPr lang="sv-SE" b="0" dirty="0"/>
            </a:br>
            <a:r>
              <a:rPr lang="sv-SE" b="0" dirty="0"/>
              <a:t>mål utifrån barnets behov.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19318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Fundera på möjliga målformuleringar </a:t>
            </a:r>
            <a:br>
              <a:rPr lang="sv-SE" b="0" dirty="0"/>
            </a:br>
            <a:r>
              <a:rPr lang="sv-SE" b="0" dirty="0"/>
              <a:t>och skriv ner varje mål på en lapp.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  <p:sp>
        <p:nvSpPr>
          <p:cNvPr id="10" name="Kommentar i oval 3">
            <a:extLst>
              <a:ext uri="{FF2B5EF4-FFF2-40B4-BE49-F238E27FC236}">
                <a16:creationId xmlns:a16="http://schemas.microsoft.com/office/drawing/2014/main" id="{32B9E94A-5C54-4A9B-B59D-97F63FAD8C3B}"/>
              </a:ext>
            </a:extLst>
          </p:cNvPr>
          <p:cNvSpPr/>
          <p:nvPr/>
        </p:nvSpPr>
        <p:spPr>
          <a:xfrm>
            <a:off x="4750032" y="3153805"/>
            <a:ext cx="3745523" cy="132482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tx1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tx1"/>
                </a:solidFill>
              </a:rPr>
              <a:t>Förkasta inga idéer i detta läge.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74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två och två </a:t>
            </a:r>
            <a:br>
              <a:rPr lang="sv-SE" dirty="0"/>
            </a:br>
            <a:r>
              <a:rPr lang="sv-SE" b="0" dirty="0"/>
              <a:t>(15 minuter</a:t>
            </a:r>
            <a:r>
              <a:rPr lang="sv-SE" dirty="0"/>
              <a:t>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26295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Gå igenom målen. </a:t>
            </a:r>
          </a:p>
          <a:p>
            <a:pPr marL="0" indent="0">
              <a:buNone/>
            </a:pPr>
            <a:r>
              <a:rPr lang="sv-SE" dirty="0"/>
              <a:t>Välj </a:t>
            </a:r>
            <a:r>
              <a:rPr lang="sv-SE"/>
              <a:t>ut det </a:t>
            </a:r>
            <a:r>
              <a:rPr lang="sv-SE" dirty="0"/>
              <a:t>eller de mål som bäst stämmer överens med punkterna nedan.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Specifikt – det är tydligt vad som ska uppnås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Mätbart – det går att avgöra om målet är uppnått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Accepterat (om möjligt att avgöra) – målet är accepterat </a:t>
            </a:r>
            <a:br>
              <a:rPr lang="sv-SE" dirty="0"/>
            </a:br>
            <a:r>
              <a:rPr lang="sv-SE" dirty="0"/>
              <a:t>av de inblandade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Realistiskt – målet är möjligt att uppnå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Tidsatt – det finns en tidsangivelse för när målet ska vara uppfyllt.</a:t>
            </a:r>
          </a:p>
          <a:p>
            <a:pPr marL="0" lvl="1" indent="0">
              <a:buNone/>
            </a:pPr>
            <a:endParaRPr lang="sv-SE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27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80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BEC26-E757-4B17-8D0D-AE6F3374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Varje par läser upp 1–2 utvalda </a:t>
            </a:r>
            <a:br>
              <a:rPr lang="sv-SE" b="0" dirty="0"/>
            </a:br>
            <a:r>
              <a:rPr lang="sv-SE" b="0" dirty="0"/>
              <a:t>mål och motiverar sina val.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28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98206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övningen?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8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Mål – vad och varför? </a:t>
            </a:r>
            <a:br>
              <a:rPr lang="sv-SE" sz="3600" dirty="0"/>
            </a:br>
            <a:r>
              <a:rPr lang="sv-SE" sz="3600" b="0" dirty="0"/>
              <a:t>(20 minuter)</a:t>
            </a:r>
          </a:p>
        </p:txBody>
      </p:sp>
    </p:spTree>
    <p:extLst>
      <p:ext uri="{BB962C8B-B14F-4D97-AF65-F5344CB8AC3E}">
        <p14:creationId xmlns:p14="http://schemas.microsoft.com/office/powerpoint/2010/main" val="4140068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30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33296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pPr marL="270000" indent="-270000"/>
            <a:r>
              <a:rPr lang="sv-SE" dirty="0"/>
              <a:t>Handläggning och dokumentation s. 346</a:t>
            </a:r>
          </a:p>
          <a:p>
            <a:pPr marL="270000" indent="-270000"/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31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78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Att utveckla förståelsen </a:t>
            </a:r>
            <a:br>
              <a:rPr lang="sv-SE" b="0" dirty="0"/>
            </a:br>
            <a:r>
              <a:rPr lang="sv-SE" b="0" dirty="0"/>
              <a:t>för vad mål innebär. 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Att synliggöra nyttan med </a:t>
            </a:r>
            <a:br>
              <a:rPr lang="sv-SE" b="0" dirty="0"/>
            </a:br>
            <a:r>
              <a:rPr lang="sv-SE" b="0" dirty="0"/>
              <a:t>att formulera konkreta mål. 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7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/>
              <a:t>Diskutera och skriv några korta punkter som summerar vad ni kommer fram till:</a:t>
            </a:r>
          </a:p>
          <a:p>
            <a:r>
              <a:rPr lang="sv-SE" sz="2000" b="0" dirty="0"/>
              <a:t>Vad är skillnaden mellan mål, delmål och aktiviteter </a:t>
            </a:r>
            <a:br>
              <a:rPr lang="sv-SE" sz="2000" b="0" dirty="0"/>
            </a:br>
            <a:r>
              <a:rPr lang="sv-SE" sz="2000" b="0" dirty="0"/>
              <a:t>som bidrar till måluppfyllelse?</a:t>
            </a:r>
          </a:p>
          <a:p>
            <a:r>
              <a:rPr lang="sv-SE" sz="2000" b="0" dirty="0"/>
              <a:t>Vad finns det för olika syften med att ta fram konkreta målformuleringar i genomförandeplanen?</a:t>
            </a:r>
          </a:p>
          <a:p>
            <a:r>
              <a:rPr lang="sv-SE" sz="2000" b="0" dirty="0"/>
              <a:t>Vad kan det få för konsekvenser för insatsen om det inte finns några mål – eller om målen är vagt formulerade?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3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</a:t>
            </a:r>
            <a:br>
              <a:rPr lang="sv-SE" b="0" dirty="0"/>
            </a:br>
            <a:r>
              <a:rPr lang="sv-SE" b="0" dirty="0"/>
              <a:t>som kommit fram i diskussionen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Skriv upp på tavlan eller på </a:t>
            </a:r>
            <a:br>
              <a:rPr lang="sv-SE" b="0" dirty="0"/>
            </a:br>
            <a:r>
              <a:rPr lang="sv-SE" b="0" dirty="0"/>
              <a:t>ett blädderblock.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1396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889925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MÅL</a:t>
            </a:r>
          </a:p>
          <a:p>
            <a:pPr marL="0" indent="0">
              <a:buNone/>
            </a:pPr>
            <a:r>
              <a:rPr lang="sv-SE" dirty="0"/>
              <a:t>Det önskade resultatet med vården eller insatsen: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Hur ska barnet ha det jämfört med nu?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Hur ska det vara för barnet när målet är uppnått?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Vad ska ha hänt i barnet/den unges liv?</a:t>
            </a:r>
          </a:p>
          <a:p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</p:spTree>
    <p:extLst>
      <p:ext uri="{BB962C8B-B14F-4D97-AF65-F5344CB8AC3E}">
        <p14:creationId xmlns:p14="http://schemas.microsoft.com/office/powerpoint/2010/main" val="14935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DELMÅL</a:t>
            </a:r>
          </a:p>
          <a:p>
            <a:pPr marL="0" indent="0">
              <a:buNone/>
            </a:pPr>
            <a:r>
              <a:rPr lang="sv-SE" dirty="0"/>
              <a:t>Mer kortsiktiga mål på vägen: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Utgår från målet.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Utgår från barnets behov.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Kan visa att utvecklingen går åt rätt håll.</a:t>
            </a:r>
            <a:endParaRPr lang="en-US" sz="20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</p:spTree>
    <p:extLst>
      <p:ext uri="{BB962C8B-B14F-4D97-AF65-F5344CB8AC3E}">
        <p14:creationId xmlns:p14="http://schemas.microsoft.com/office/powerpoint/2010/main" val="195454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7607300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AKTIVITETER </a:t>
            </a:r>
            <a:endParaRPr lang="sv-SE" sz="3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dirty="0"/>
              <a:t>Något som ska göras för att nå mål och delmål: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Vad ska göras för att nå mål och delmål?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Hur ska aktiviteten utformas?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Vem ska göra något?</a:t>
            </a:r>
          </a:p>
          <a:p>
            <a:pPr marL="270000" indent="-270000">
              <a:spcBef>
                <a:spcPts val="0"/>
              </a:spcBef>
            </a:pPr>
            <a:r>
              <a:rPr lang="sv-SE" sz="2000" dirty="0"/>
              <a:t>När börjar och slutar aktiviteten?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</p:spTree>
    <p:extLst>
      <p:ext uri="{BB962C8B-B14F-4D97-AF65-F5344CB8AC3E}">
        <p14:creationId xmlns:p14="http://schemas.microsoft.com/office/powerpoint/2010/main" val="361263717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30</TotalTime>
  <Words>1366</Words>
  <Application>Microsoft Office PowerPoint</Application>
  <PresentationFormat>Bildspel på skärmen (4:3)</PresentationFormat>
  <Paragraphs>207</Paragraphs>
  <Slides>32</Slides>
  <Notes>19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Century Gothic</vt:lpstr>
      <vt:lpstr>SoS-PPT-svensk-150922</vt:lpstr>
      <vt:lpstr>Formulera mål genomförandeplan kontaktpersoner m. fl.   </vt:lpstr>
      <vt:lpstr>Innehåll och ungefärlig tidsåtgång</vt:lpstr>
      <vt:lpstr>Mål – vad och varför?  (20 minuter)</vt:lpstr>
      <vt:lpstr>Övningens syfte</vt:lpstr>
      <vt:lpstr>Diskutera två och två  (5 minuter)</vt:lpstr>
      <vt:lpstr>Sammanfatta gemensamt  (10 minuter)</vt:lpstr>
      <vt:lpstr>PowerPoint-presentation</vt:lpstr>
      <vt:lpstr>PowerPoint-presentation</vt:lpstr>
      <vt:lpstr>PowerPoint-presentation</vt:lpstr>
      <vt:lpstr>Sammanfatta och avsluta (5 minuter)</vt:lpstr>
      <vt:lpstr>Utforska mål (30 minuter)</vt:lpstr>
      <vt:lpstr>Övningens syfte</vt:lpstr>
      <vt:lpstr>Diskutera två och två  (3 minuter)</vt:lpstr>
      <vt:lpstr>Diskutera två och två  (5 minuter)</vt:lpstr>
      <vt:lpstr>Fundera enskilt  (3 minuter) </vt:lpstr>
      <vt:lpstr>Sammanfatta och avsluta (5 minuter)</vt:lpstr>
      <vt:lpstr>Utforska mål i eget ärende  (45 minuter)</vt:lpstr>
      <vt:lpstr>Övningens syfte</vt:lpstr>
      <vt:lpstr>Arbeta enskilt  (15 minuter) </vt:lpstr>
      <vt:lpstr>Frågor till enskild reflektion  över dina mål </vt:lpstr>
      <vt:lpstr>Diskutera två och två  (15 minuter) </vt:lpstr>
      <vt:lpstr>Sammanfatta och avsluta  (10 minuter) </vt:lpstr>
      <vt:lpstr>Formulera mål (50 minuter)</vt:lpstr>
      <vt:lpstr>Övningens syfte</vt:lpstr>
      <vt:lpstr>Beskriv ärendet  (3 minuter)</vt:lpstr>
      <vt:lpstr>Fundera enskilt  (3 minuter)</vt:lpstr>
      <vt:lpstr>Prioritera två och två  (15 minuter)</vt:lpstr>
      <vt:lpstr>Gå igenom gemensamt  (15 minuter)</vt:lpstr>
      <vt:lpstr>Fundera enskilt  (3 minuter) 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11</cp:revision>
  <cp:lastPrinted>2015-05-08T11:44:01Z</cp:lastPrinted>
  <dcterms:created xsi:type="dcterms:W3CDTF">2020-02-18T15:12:11Z</dcterms:created>
  <dcterms:modified xsi:type="dcterms:W3CDTF">2022-04-01T10:58:12Z</dcterms:modified>
</cp:coreProperties>
</file>