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351" r:id="rId2"/>
    <p:sldId id="316" r:id="rId3"/>
    <p:sldId id="317" r:id="rId4"/>
    <p:sldId id="318" r:id="rId5"/>
    <p:sldId id="319" r:id="rId6"/>
    <p:sldId id="320" r:id="rId7"/>
    <p:sldId id="321" r:id="rId8"/>
    <p:sldId id="342" r:id="rId9"/>
    <p:sldId id="323" r:id="rId10"/>
    <p:sldId id="343" r:id="rId11"/>
    <p:sldId id="325" r:id="rId12"/>
    <p:sldId id="326" r:id="rId13"/>
    <p:sldId id="327" r:id="rId14"/>
    <p:sldId id="344" r:id="rId15"/>
    <p:sldId id="329" r:id="rId16"/>
    <p:sldId id="345" r:id="rId17"/>
    <p:sldId id="331" r:id="rId18"/>
    <p:sldId id="332" r:id="rId19"/>
    <p:sldId id="333" r:id="rId20"/>
    <p:sldId id="347" r:id="rId21"/>
    <p:sldId id="348" r:id="rId22"/>
    <p:sldId id="350" r:id="rId23"/>
    <p:sldId id="337" r:id="rId24"/>
    <p:sldId id="338" r:id="rId25"/>
    <p:sldId id="339" r:id="rId26"/>
    <p:sldId id="340" r:id="rId27"/>
    <p:sldId id="352" r:id="rId28"/>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gåker, Eva" initials="AE" lastIdx="14" clrIdx="0">
    <p:extLst>
      <p:ext uri="{19B8F6BF-5375-455C-9EA6-DF929625EA0E}">
        <p15:presenceInfo xmlns:p15="http://schemas.microsoft.com/office/powerpoint/2012/main" userId="S-1-5-21-2075942658-1792417684-393963531-20547" providerId="AD"/>
      </p:ext>
    </p:extLst>
  </p:cmAuthor>
  <p:cmAuthor id="3" name="Johansson, Pernilla" initials="JP" lastIdx="1" clrIdx="1">
    <p:extLst>
      <p:ext uri="{19B8F6BF-5375-455C-9EA6-DF929625EA0E}">
        <p15:presenceInfo xmlns:p15="http://schemas.microsoft.com/office/powerpoint/2012/main" userId="S-1-5-21-2075942658-1792417684-393963531-191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97" autoAdjust="0"/>
    <p:restoredTop sz="71974" autoAdjust="0"/>
  </p:normalViewPr>
  <p:slideViewPr>
    <p:cSldViewPr snapToGrid="0" showGuides="1">
      <p:cViewPr varScale="1">
        <p:scale>
          <a:sx n="62" d="100"/>
          <a:sy n="62" d="100"/>
        </p:scale>
        <p:origin x="2237" y="-34"/>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2021-01-21</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2021-01-21</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börjar bildspelet</a:t>
            </a:r>
            <a:r>
              <a:rPr lang="sv-SE" baseline="0" dirty="0"/>
              <a:t> som du visar för deltagarna</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404265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0" dirty="0"/>
              <a:t>Klicka fram ett påstående i taget och be deltagarna att ta ställning. För varje påstående, be ett par olika deltagare att berätta hur de resonerar. Ställ gärna följdfrågor när det kan behövas för att fördjupa resonemanget, t.ex. </a:t>
            </a:r>
          </a:p>
          <a:p>
            <a:pPr marL="628650" lvl="1" indent="-171450">
              <a:buFont typeface="Arial" panose="020B0604020202020204" pitchFamily="34" charset="0"/>
              <a:buChar char="•"/>
            </a:pPr>
            <a:r>
              <a:rPr lang="sv-SE" b="0" dirty="0"/>
              <a:t>”Berätta mer om…”</a:t>
            </a:r>
          </a:p>
          <a:p>
            <a:pPr marL="628650" lvl="1" indent="-171450">
              <a:buFont typeface="Arial" panose="020B0604020202020204" pitchFamily="34" charset="0"/>
              <a:buChar char="•"/>
            </a:pPr>
            <a:r>
              <a:rPr lang="sv-SE" b="0" dirty="0"/>
              <a:t>”Hur tänker du runt…”</a:t>
            </a:r>
          </a:p>
          <a:p>
            <a:pPr marL="628650" lvl="1" indent="-171450">
              <a:buFont typeface="Arial" panose="020B0604020202020204" pitchFamily="34" charset="0"/>
              <a:buChar char="•"/>
            </a:pPr>
            <a:r>
              <a:rPr lang="sv-SE" b="0" dirty="0"/>
              <a:t>”Ge gärna exempel…”</a:t>
            </a:r>
          </a:p>
          <a:p>
            <a:pPr marL="0" indent="0">
              <a:buFont typeface="Arial" panose="020B0604020202020204" pitchFamily="34" charset="0"/>
              <a:buNone/>
            </a:pPr>
            <a:endParaRPr lang="sv-SE" b="0" dirty="0"/>
          </a:p>
          <a:p>
            <a:pPr marL="171450" indent="-171450">
              <a:buFont typeface="Arial" panose="020B0604020202020204" pitchFamily="34" charset="0"/>
              <a:buChar char="•"/>
            </a:pPr>
            <a:r>
              <a:rPr lang="sv-SE" b="0" dirty="0"/>
              <a:t>När ni har gått igenom alla påståenden, gå vidare till nästa bild.</a:t>
            </a:r>
          </a:p>
        </p:txBody>
      </p:sp>
      <p:sp>
        <p:nvSpPr>
          <p:cNvPr id="4" name="Platshållare för bildnummer 3"/>
          <p:cNvSpPr>
            <a:spLocks noGrp="1"/>
          </p:cNvSpPr>
          <p:nvPr>
            <p:ph type="sldNum" sz="quarter" idx="10"/>
          </p:nvPr>
        </p:nvSpPr>
        <p:spPr/>
        <p:txBody>
          <a:bodyPr/>
          <a:lstStyle/>
          <a:p>
            <a:fld id="{05D5686F-F078-4CCD-8B13-BD87C1522AC4}" type="slidenum">
              <a:rPr lang="sv-SE" smtClean="0"/>
              <a:t>15</a:t>
            </a:fld>
            <a:endParaRPr lang="sv-SE"/>
          </a:p>
        </p:txBody>
      </p:sp>
    </p:spTree>
    <p:extLst>
      <p:ext uri="{BB962C8B-B14F-4D97-AF65-F5344CB8AC3E}">
        <p14:creationId xmlns:p14="http://schemas.microsoft.com/office/powerpoint/2010/main" val="64632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17</a:t>
            </a:fld>
            <a:endParaRPr lang="sv-SE"/>
          </a:p>
        </p:txBody>
      </p:sp>
    </p:spTree>
    <p:extLst>
      <p:ext uri="{BB962C8B-B14F-4D97-AF65-F5344CB8AC3E}">
        <p14:creationId xmlns:p14="http://schemas.microsoft.com/office/powerpoint/2010/main" val="3782105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 denna</a:t>
            </a:r>
            <a:r>
              <a:rPr lang="sv-SE" baseline="0" dirty="0"/>
              <a:t> övning finns bild 21-23 i Deltagarmaterialet</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18</a:t>
            </a:fld>
            <a:endParaRPr lang="sv-SE"/>
          </a:p>
        </p:txBody>
      </p:sp>
    </p:spTree>
    <p:extLst>
      <p:ext uri="{BB962C8B-B14F-4D97-AF65-F5344CB8AC3E}">
        <p14:creationId xmlns:p14="http://schemas.microsoft.com/office/powerpoint/2010/main" val="3959922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I detta moment ska deltagarna utgå från det ärende som de tagit med sig för att få hjälp att planera för barnets/den unges delaktighet</a:t>
            </a:r>
            <a:r>
              <a:rPr lang="sv-SE" sz="1200" b="0" dirty="0"/>
              <a:t>. </a:t>
            </a:r>
          </a:p>
          <a:p>
            <a:pPr marL="171450" indent="-171450">
              <a:buFont typeface="Arial" panose="020B0604020202020204" pitchFamily="34" charset="0"/>
              <a:buChar char="•"/>
            </a:pPr>
            <a:r>
              <a:rPr lang="sv-SE" sz="1100" b="0" dirty="0"/>
              <a:t>Dela in deltagarna i grupper om 3-4 personer.</a:t>
            </a:r>
          </a:p>
          <a:p>
            <a:pPr marL="171450" indent="-171450">
              <a:buFont typeface="Arial" panose="020B0604020202020204" pitchFamily="34" charset="0"/>
              <a:buChar char="•"/>
            </a:pPr>
            <a:r>
              <a:rPr lang="sv-SE" sz="1100" b="0" dirty="0"/>
              <a:t>Dela ut de utskrivna instruktionerna </a:t>
            </a:r>
            <a:r>
              <a:rPr lang="sv-SE" sz="1100" b="0" baseline="0" dirty="0"/>
              <a:t>(eller be deltagarna att plocka fram instruktionen som du skickat i förväg).</a:t>
            </a:r>
          </a:p>
          <a:p>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19</a:t>
            </a:fld>
            <a:endParaRPr lang="sv-SE"/>
          </a:p>
        </p:txBody>
      </p:sp>
    </p:spTree>
    <p:extLst>
      <p:ext uri="{BB962C8B-B14F-4D97-AF65-F5344CB8AC3E}">
        <p14:creationId xmlns:p14="http://schemas.microsoft.com/office/powerpoint/2010/main" val="295823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baseline="0" dirty="0"/>
              <a:t>Instruktionerna även finns även  i Deltagarmaterialet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baseline="0" dirty="0"/>
              <a:t>Gå igenom instruktionerna med hela gruppen (denna och följande två bilder). Poängtera vikten av att fördela tiden så att alla hinner ta upp sitt ärende.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baseline="0" dirty="0"/>
              <a:t>Bestäm en tid för återsamling.</a:t>
            </a:r>
            <a:endParaRPr lang="sv-SE" sz="1200" b="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20</a:t>
            </a:fld>
            <a:endParaRPr lang="sv-SE"/>
          </a:p>
        </p:txBody>
      </p:sp>
    </p:spTree>
    <p:extLst>
      <p:ext uri="{BB962C8B-B14F-4D97-AF65-F5344CB8AC3E}">
        <p14:creationId xmlns:p14="http://schemas.microsoft.com/office/powerpoint/2010/main" val="239962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21</a:t>
            </a:fld>
            <a:endParaRPr lang="sv-SE"/>
          </a:p>
        </p:txBody>
      </p:sp>
    </p:spTree>
    <p:extLst>
      <p:ext uri="{BB962C8B-B14F-4D97-AF65-F5344CB8AC3E}">
        <p14:creationId xmlns:p14="http://schemas.microsoft.com/office/powerpoint/2010/main" val="3192620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22</a:t>
            </a:fld>
            <a:endParaRPr lang="sv-SE"/>
          </a:p>
        </p:txBody>
      </p:sp>
    </p:spTree>
    <p:extLst>
      <p:ext uri="{BB962C8B-B14F-4D97-AF65-F5344CB8AC3E}">
        <p14:creationId xmlns:p14="http://schemas.microsoft.com/office/powerpoint/2010/main" val="2120620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återsamlingen, gå igenom gruppernas idéer.</a:t>
            </a:r>
          </a:p>
        </p:txBody>
      </p:sp>
      <p:sp>
        <p:nvSpPr>
          <p:cNvPr id="4" name="Platshållare för bildnummer 3"/>
          <p:cNvSpPr>
            <a:spLocks noGrp="1"/>
          </p:cNvSpPr>
          <p:nvPr>
            <p:ph type="sldNum" sz="quarter" idx="10"/>
          </p:nvPr>
        </p:nvSpPr>
        <p:spPr/>
        <p:txBody>
          <a:bodyPr/>
          <a:lstStyle/>
          <a:p>
            <a:fld id="{05D5686F-F078-4CCD-8B13-BD87C1522AC4}" type="slidenum">
              <a:rPr lang="sv-SE" smtClean="0"/>
              <a:t>23</a:t>
            </a:fld>
            <a:endParaRPr lang="sv-SE"/>
          </a:p>
        </p:txBody>
      </p:sp>
    </p:spTree>
    <p:extLst>
      <p:ext uri="{BB962C8B-B14F-4D97-AF65-F5344CB8AC3E}">
        <p14:creationId xmlns:p14="http://schemas.microsoft.com/office/powerpoint/2010/main" val="2183653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Bestäm gärna en tid för att följa upp och utvärdera hur det har gått.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Om du </a:t>
            </a:r>
            <a:r>
              <a:rPr lang="en-US" dirty="0" err="1"/>
              <a:t>vill</a:t>
            </a:r>
            <a:r>
              <a:rPr lang="en-US" dirty="0"/>
              <a:t> </a:t>
            </a:r>
            <a:r>
              <a:rPr lang="en-US" dirty="0" err="1"/>
              <a:t>kan</a:t>
            </a:r>
            <a:r>
              <a:rPr lang="en-US" dirty="0"/>
              <a:t> du, </a:t>
            </a:r>
            <a:r>
              <a:rPr lang="en-US" dirty="0" err="1"/>
              <a:t>som</a:t>
            </a:r>
            <a:r>
              <a:rPr lang="en-US" dirty="0"/>
              <a:t> </a:t>
            </a:r>
            <a:r>
              <a:rPr lang="en-US" dirty="0" err="1"/>
              <a:t>en</a:t>
            </a:r>
            <a:r>
              <a:rPr lang="en-US" dirty="0"/>
              <a:t> del av </a:t>
            </a:r>
            <a:r>
              <a:rPr lang="en-US" dirty="0" err="1"/>
              <a:t>avslutningen</a:t>
            </a:r>
            <a:r>
              <a:rPr lang="en-US" dirty="0"/>
              <a:t>, visa tips </a:t>
            </a:r>
            <a:r>
              <a:rPr lang="en-US" dirty="0" err="1"/>
              <a:t>på</a:t>
            </a:r>
            <a:r>
              <a:rPr lang="en-US" dirty="0"/>
              <a:t> </a:t>
            </a:r>
            <a:r>
              <a:rPr lang="en-US" dirty="0" err="1"/>
              <a:t>fördjupande</a:t>
            </a:r>
            <a:r>
              <a:rPr lang="en-US" dirty="0"/>
              <a:t> </a:t>
            </a:r>
            <a:r>
              <a:rPr lang="en-US" dirty="0" err="1"/>
              <a:t>läsning</a:t>
            </a:r>
            <a:r>
              <a:rPr lang="en-US" dirty="0"/>
              <a:t> (se </a:t>
            </a:r>
            <a:r>
              <a:rPr lang="en-US" dirty="0" err="1"/>
              <a:t>nästa</a:t>
            </a:r>
            <a:r>
              <a:rPr lang="en-US" dirty="0"/>
              <a:t> </a:t>
            </a:r>
            <a:r>
              <a:rPr lang="en-US" dirty="0" err="1"/>
              <a:t>bild</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25</a:t>
            </a:fld>
            <a:endParaRPr lang="sv-SE"/>
          </a:p>
        </p:txBody>
      </p:sp>
    </p:spTree>
    <p:extLst>
      <p:ext uri="{BB962C8B-B14F-4D97-AF65-F5344CB8AC3E}">
        <p14:creationId xmlns:p14="http://schemas.microsoft.com/office/powerpoint/2010/main" val="2788239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26</a:t>
            </a:fld>
            <a:endParaRPr lang="sv-SE"/>
          </a:p>
        </p:txBody>
      </p:sp>
    </p:spTree>
    <p:extLst>
      <p:ext uri="{BB962C8B-B14F-4D97-AF65-F5344CB8AC3E}">
        <p14:creationId xmlns:p14="http://schemas.microsoft.com/office/powerpoint/2010/main" val="330840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a:t>
            </a:r>
            <a:r>
              <a:rPr lang="sv-SE" baseline="0" dirty="0"/>
              <a:t> visas inte för deltagarna. Den är till för dig för att du ska få en översikt över innehållet.</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2</a:t>
            </a:fld>
            <a:endParaRPr lang="sv-SE"/>
          </a:p>
        </p:txBody>
      </p:sp>
    </p:spTree>
    <p:extLst>
      <p:ext uri="{BB962C8B-B14F-4D97-AF65-F5344CB8AC3E}">
        <p14:creationId xmlns:p14="http://schemas.microsoft.com/office/powerpoint/2010/main" val="3446639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05D5686F-F078-4CCD-8B13-BD87C1522AC4}" type="slidenum">
              <a:rPr lang="sv-SE" smtClean="0"/>
              <a:t>4</a:t>
            </a:fld>
            <a:endParaRPr lang="sv-SE"/>
          </a:p>
        </p:txBody>
      </p:sp>
    </p:spTree>
    <p:extLst>
      <p:ext uri="{BB962C8B-B14F-4D97-AF65-F5344CB8AC3E}">
        <p14:creationId xmlns:p14="http://schemas.microsoft.com/office/powerpoint/2010/main" val="877441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indent="-342900">
              <a:spcBef>
                <a:spcPts val="0"/>
              </a:spcBef>
              <a:buFont typeface="Arial" panose="020B0604020202020204" pitchFamily="34" charset="0"/>
              <a:buChar char="•"/>
            </a:pPr>
            <a:r>
              <a:rPr lang="sv-SE" sz="1200" b="0" dirty="0"/>
              <a:t>Kontrollera att du har nätuppkoppling så att du kan visa filmen.</a:t>
            </a:r>
          </a:p>
          <a:p>
            <a:pPr marL="342900" indent="-342900">
              <a:spcBef>
                <a:spcPts val="0"/>
              </a:spcBef>
              <a:buFont typeface="Arial" panose="020B0604020202020204" pitchFamily="34" charset="0"/>
              <a:buChar char="•"/>
            </a:pPr>
            <a:r>
              <a:rPr lang="sv-SE" dirty="0"/>
              <a:t>Klicka på bilden för att starta filmen. Om det inte skulle fungera kan du istället klicka på länken under bilden – eller öppna en webbläsare och klistra in den i addressfältet</a:t>
            </a:r>
            <a:r>
              <a:rPr lang="sv-SE"/>
              <a:t>. </a:t>
            </a:r>
            <a:endParaRPr lang="sv-SE" sz="1200" b="0" dirty="0"/>
          </a:p>
          <a:p>
            <a:pPr marL="342900" indent="-342900">
              <a:spcBef>
                <a:spcPts val="0"/>
              </a:spcBef>
              <a:buFont typeface="Arial" panose="020B0604020202020204" pitchFamily="34" charset="0"/>
              <a:buChar char="•"/>
            </a:pPr>
            <a:r>
              <a:rPr lang="sv-SE" sz="1200" b="0" dirty="0"/>
              <a:t>Bryt filmen efter 2.42 minuter – det som kommer efter är inte lika relevant för denna övning.</a:t>
            </a:r>
          </a:p>
          <a:p>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5</a:t>
            </a:fld>
            <a:endParaRPr lang="sv-SE"/>
          </a:p>
        </p:txBody>
      </p:sp>
    </p:spTree>
    <p:extLst>
      <p:ext uri="{BB962C8B-B14F-4D97-AF65-F5344CB8AC3E}">
        <p14:creationId xmlns:p14="http://schemas.microsoft.com/office/powerpoint/2010/main" val="4155855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a:t>
            </a:r>
            <a:r>
              <a:rPr lang="sv-SE" baseline="0" dirty="0"/>
              <a:t> högt för gruppen. Fortsätt sedan till nästa bild.</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6</a:t>
            </a:fld>
            <a:endParaRPr lang="sv-SE"/>
          </a:p>
        </p:txBody>
      </p:sp>
    </p:spTree>
    <p:extLst>
      <p:ext uri="{BB962C8B-B14F-4D97-AF65-F5344CB8AC3E}">
        <p14:creationId xmlns:p14="http://schemas.microsoft.com/office/powerpoint/2010/main" val="3810911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gruppen. Gå sedan vidare till nästa bild för diskussion.</a:t>
            </a:r>
          </a:p>
        </p:txBody>
      </p:sp>
      <p:sp>
        <p:nvSpPr>
          <p:cNvPr id="4" name="Platshållare för bildnummer 3"/>
          <p:cNvSpPr>
            <a:spLocks noGrp="1"/>
          </p:cNvSpPr>
          <p:nvPr>
            <p:ph type="sldNum" sz="quarter" idx="10"/>
          </p:nvPr>
        </p:nvSpPr>
        <p:spPr/>
        <p:txBody>
          <a:bodyPr/>
          <a:lstStyle/>
          <a:p>
            <a:fld id="{05D5686F-F078-4CCD-8B13-BD87C1522AC4}" type="slidenum">
              <a:rPr lang="sv-SE" smtClean="0"/>
              <a:t>7</a:t>
            </a:fld>
            <a:endParaRPr lang="sv-SE"/>
          </a:p>
        </p:txBody>
      </p:sp>
    </p:spTree>
    <p:extLst>
      <p:ext uri="{BB962C8B-B14F-4D97-AF65-F5344CB8AC3E}">
        <p14:creationId xmlns:p14="http://schemas.microsoft.com/office/powerpoint/2010/main" val="168434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Dela</a:t>
            </a:r>
            <a:r>
              <a:rPr lang="en-US" dirty="0"/>
              <a:t> in </a:t>
            </a:r>
            <a:r>
              <a:rPr lang="en-US" dirty="0" err="1"/>
              <a:t>gruppen</a:t>
            </a:r>
            <a:r>
              <a:rPr lang="en-US" dirty="0"/>
              <a:t> </a:t>
            </a:r>
            <a:r>
              <a:rPr lang="en-US" dirty="0" err="1"/>
              <a:t>i</a:t>
            </a:r>
            <a:r>
              <a:rPr lang="en-US" dirty="0"/>
              <a:t> par och be </a:t>
            </a:r>
            <a:r>
              <a:rPr lang="en-US" dirty="0" err="1"/>
              <a:t>dem</a:t>
            </a:r>
            <a:r>
              <a:rPr lang="en-US" dirty="0"/>
              <a:t> </a:t>
            </a:r>
            <a:r>
              <a:rPr lang="en-US" dirty="0" err="1"/>
              <a:t>att</a:t>
            </a:r>
            <a:r>
              <a:rPr lang="en-US" dirty="0"/>
              <a:t> </a:t>
            </a:r>
            <a:r>
              <a:rPr lang="en-US" dirty="0" err="1"/>
              <a:t>diskutera</a:t>
            </a:r>
            <a:r>
              <a:rPr lang="en-US" dirty="0"/>
              <a:t> </a:t>
            </a:r>
            <a:r>
              <a:rPr lang="en-US" dirty="0" err="1"/>
              <a:t>frågorna</a:t>
            </a:r>
            <a:r>
              <a:rPr lang="en-US" dirty="0"/>
              <a:t>.</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8</a:t>
            </a:fld>
            <a:endParaRPr lang="sv-SE"/>
          </a:p>
        </p:txBody>
      </p:sp>
    </p:spTree>
    <p:extLst>
      <p:ext uri="{BB962C8B-B14F-4D97-AF65-F5344CB8AC3E}">
        <p14:creationId xmlns:p14="http://schemas.microsoft.com/office/powerpoint/2010/main" val="1305508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05D5686F-F078-4CCD-8B13-BD87C1522AC4}" type="slidenum">
              <a:rPr lang="sv-SE" smtClean="0"/>
              <a:t>13</a:t>
            </a:fld>
            <a:endParaRPr lang="sv-SE"/>
          </a:p>
        </p:txBody>
      </p:sp>
    </p:spTree>
    <p:extLst>
      <p:ext uri="{BB962C8B-B14F-4D97-AF65-F5344CB8AC3E}">
        <p14:creationId xmlns:p14="http://schemas.microsoft.com/office/powerpoint/2010/main" val="2805880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Läs upp instruktionen högt för gruppen. Instruktionen fortsätter på nästa bild.</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3325124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fld id="{6013AEB1-3AD9-4821-A1AA-8FEDC3FFC63B}" type="datetime1">
              <a:rPr lang="sv-SE" smtClean="0"/>
              <a:t>2021-01-21</a:t>
            </a:fld>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A3DD9F74-4E38-4157-A44B-E4BE52F31344}"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B60958BE-8EC8-4AD7-8286-BE8E9F60F0AE}"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0274702F-7086-4020-96A7-D165FF02256E}" type="datetime1">
              <a:rPr lang="sv-SE" smtClean="0"/>
              <a:t>2021-01-21</a:t>
            </a:fld>
            <a:endParaRPr lang="sv-SE" dirty="0"/>
          </a:p>
        </p:txBody>
      </p:sp>
      <p:sp>
        <p:nvSpPr>
          <p:cNvPr id="4" name="Platshållare för sidfot 3"/>
          <p:cNvSpPr>
            <a:spLocks noGrp="1"/>
          </p:cNvSpPr>
          <p:nvPr>
            <p:ph type="ftr" sz="quarter" idx="11"/>
          </p:nvPr>
        </p:nvSpPr>
        <p:spPr/>
        <p:txBody>
          <a:bodyPr/>
          <a:lstStyle/>
          <a:p>
            <a:r>
              <a:rPr lang="sv-SE"/>
              <a:t>Utreda</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E800E539-7651-4F99-8D5F-785406942F1C}" type="datetime1">
              <a:rPr lang="sv-SE" smtClean="0"/>
              <a:t>2021-01-21</a:t>
            </a:fld>
            <a:endParaRPr lang="sv-SE" dirty="0"/>
          </a:p>
        </p:txBody>
      </p:sp>
      <p:sp>
        <p:nvSpPr>
          <p:cNvPr id="4" name="Platshållare för sidfot 3"/>
          <p:cNvSpPr>
            <a:spLocks noGrp="1"/>
          </p:cNvSpPr>
          <p:nvPr>
            <p:ph type="ftr" sz="quarter" idx="11"/>
          </p:nvPr>
        </p:nvSpPr>
        <p:spPr/>
        <p:txBody>
          <a:bodyPr/>
          <a:lstStyle/>
          <a:p>
            <a:r>
              <a:rPr lang="sv-SE"/>
              <a:t>Utreda</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9D0E135B-43E6-46DD-879E-FE110F9A52B4}"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8309C509-4FFD-4978-AF0F-149D91C28185}"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0D5C822D-42B9-4143-A670-F939F62151AD}"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fld id="{76723711-10E6-42FC-900F-BB2E6692BBD1}"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161CC011-EF1C-4B5E-983F-8D7990128596}"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473A1A0A-2DB8-420D-946E-663340FFC61C}"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fld id="{6B230FF7-62BC-448C-8DD1-B127BE68B04A}"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fld id="{E34C12EB-E1B4-4299-AD38-DC3CAC7CB73B}"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90327FF0-73E4-4FF2-AA1F-43CCDD580A16}" type="datetime1">
              <a:rPr lang="sv-SE" smtClean="0"/>
              <a:t>2021-01-21</a:t>
            </a:fld>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F83AF37-87A7-46D7-81C8-D6CEB564FB44}" type="datetime1">
              <a:rPr lang="sv-SE" smtClean="0"/>
              <a:t>2021-01-21</a:t>
            </a:fld>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81305F2-1C59-452C-ACDA-BBC2ABBD2E58}" type="datetime1">
              <a:rPr lang="sv-SE" smtClean="0"/>
              <a:t>2021-01-21</a:t>
            </a:fld>
            <a:endParaRPr lang="sv-SE" dirty="0"/>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11CE4266-4062-4B60-9B2B-7B98789DF121}" type="datetime1">
              <a:rPr lang="sv-SE" smtClean="0"/>
              <a:t>2021-01-21</a:t>
            </a:fld>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62468DA-9C67-41C4-A379-B02897FA624C}" type="datetime1">
              <a:rPr lang="sv-SE" smtClean="0"/>
              <a:t>2021-01-21</a:t>
            </a:fld>
            <a:endParaRPr lang="sv-SE"/>
          </a:p>
        </p:txBody>
      </p:sp>
      <p:sp>
        <p:nvSpPr>
          <p:cNvPr id="5" name="Footer Placeholder 4"/>
          <p:cNvSpPr>
            <a:spLocks noGrp="1"/>
          </p:cNvSpPr>
          <p:nvPr>
            <p:ph type="ftr" sz="quarter" idx="11"/>
          </p:nvPr>
        </p:nvSpPr>
        <p:spPr/>
        <p:txBody>
          <a:bodyPr/>
          <a:lstStyle/>
          <a:p>
            <a:r>
              <a:rPr lang="sv-SE"/>
              <a:t>Utreda</a:t>
            </a:r>
          </a:p>
        </p:txBody>
      </p:sp>
      <p:sp>
        <p:nvSpPr>
          <p:cNvPr id="6" name="Slide Number Placeholder 5"/>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1173529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3C26AC87-E422-4E38-8710-91F63B5E244C}"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datum 3"/>
          <p:cNvSpPr>
            <a:spLocks noGrp="1"/>
          </p:cNvSpPr>
          <p:nvPr>
            <p:ph type="dt" sz="half" idx="10"/>
          </p:nvPr>
        </p:nvSpPr>
        <p:spPr/>
        <p:txBody>
          <a:bodyPr/>
          <a:lstStyle/>
          <a:p>
            <a:fld id="{A1BA2459-D286-4CCC-8EB2-663394B51332}"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0EF8E40E-9695-4562-A1B9-D61DB7AF186E}"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fld id="{EF5C3A40-A765-466A-A926-12114E435B10}"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fld id="{9B4B034C-6F0B-4278-8A02-DF6F2D61270E}"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797C142E-8C96-473A-BD2A-CAF851E16A67}" type="datetime1">
              <a:rPr lang="sv-SE" smtClean="0"/>
              <a:t>2021-01-21</a:t>
            </a:fld>
            <a:endParaRPr lang="sv-SE" dirty="0"/>
          </a:p>
        </p:txBody>
      </p:sp>
      <p:sp>
        <p:nvSpPr>
          <p:cNvPr id="5" name="Platshållare för sidfot 4"/>
          <p:cNvSpPr>
            <a:spLocks noGrp="1"/>
          </p:cNvSpPr>
          <p:nvPr>
            <p:ph type="ftr" sz="quarter" idx="11"/>
          </p:nvPr>
        </p:nvSpPr>
        <p:spPr/>
        <p:txBody>
          <a:bodyPr/>
          <a:lstStyle/>
          <a:p>
            <a:r>
              <a:rPr lang="sv-SE"/>
              <a:t>Utreda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fld id="{7C9658E3-AA3F-4DDF-9E9F-D4F71C8BC1C6}" type="datetime1">
              <a:rPr lang="sv-SE" smtClean="0"/>
              <a:t>2021-01-21</a:t>
            </a:fld>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Utreda</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hdr="0" dt="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ideo" Target="https://player.vimeo.com/video/116638079?app_id=122963" TargetMode="External"/><Relationship Id="rId5" Type="http://schemas.openxmlformats.org/officeDocument/2006/relationships/hyperlink" Target="https://vimeo.com/116638079" TargetMode="Externa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fontScale="90000"/>
          </a:bodyPr>
          <a:lstStyle/>
          <a:p>
            <a:r>
              <a:rPr lang="sv-SE" dirty="0"/>
              <a:t>Delaktighet i utredningen</a:t>
            </a:r>
            <a:br>
              <a:rPr lang="sv-SE" dirty="0"/>
            </a:br>
            <a:br>
              <a:rPr lang="sv-SE" dirty="0"/>
            </a:br>
            <a:endParaRPr lang="sv-SE" sz="2100" b="0" dirty="0">
              <a:solidFill>
                <a:srgbClr val="FFFFFF"/>
              </a:solidFill>
            </a:endParaRP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55489" t="-31038" r="-20566" b="-8673"/>
          <a:stretch/>
        </p:blipFill>
        <p:spPr>
          <a:solidFill>
            <a:srgbClr val="3DB7E4"/>
          </a:solidFill>
        </p:spPr>
      </p:pic>
    </p:spTree>
    <p:extLst>
      <p:ext uri="{BB962C8B-B14F-4D97-AF65-F5344CB8AC3E}">
        <p14:creationId xmlns:p14="http://schemas.microsoft.com/office/powerpoint/2010/main" val="3574373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a:t>
            </a:r>
            <a:br>
              <a:rPr lang="sv-SE" dirty="0"/>
            </a:br>
            <a:r>
              <a:rPr lang="sv-SE" b="0" dirty="0"/>
              <a:t>(3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1600"/>
              </a:spcBef>
              <a:buNone/>
            </a:pPr>
            <a:r>
              <a:rPr lang="sv-SE" b="1" dirty="0"/>
              <a:t>Vad tar du med dig från diskussionen?</a:t>
            </a:r>
          </a:p>
          <a:p>
            <a:pPr marL="0" indent="0">
              <a:spcBef>
                <a:spcPts val="1600"/>
              </a:spcBef>
              <a:buNone/>
            </a:pPr>
            <a:r>
              <a:rPr lang="sv-SE" sz="2000" b="1" dirty="0"/>
              <a:t>Exempelvis:</a:t>
            </a:r>
          </a:p>
          <a:p>
            <a:r>
              <a:rPr lang="sv-SE" sz="2000" dirty="0"/>
              <a:t>Något du har fått hjälp med.</a:t>
            </a:r>
          </a:p>
          <a:p>
            <a:r>
              <a:rPr lang="sv-SE" sz="2000" dirty="0"/>
              <a:t>Eventuella ”aha-upplevelser”.</a:t>
            </a:r>
          </a:p>
          <a:p>
            <a:r>
              <a:rPr lang="sv-SE" sz="2000" dirty="0"/>
              <a:t>Något du ska börja, sluta eller fortsätta göra</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10</a:t>
            </a:fld>
            <a:endParaRPr lang="sv-SE"/>
          </a:p>
        </p:txBody>
      </p:sp>
    </p:spTree>
    <p:extLst>
      <p:ext uri="{BB962C8B-B14F-4D97-AF65-F5344CB8AC3E}">
        <p14:creationId xmlns:p14="http://schemas.microsoft.com/office/powerpoint/2010/main" val="1926308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a:t>
            </a:r>
            <a:br>
              <a:rPr lang="sv-SE" sz="2600" b="0" dirty="0"/>
            </a:br>
            <a:r>
              <a:rPr lang="sv-SE" sz="2600" b="0" dirty="0"/>
              <a:t>dela med sig av tankar kring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11</a:t>
            </a:fld>
            <a:endParaRPr lang="sv-SE"/>
          </a:p>
        </p:txBody>
      </p:sp>
    </p:spTree>
    <p:extLst>
      <p:ext uri="{BB962C8B-B14F-4D97-AF65-F5344CB8AC3E}">
        <p14:creationId xmlns:p14="http://schemas.microsoft.com/office/powerpoint/2010/main" val="3457264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Hur jobbar vi med delaktighet?</a:t>
            </a:r>
            <a:br>
              <a:rPr lang="sv-SE" sz="3600" dirty="0"/>
            </a:br>
            <a:r>
              <a:rPr lang="sv-SE" sz="3600" b="0" dirty="0"/>
              <a:t>(35 minuter)</a:t>
            </a:r>
            <a:endParaRPr lang="sv-SE" b="0" dirty="0"/>
          </a:p>
        </p:txBody>
      </p:sp>
    </p:spTree>
    <p:extLst>
      <p:ext uri="{BB962C8B-B14F-4D97-AF65-F5344CB8AC3E}">
        <p14:creationId xmlns:p14="http://schemas.microsoft.com/office/powerpoint/2010/main" val="1139599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marL="0" indent="0">
              <a:buNone/>
            </a:pPr>
            <a:r>
              <a:rPr lang="sv-SE" b="0" dirty="0"/>
              <a:t>Att synliggöra styrkor och brister </a:t>
            </a:r>
            <a:br>
              <a:rPr lang="sv-SE" b="0" dirty="0"/>
            </a:br>
            <a:r>
              <a:rPr lang="sv-SE" b="0" dirty="0"/>
              <a:t>i det egna arbetet med att göra </a:t>
            </a:r>
            <a:br>
              <a:rPr lang="sv-SE" b="0" dirty="0"/>
            </a:br>
            <a:r>
              <a:rPr lang="sv-SE" b="0" dirty="0"/>
              <a:t>barnet eller den unge och vårdnads-</a:t>
            </a:r>
            <a:br>
              <a:rPr lang="sv-SE" b="0" dirty="0"/>
            </a:br>
            <a:r>
              <a:rPr lang="sv-SE" b="0" dirty="0"/>
              <a:t>havarna delaktiga i utredningen. </a:t>
            </a:r>
          </a:p>
          <a:p>
            <a:pPr>
              <a:buFont typeface="Arial" panose="020B0604020202020204" pitchFamily="34" charset="0"/>
              <a:buChar char="•"/>
            </a:pPr>
            <a:endParaRPr lang="sv-SE" b="0" dirty="0"/>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13</a:t>
            </a:fld>
            <a:endParaRPr lang="sv-SE"/>
          </a:p>
        </p:txBody>
      </p:sp>
    </p:spTree>
    <p:extLst>
      <p:ext uri="{BB962C8B-B14F-4D97-AF65-F5344CB8AC3E}">
        <p14:creationId xmlns:p14="http://schemas.microsoft.com/office/powerpoint/2010/main" val="3859569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Instruktion till övningen</a:t>
            </a:r>
          </a:p>
        </p:txBody>
      </p:sp>
      <p:sp>
        <p:nvSpPr>
          <p:cNvPr id="3" name="Platshållare för sidfot 2"/>
          <p:cNvSpPr>
            <a:spLocks noGrp="1"/>
          </p:cNvSpPr>
          <p:nvPr>
            <p:ph type="ftr" sz="quarter" idx="11"/>
          </p:nvPr>
        </p:nvSpPr>
        <p:spPr/>
        <p:txBody>
          <a:bodyPr/>
          <a:lstStyle/>
          <a:p>
            <a:r>
              <a:rPr lang="sv-SE"/>
              <a:t>Utreda</a:t>
            </a:r>
          </a:p>
        </p:txBody>
      </p:sp>
      <p:sp>
        <p:nvSpPr>
          <p:cNvPr id="4" name="Platshållare för innehåll 3"/>
          <p:cNvSpPr>
            <a:spLocks noGrp="1"/>
          </p:cNvSpPr>
          <p:nvPr>
            <p:ph sz="quarter" idx="13"/>
          </p:nvPr>
        </p:nvSpPr>
        <p:spPr/>
        <p:txBody>
          <a:bodyPr/>
          <a:lstStyle/>
          <a:p>
            <a:r>
              <a:rPr lang="sv-SE" sz="2000" b="1" dirty="0"/>
              <a:t>Sitt på varsin stol. </a:t>
            </a:r>
            <a:br>
              <a:rPr lang="sv-SE" sz="2000" b="1" dirty="0"/>
            </a:br>
            <a:r>
              <a:rPr lang="sv-SE" sz="2000" b="1" dirty="0"/>
              <a:t>Ett påstående i taget kommer att läsas upp. </a:t>
            </a:r>
          </a:p>
          <a:p>
            <a:r>
              <a:rPr lang="sv-SE" sz="2000" b="1" dirty="0"/>
              <a:t>Du tar ställning till påståendet genom att…</a:t>
            </a:r>
          </a:p>
          <a:p>
            <a:pPr lvl="1"/>
            <a:r>
              <a:rPr lang="sv-SE" sz="1600" dirty="0"/>
              <a:t>ställa dig upp – om du håller du med.</a:t>
            </a:r>
          </a:p>
          <a:p>
            <a:pPr lvl="1"/>
            <a:r>
              <a:rPr lang="sv-SE" sz="1600" dirty="0"/>
              <a:t>sitta kvar – om du inte håller med.</a:t>
            </a:r>
          </a:p>
          <a:p>
            <a:pPr lvl="1"/>
            <a:r>
              <a:rPr lang="sv-SE" sz="1600" dirty="0"/>
              <a:t>sitta kvar och räcka upp handen – om du inte vet. </a:t>
            </a:r>
          </a:p>
          <a:p>
            <a:r>
              <a:rPr lang="sv-SE" sz="2000" b="1" dirty="0"/>
              <a:t>För varje påstående, diskutera era ställnings-</a:t>
            </a:r>
            <a:br>
              <a:rPr lang="sv-SE" sz="2000" b="1" dirty="0"/>
            </a:br>
            <a:r>
              <a:rPr lang="sv-SE" sz="2000" b="1" dirty="0"/>
              <a:t>taganden i hela gruppen.</a:t>
            </a:r>
          </a:p>
          <a:p>
            <a:pPr lvl="1"/>
            <a:r>
              <a:rPr lang="sv-SE" sz="1600" dirty="0"/>
              <a:t>Varför svarade ni som ni gjorde? </a:t>
            </a:r>
          </a:p>
          <a:p>
            <a:r>
              <a:rPr lang="sv-SE" sz="2000" b="1" dirty="0"/>
              <a:t>Gå därefter vidare till nästa påstående.</a:t>
            </a:r>
          </a:p>
          <a:p>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14</a:t>
            </a:fld>
            <a:endParaRPr lang="sv-SE"/>
          </a:p>
        </p:txBody>
      </p:sp>
    </p:spTree>
    <p:extLst>
      <p:ext uri="{BB962C8B-B14F-4D97-AF65-F5344CB8AC3E}">
        <p14:creationId xmlns:p14="http://schemas.microsoft.com/office/powerpoint/2010/main" val="3616060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a:xfrm>
            <a:off x="803844" y="686594"/>
            <a:ext cx="7336744" cy="1296144"/>
          </a:xfrm>
        </p:spPr>
        <p:txBody>
          <a:bodyPr/>
          <a:lstStyle/>
          <a:p>
            <a:r>
              <a:rPr lang="sv-SE" dirty="0"/>
              <a:t>Ta ställning och diskutera – ett påstående i taget </a:t>
            </a:r>
            <a:r>
              <a:rPr lang="sv-SE" b="0" dirty="0"/>
              <a:t>(20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540000" indent="-540000">
              <a:spcBef>
                <a:spcPts val="0"/>
              </a:spcBef>
              <a:buFont typeface="+mj-lt"/>
              <a:buAutoNum type="arabicPeriod"/>
            </a:pPr>
            <a:r>
              <a:rPr lang="sv-SE" sz="2000" b="0" dirty="0"/>
              <a:t>Det finns mycket att vinna på att barn och </a:t>
            </a:r>
            <a:br>
              <a:rPr lang="sv-SE" sz="2000" b="0" dirty="0"/>
            </a:br>
            <a:r>
              <a:rPr lang="sv-SE" sz="2000" b="0" dirty="0"/>
              <a:t>vårdnadshavare är delaktiga i utredningen.</a:t>
            </a:r>
          </a:p>
          <a:p>
            <a:pPr marL="540000" indent="-540000">
              <a:spcBef>
                <a:spcPts val="0"/>
              </a:spcBef>
              <a:buFont typeface="+mj-lt"/>
              <a:buAutoNum type="arabicPeriod"/>
            </a:pPr>
            <a:r>
              <a:rPr lang="sv-SE" sz="2000" b="0" dirty="0"/>
              <a:t>Jag upplever ibland att delaktighet kan vara ett hinder.</a:t>
            </a:r>
          </a:p>
          <a:p>
            <a:pPr marL="540000" indent="-540000">
              <a:spcBef>
                <a:spcPts val="0"/>
              </a:spcBef>
              <a:buFont typeface="+mj-lt"/>
              <a:buAutoNum type="arabicPeriod"/>
            </a:pPr>
            <a:r>
              <a:rPr lang="sv-SE" sz="2000" b="0" dirty="0"/>
              <a:t>Jag tycker att jag är bra på att möjliggöra barnets och vårdnadshavarens delaktighet i  utredningen.</a:t>
            </a:r>
          </a:p>
          <a:p>
            <a:pPr marL="540000" indent="-540000">
              <a:spcBef>
                <a:spcPts val="0"/>
              </a:spcBef>
              <a:buFont typeface="+mj-lt"/>
              <a:buAutoNum type="arabicPeriod"/>
            </a:pPr>
            <a:r>
              <a:rPr lang="sv-SE" sz="2000" b="0" dirty="0"/>
              <a:t>Jag anstränger mig ofta mer för möjliggöra delaktighet för vårdnadshavarna än för barnet.</a:t>
            </a:r>
          </a:p>
          <a:p>
            <a:pPr marL="540000" indent="-540000">
              <a:spcBef>
                <a:spcPts val="0"/>
              </a:spcBef>
              <a:buFont typeface="+mj-lt"/>
              <a:buAutoNum type="arabicPeriod"/>
            </a:pPr>
            <a:r>
              <a:rPr lang="sv-SE" sz="2000" b="0" dirty="0"/>
              <a:t>Jag tycker det är svårt att göra barnet delaktigt när barnet har en funktionsnedsättning.</a:t>
            </a:r>
          </a:p>
          <a:p>
            <a:pPr marL="540000" indent="-540000">
              <a:spcBef>
                <a:spcPts val="0"/>
              </a:spcBef>
              <a:buFont typeface="+mj-lt"/>
              <a:buAutoNum type="arabicPeriod"/>
            </a:pPr>
            <a:r>
              <a:rPr lang="sv-SE" sz="2000" b="0" dirty="0"/>
              <a:t>Jag brukar ta reda på hur barnet upplever sin egen delaktighet – under eller efter utredningen.</a:t>
            </a:r>
          </a:p>
          <a:p>
            <a:pPr marL="285750" lvl="1" indent="0">
              <a:buNone/>
            </a:pPr>
            <a:endParaRPr lang="sv-SE" sz="1000" dirty="0"/>
          </a:p>
        </p:txBody>
      </p:sp>
      <p:sp>
        <p:nvSpPr>
          <p:cNvPr id="4" name="Platshållare för sidfot 3"/>
          <p:cNvSpPr>
            <a:spLocks noGrp="1"/>
          </p:cNvSpPr>
          <p:nvPr>
            <p:ph type="ftr" sz="quarter" idx="11"/>
          </p:nvPr>
        </p:nvSpPr>
        <p:spPr/>
        <p:txBody>
          <a:bodyPr/>
          <a:lstStyle/>
          <a:p>
            <a:r>
              <a:rPr lang="sv-SE"/>
              <a:t>Utreda</a:t>
            </a:r>
            <a:endParaRPr lang="sv-SE" dirty="0"/>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5" name="Platshållare för bildnummer 4"/>
          <p:cNvSpPr>
            <a:spLocks noGrp="1"/>
          </p:cNvSpPr>
          <p:nvPr>
            <p:ph type="sldNum" sz="quarter" idx="12"/>
          </p:nvPr>
        </p:nvSpPr>
        <p:spPr/>
        <p:txBody>
          <a:bodyPr/>
          <a:lstStyle/>
          <a:p>
            <a:fld id="{3C85E78D-9BDB-402C-83E3-26573C1B9F9F}" type="slidenum">
              <a:rPr lang="sv-SE" smtClean="0"/>
              <a:t>15</a:t>
            </a:fld>
            <a:endParaRPr lang="sv-SE"/>
          </a:p>
        </p:txBody>
      </p:sp>
    </p:spTree>
    <p:extLst>
      <p:ext uri="{BB962C8B-B14F-4D97-AF65-F5344CB8AC3E}">
        <p14:creationId xmlns:p14="http://schemas.microsoft.com/office/powerpoint/2010/main" val="46243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a:t>
            </a:r>
            <a:br>
              <a:rPr lang="sv-SE" dirty="0"/>
            </a:br>
            <a:r>
              <a:rPr lang="sv-SE" b="0" dirty="0"/>
              <a:t>(3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1600"/>
              </a:spcBef>
              <a:buNone/>
            </a:pPr>
            <a:r>
              <a:rPr lang="sv-SE" b="1" dirty="0"/>
              <a:t>Vad tar du med dig från diskussionen?</a:t>
            </a:r>
          </a:p>
          <a:p>
            <a:pPr marL="0" indent="0">
              <a:spcBef>
                <a:spcPts val="1600"/>
              </a:spcBef>
              <a:buNone/>
            </a:pPr>
            <a:r>
              <a:rPr lang="sv-SE" sz="2000" b="1" dirty="0"/>
              <a:t>Exempelvis:</a:t>
            </a:r>
          </a:p>
          <a:p>
            <a:r>
              <a:rPr lang="sv-SE" sz="2000" dirty="0"/>
              <a:t>Något du har fått hjälp med.</a:t>
            </a:r>
          </a:p>
          <a:p>
            <a:r>
              <a:rPr lang="sv-SE" sz="2000" dirty="0"/>
              <a:t>Eventuella ”aha-upplevelser”.</a:t>
            </a:r>
          </a:p>
          <a:p>
            <a:r>
              <a:rPr lang="sv-SE" sz="2000" dirty="0"/>
              <a:t>Något du ska börja, sluta eller fortsätta göra</a:t>
            </a: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16</a:t>
            </a:fld>
            <a:endParaRPr lang="sv-SE"/>
          </a:p>
        </p:txBody>
      </p:sp>
    </p:spTree>
    <p:extLst>
      <p:ext uri="{BB962C8B-B14F-4D97-AF65-F5344CB8AC3E}">
        <p14:creationId xmlns:p14="http://schemas.microsoft.com/office/powerpoint/2010/main" val="2227059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a:t>
            </a:r>
            <a:br>
              <a:rPr lang="sv-SE" sz="2600" b="0" dirty="0"/>
            </a:br>
            <a:r>
              <a:rPr lang="sv-SE" sz="2600" b="0" dirty="0"/>
              <a:t>dela med sig av tankar kring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17</a:t>
            </a:fld>
            <a:endParaRPr lang="sv-SE"/>
          </a:p>
        </p:txBody>
      </p:sp>
    </p:spTree>
    <p:extLst>
      <p:ext uri="{BB962C8B-B14F-4D97-AF65-F5344CB8AC3E}">
        <p14:creationId xmlns:p14="http://schemas.microsoft.com/office/powerpoint/2010/main" val="1633037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Delaktighet i eget ärende</a:t>
            </a:r>
            <a:br>
              <a:rPr lang="sv-SE" sz="3600" dirty="0"/>
            </a:br>
            <a:r>
              <a:rPr lang="sv-SE" sz="3600" b="0" dirty="0"/>
              <a:t>(60 minuter) </a:t>
            </a:r>
            <a:endParaRPr lang="sv-SE" b="0" dirty="0"/>
          </a:p>
        </p:txBody>
      </p:sp>
    </p:spTree>
    <p:extLst>
      <p:ext uri="{BB962C8B-B14F-4D97-AF65-F5344CB8AC3E}">
        <p14:creationId xmlns:p14="http://schemas.microsoft.com/office/powerpoint/2010/main" val="1983054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a:buFont typeface="Arial" panose="020B0604020202020204" pitchFamily="34" charset="0"/>
              <a:buChar char="•"/>
            </a:pPr>
            <a:r>
              <a:rPr lang="sv-SE" b="0" dirty="0"/>
              <a:t>Att ge praktisk övning i att möjliggöra delaktighet för barnet eller den unge </a:t>
            </a:r>
            <a:br>
              <a:rPr lang="sv-SE" b="0" dirty="0"/>
            </a:br>
            <a:r>
              <a:rPr lang="sv-SE" b="0" dirty="0"/>
              <a:t>och vårdnadshavarna i utredningen. </a:t>
            </a:r>
          </a:p>
          <a:p>
            <a:pPr>
              <a:buFont typeface="Arial" panose="020B0604020202020204" pitchFamily="34" charset="0"/>
              <a:buChar char="•"/>
            </a:pPr>
            <a:r>
              <a:rPr lang="sv-SE" b="0" dirty="0"/>
              <a:t>Att ge nya idéer till hur en handläggare </a:t>
            </a:r>
            <a:br>
              <a:rPr lang="sv-SE" b="0" dirty="0"/>
            </a:br>
            <a:r>
              <a:rPr lang="sv-SE" b="0" dirty="0"/>
              <a:t>kan möjliggöra och motivera till delaktighet.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19</a:t>
            </a:fld>
            <a:endParaRPr lang="sv-SE"/>
          </a:p>
        </p:txBody>
      </p:sp>
    </p:spTree>
    <p:extLst>
      <p:ext uri="{BB962C8B-B14F-4D97-AF65-F5344CB8AC3E}">
        <p14:creationId xmlns:p14="http://schemas.microsoft.com/office/powerpoint/2010/main" val="287762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6594"/>
            <a:ext cx="7274754" cy="1296144"/>
          </a:xfrm>
        </p:spPr>
        <p:txBody>
          <a:bodyPr/>
          <a:lstStyle/>
          <a:p>
            <a:r>
              <a:rPr lang="sv-SE" dirty="0"/>
              <a:t>Innehåll och ungefärlig tidsåtgång</a:t>
            </a:r>
          </a:p>
        </p:txBody>
      </p:sp>
      <p:sp>
        <p:nvSpPr>
          <p:cNvPr id="3" name="Platshållare för sidfot 2"/>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r>
              <a:rPr lang="sv-SE" dirty="0"/>
              <a:t>Varför delaktighet? </a:t>
            </a:r>
            <a:r>
              <a:rPr lang="sv-SE" sz="2000" b="0" dirty="0"/>
              <a:t>(35 minuter)</a:t>
            </a:r>
          </a:p>
          <a:p>
            <a:r>
              <a:rPr lang="sv-SE" dirty="0"/>
              <a:t>Hur jobbar vi med delaktighet? </a:t>
            </a:r>
            <a:r>
              <a:rPr lang="sv-SE" sz="2000" b="0" dirty="0"/>
              <a:t>(35 minuter)</a:t>
            </a:r>
            <a:endParaRPr lang="sv-SE" sz="2000" dirty="0"/>
          </a:p>
          <a:p>
            <a:r>
              <a:rPr lang="sv-SE" dirty="0"/>
              <a:t>Delaktighet i eget ärende </a:t>
            </a:r>
            <a:r>
              <a:rPr lang="sv-SE" sz="2000" b="0" dirty="0"/>
              <a:t>(60 minuter)</a:t>
            </a:r>
            <a:br>
              <a:rPr lang="sv-SE" sz="2800" b="0" dirty="0"/>
            </a:b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2</a:t>
            </a:fld>
            <a:endParaRPr lang="sv-SE"/>
          </a:p>
        </p:txBody>
      </p:sp>
    </p:spTree>
    <p:extLst>
      <p:ext uri="{BB962C8B-B14F-4D97-AF65-F5344CB8AC3E}">
        <p14:creationId xmlns:p14="http://schemas.microsoft.com/office/powerpoint/2010/main" val="499816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Välj ett ärende att börja med</a:t>
            </a:r>
            <a:br>
              <a:rPr lang="sv-SE" dirty="0"/>
            </a:br>
            <a:r>
              <a:rPr lang="sv-SE" b="0" dirty="0"/>
              <a:t>(5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2400"/>
              </a:spcBef>
              <a:buNone/>
            </a:pPr>
            <a:r>
              <a:rPr lang="sv-SE" b="1" dirty="0"/>
              <a:t>Handläggaren sammanfattar kort, </a:t>
            </a:r>
            <a:br>
              <a:rPr lang="sv-SE" b="1" dirty="0"/>
            </a:br>
            <a:r>
              <a:rPr lang="sv-SE" b="1" dirty="0"/>
              <a:t>utan att avslöja individernas identitet:  </a:t>
            </a:r>
          </a:p>
          <a:p>
            <a:r>
              <a:rPr lang="sv-SE" sz="2000" dirty="0"/>
              <a:t>Vad handlar ärendet om?</a:t>
            </a:r>
          </a:p>
          <a:p>
            <a:r>
              <a:rPr lang="sv-SE" sz="2000" dirty="0"/>
              <a:t>Vilka är förutsättningarna för barnets och vårdnadshavarnas delaktighet (t.ex. ålder, mognad, </a:t>
            </a:r>
            <a:br>
              <a:rPr lang="sv-SE" sz="2000" dirty="0"/>
            </a:br>
            <a:r>
              <a:rPr lang="sv-SE" sz="2000" dirty="0"/>
              <a:t>språk, funktionsnedsättning, etc.)</a:t>
            </a:r>
          </a:p>
          <a:p>
            <a:r>
              <a:rPr lang="sv-SE" sz="2000" dirty="0"/>
              <a:t>Hur har du hittills gjort/tänkt göra barnet och vårdnads-havarna delaktiga i planeringen av utredningen?</a:t>
            </a:r>
          </a:p>
          <a:p>
            <a:endParaRPr lang="sv-SE" sz="2000"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20</a:t>
            </a:fld>
            <a:endParaRPr lang="sv-SE"/>
          </a:p>
        </p:txBody>
      </p:sp>
    </p:spTree>
    <p:extLst>
      <p:ext uri="{BB962C8B-B14F-4D97-AF65-F5344CB8AC3E}">
        <p14:creationId xmlns:p14="http://schemas.microsoft.com/office/powerpoint/2010/main" val="708949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Tänk fritt! </a:t>
            </a:r>
            <a:br>
              <a:rPr lang="sv-SE" dirty="0"/>
            </a:br>
            <a:r>
              <a:rPr lang="sv-SE" b="0" dirty="0"/>
              <a:t>(5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2400"/>
              </a:spcBef>
              <a:buNone/>
            </a:pPr>
            <a:r>
              <a:rPr lang="sv-SE" b="1" dirty="0"/>
              <a:t>Resonera runt andra möjligheter eller lösningar för att göra barn och vårdnads-havare delaktiga, exempelvis: </a:t>
            </a:r>
          </a:p>
          <a:p>
            <a:r>
              <a:rPr lang="sv-SE" sz="2000" dirty="0"/>
              <a:t>Tolk eller andra typer av kommunikationsstöd?</a:t>
            </a:r>
          </a:p>
          <a:p>
            <a:r>
              <a:rPr lang="sv-SE" sz="2000" dirty="0"/>
              <a:t>Alternativa sätt att inhämta information, </a:t>
            </a:r>
            <a:br>
              <a:rPr lang="sv-SE" sz="2000" dirty="0"/>
            </a:br>
            <a:r>
              <a:rPr lang="sv-SE" sz="2000" dirty="0"/>
              <a:t>annat än fysiska möten? </a:t>
            </a:r>
          </a:p>
          <a:p>
            <a:r>
              <a:rPr lang="sv-SE" sz="2000" dirty="0"/>
              <a:t>Samtal med barnet med eller utan </a:t>
            </a:r>
            <a:br>
              <a:rPr lang="sv-SE" sz="2000" dirty="0"/>
            </a:br>
            <a:r>
              <a:rPr lang="sv-SE" sz="2000" dirty="0"/>
              <a:t>vårdnadshavare? </a:t>
            </a:r>
          </a:p>
          <a:p>
            <a:endParaRPr lang="sv-SE" sz="2000"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7" name="Kommentar i oval 6"/>
          <p:cNvSpPr/>
          <p:nvPr/>
        </p:nvSpPr>
        <p:spPr>
          <a:xfrm>
            <a:off x="5615872" y="3913400"/>
            <a:ext cx="2969777" cy="1412330"/>
          </a:xfrm>
          <a:prstGeom prst="wedgeEllipseCallout">
            <a:avLst/>
          </a:prstGeom>
          <a:ln w="9525"/>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sv-SE" sz="1900" dirty="0">
                <a:solidFill>
                  <a:schemeClr val="accent4"/>
                </a:solidFill>
              </a:rPr>
              <a:t>Förkasta inga idéer i detta läge.</a:t>
            </a:r>
          </a:p>
        </p:txBody>
      </p:sp>
      <p:sp>
        <p:nvSpPr>
          <p:cNvPr id="3" name="Platshållare för bildnummer 2"/>
          <p:cNvSpPr>
            <a:spLocks noGrp="1"/>
          </p:cNvSpPr>
          <p:nvPr>
            <p:ph type="sldNum" sz="quarter" idx="12"/>
          </p:nvPr>
        </p:nvSpPr>
        <p:spPr/>
        <p:txBody>
          <a:bodyPr/>
          <a:lstStyle/>
          <a:p>
            <a:fld id="{F3A1DABF-CD59-47A1-8187-10F3203EF599}" type="slidenum">
              <a:rPr lang="sv-SE" smtClean="0"/>
              <a:t>21</a:t>
            </a:fld>
            <a:endParaRPr lang="sv-SE"/>
          </a:p>
        </p:txBody>
      </p:sp>
    </p:spTree>
    <p:extLst>
      <p:ext uri="{BB962C8B-B14F-4D97-AF65-F5344CB8AC3E}">
        <p14:creationId xmlns:p14="http://schemas.microsoft.com/office/powerpoint/2010/main" val="705590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Prioritera</a:t>
            </a:r>
            <a:br>
              <a:rPr lang="sv-SE" dirty="0"/>
            </a:br>
            <a:r>
              <a:rPr lang="sv-SE" b="0" dirty="0"/>
              <a:t>(5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spcBef>
                <a:spcPts val="2400"/>
              </a:spcBef>
              <a:buNone/>
            </a:pPr>
            <a:r>
              <a:rPr lang="sv-SE" b="1" dirty="0"/>
              <a:t>Välj ut de idéer som är relevanta att </a:t>
            </a:r>
            <a:br>
              <a:rPr lang="sv-SE" b="1" dirty="0"/>
            </a:br>
            <a:r>
              <a:rPr lang="sv-SE" b="1" dirty="0"/>
              <a:t>pröva i det aktuella ärendet, och som: </a:t>
            </a:r>
          </a:p>
          <a:p>
            <a:r>
              <a:rPr lang="sv-SE" sz="2000" dirty="0"/>
              <a:t>kan fungera för det specifika barnet och dess vårdnadshavare.</a:t>
            </a:r>
          </a:p>
          <a:p>
            <a:r>
              <a:rPr lang="sv-SE" sz="2000" dirty="0"/>
              <a:t>är praktiskt möjliga.</a:t>
            </a:r>
          </a:p>
          <a:p>
            <a:r>
              <a:rPr lang="sv-SE" sz="2000" dirty="0"/>
              <a:t>fungerar med tanke på sekretess och den </a:t>
            </a:r>
            <a:br>
              <a:rPr lang="sv-SE" sz="2000" dirty="0"/>
            </a:br>
            <a:r>
              <a:rPr lang="sv-SE" sz="2000" dirty="0"/>
              <a:t>enskildes integritet. </a:t>
            </a:r>
          </a:p>
          <a:p>
            <a:pPr marL="0" indent="0">
              <a:buNone/>
            </a:pPr>
            <a:r>
              <a:rPr lang="sv-SE" sz="2000" b="1" dirty="0">
                <a:solidFill>
                  <a:srgbClr val="002B45"/>
                </a:solidFill>
              </a:rPr>
              <a:t>När ni är färdiga, börja om med nästa ärende. </a:t>
            </a:r>
          </a:p>
          <a:p>
            <a:endParaRPr lang="sv-SE" sz="2000" dirty="0"/>
          </a:p>
          <a:p>
            <a:endParaRPr lang="sv-SE" sz="2000"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22</a:t>
            </a:fld>
            <a:endParaRPr lang="sv-SE"/>
          </a:p>
        </p:txBody>
      </p:sp>
    </p:spTree>
    <p:extLst>
      <p:ext uri="{BB962C8B-B14F-4D97-AF65-F5344CB8AC3E}">
        <p14:creationId xmlns:p14="http://schemas.microsoft.com/office/powerpoint/2010/main" val="613210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D53E9B-F8BC-49F1-A34A-55312A9B786E}"/>
              </a:ext>
            </a:extLst>
          </p:cNvPr>
          <p:cNvSpPr>
            <a:spLocks noGrp="1"/>
          </p:cNvSpPr>
          <p:nvPr>
            <p:ph type="title"/>
          </p:nvPr>
        </p:nvSpPr>
        <p:spPr/>
        <p:txBody>
          <a:bodyPr/>
          <a:lstStyle/>
          <a:p>
            <a:r>
              <a:rPr lang="sv-SE" dirty="0"/>
              <a:t>Gå igenom gemensamt </a:t>
            </a:r>
            <a:br>
              <a:rPr lang="sv-SE" dirty="0"/>
            </a:br>
            <a:r>
              <a:rPr lang="sv-SE" b="0" dirty="0"/>
              <a:t>(5 minuter)</a:t>
            </a:r>
          </a:p>
        </p:txBody>
      </p:sp>
      <p:sp>
        <p:nvSpPr>
          <p:cNvPr id="3" name="Platshållare för innehåll 2">
            <a:extLst>
              <a:ext uri="{FF2B5EF4-FFF2-40B4-BE49-F238E27FC236}">
                <a16:creationId xmlns:a16="http://schemas.microsoft.com/office/drawing/2014/main" id="{92F873CA-EAE8-47E6-AC15-59030883FBF8}"/>
              </a:ext>
            </a:extLst>
          </p:cNvPr>
          <p:cNvSpPr>
            <a:spLocks noGrp="1"/>
          </p:cNvSpPr>
          <p:nvPr>
            <p:ph idx="1"/>
          </p:nvPr>
        </p:nvSpPr>
        <p:spPr/>
        <p:txBody>
          <a:bodyPr/>
          <a:lstStyle/>
          <a:p>
            <a:r>
              <a:rPr lang="sv-SE" sz="2600" b="0" dirty="0"/>
              <a:t>Varje grupp berättar om en till två av de </a:t>
            </a:r>
            <a:br>
              <a:rPr lang="sv-SE" sz="2600" b="0" dirty="0"/>
            </a:br>
            <a:r>
              <a:rPr lang="sv-SE" sz="2600" b="0" dirty="0"/>
              <a:t>idéer som de har prioriterat och varför. </a:t>
            </a:r>
          </a:p>
          <a:p>
            <a:r>
              <a:rPr lang="sv-SE" sz="2600" b="0" dirty="0"/>
              <a:t>Skriv upp idéerna på en tavla eller </a:t>
            </a:r>
            <a:br>
              <a:rPr lang="sv-SE" sz="2600" b="0" dirty="0"/>
            </a:br>
            <a:r>
              <a:rPr lang="sv-SE" sz="2600" b="0" dirty="0"/>
              <a:t>ett blädderblock.</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23</a:t>
            </a:fld>
            <a:endParaRPr lang="sv-SE"/>
          </a:p>
        </p:txBody>
      </p:sp>
    </p:spTree>
    <p:extLst>
      <p:ext uri="{BB962C8B-B14F-4D97-AF65-F5344CB8AC3E}">
        <p14:creationId xmlns:p14="http://schemas.microsoft.com/office/powerpoint/2010/main" val="2147436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dirty="0"/>
              <a:t>Vad tar du med dig? </a:t>
            </a:r>
          </a:p>
          <a:p>
            <a:pPr marL="0" indent="0">
              <a:buNone/>
            </a:pPr>
            <a:r>
              <a:rPr lang="sv-SE" sz="2600" dirty="0"/>
              <a:t>Exempelvis:</a:t>
            </a:r>
          </a:p>
          <a:p>
            <a:pPr lvl="1"/>
            <a:r>
              <a:rPr lang="sv-SE" dirty="0"/>
              <a:t>Har diskussionen fått dig att se annorlunda på delaktighet i utredningen? I så fall på vilket sätt?</a:t>
            </a:r>
          </a:p>
          <a:p>
            <a:pPr lvl="1"/>
            <a:r>
              <a:rPr lang="sv-SE" dirty="0"/>
              <a:t>Vilka konkreta tips kan du använda i dina egna utredningar? </a:t>
            </a:r>
          </a:p>
          <a:p>
            <a:pPr lvl="1"/>
            <a:r>
              <a:rPr lang="sv-SE" dirty="0"/>
              <a:t>Vad vill du börja/fortsätta/sluta göra i dina utredningar, kopplat till utredning?</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447992" y="686594"/>
            <a:ext cx="960996" cy="868064"/>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24</a:t>
            </a:fld>
            <a:endParaRPr lang="sv-SE"/>
          </a:p>
        </p:txBody>
      </p:sp>
    </p:spTree>
    <p:extLst>
      <p:ext uri="{BB962C8B-B14F-4D97-AF65-F5344CB8AC3E}">
        <p14:creationId xmlns:p14="http://schemas.microsoft.com/office/powerpoint/2010/main" val="2623620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 gemensamt </a:t>
            </a: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a:xfrm>
            <a:off x="803844" y="2168433"/>
            <a:ext cx="6951600" cy="4008529"/>
          </a:xfrm>
        </p:spPr>
        <p:txBody>
          <a:bodyPr/>
          <a:lstStyle/>
          <a:p>
            <a:pPr>
              <a:spcBef>
                <a:spcPts val="0"/>
              </a:spcBef>
            </a:pPr>
            <a:r>
              <a:rPr lang="sv-SE" sz="2600" b="0" dirty="0"/>
              <a:t>Gå laget runt och låt var och en berätta </a:t>
            </a:r>
            <a:br>
              <a:rPr lang="sv-SE" sz="2600" b="0" dirty="0"/>
            </a:br>
            <a:r>
              <a:rPr lang="sv-SE" sz="2600" b="0" dirty="0"/>
              <a:t>om </a:t>
            </a:r>
            <a:r>
              <a:rPr lang="sv-SE" sz="2600" b="0" u="sng" dirty="0"/>
              <a:t>en</a:t>
            </a:r>
            <a:r>
              <a:rPr lang="sv-SE" sz="2600" b="0" dirty="0"/>
              <a:t> sak som hen tar med sig. </a:t>
            </a:r>
          </a:p>
          <a:p>
            <a:pPr>
              <a:spcBef>
                <a:spcPts val="0"/>
              </a:spcBef>
            </a:pPr>
            <a:r>
              <a:rPr lang="sv-SE" sz="2600" b="0" dirty="0"/>
              <a:t>Avsluta övningen.</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25</a:t>
            </a:fld>
            <a:endParaRPr lang="sv-SE"/>
          </a:p>
        </p:txBody>
      </p:sp>
    </p:spTree>
    <p:extLst>
      <p:ext uri="{BB962C8B-B14F-4D97-AF65-F5344CB8AC3E}">
        <p14:creationId xmlns:p14="http://schemas.microsoft.com/office/powerpoint/2010/main" val="359290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p:txBody>
          <a:bodyPr/>
          <a:lstStyle/>
          <a:p>
            <a:pPr marL="0" indent="0">
              <a:buNone/>
            </a:pPr>
            <a:r>
              <a:rPr lang="sv-SE" sz="3400" dirty="0"/>
              <a:t>Läs mer:</a:t>
            </a:r>
          </a:p>
          <a:p>
            <a:r>
              <a:rPr lang="sv-SE" dirty="0"/>
              <a:t>Utreda barn och unga s. 26-28</a:t>
            </a:r>
          </a:p>
          <a:p>
            <a:r>
              <a:rPr lang="sv-SE" dirty="0"/>
              <a:t>Att samtala med barn s. 18</a:t>
            </a:r>
          </a:p>
          <a:p>
            <a:r>
              <a:rPr lang="sv-SE" dirty="0"/>
              <a:t>Grundbok i BBIC s. 74</a:t>
            </a:r>
          </a:p>
          <a:p>
            <a:pPr marL="0" indent="0">
              <a:buNone/>
            </a:pPr>
            <a:endParaRPr lang="sv-SE" dirty="0"/>
          </a:p>
        </p:txBody>
      </p:sp>
      <p:sp>
        <p:nvSpPr>
          <p:cNvPr id="3" name="Platshållare för sidfot 2"/>
          <p:cNvSpPr>
            <a:spLocks noGrp="1"/>
          </p:cNvSpPr>
          <p:nvPr>
            <p:ph type="ftr" sz="quarter" idx="11"/>
          </p:nvPr>
        </p:nvSpPr>
        <p:spPr/>
        <p:txBody>
          <a:bodyPr/>
          <a:lstStyle/>
          <a:p>
            <a:r>
              <a:rPr lang="sv-SE"/>
              <a:t>Utreda</a:t>
            </a: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8259" y="700051"/>
            <a:ext cx="1191333" cy="1083439"/>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26</a:t>
            </a:fld>
            <a:endParaRPr lang="sv-SE"/>
          </a:p>
        </p:txBody>
      </p:sp>
    </p:spTree>
    <p:extLst>
      <p:ext uri="{BB962C8B-B14F-4D97-AF65-F5344CB8AC3E}">
        <p14:creationId xmlns:p14="http://schemas.microsoft.com/office/powerpoint/2010/main" val="1583133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95072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Varför delaktighet? </a:t>
            </a:r>
            <a:br>
              <a:rPr lang="sv-SE" sz="3600" dirty="0"/>
            </a:br>
            <a:r>
              <a:rPr lang="sv-SE" sz="2800" b="0" dirty="0"/>
              <a:t>(35 minuter)</a:t>
            </a:r>
            <a:endParaRPr lang="sv-SE" b="0" dirty="0"/>
          </a:p>
        </p:txBody>
      </p:sp>
    </p:spTree>
    <p:extLst>
      <p:ext uri="{BB962C8B-B14F-4D97-AF65-F5344CB8AC3E}">
        <p14:creationId xmlns:p14="http://schemas.microsoft.com/office/powerpoint/2010/main" val="3017920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marL="0" indent="0">
              <a:buNone/>
            </a:pPr>
            <a:r>
              <a:rPr lang="sv-SE" b="0" dirty="0"/>
              <a:t>Att synliggöra barnets rätt till </a:t>
            </a:r>
            <a:br>
              <a:rPr lang="sv-SE" b="0" dirty="0"/>
            </a:br>
            <a:r>
              <a:rPr lang="sv-SE" b="0" dirty="0"/>
              <a:t>delaktighet och de positiva </a:t>
            </a:r>
            <a:br>
              <a:rPr lang="sv-SE" b="0" dirty="0"/>
            </a:br>
            <a:r>
              <a:rPr lang="sv-SE" b="0" dirty="0"/>
              <a:t>effekter som delaktigheten </a:t>
            </a:r>
            <a:br>
              <a:rPr lang="sv-SE" b="0" dirty="0"/>
            </a:br>
            <a:r>
              <a:rPr lang="sv-SE" b="0" dirty="0"/>
              <a:t>kan bidra med i utredningen. </a:t>
            </a:r>
          </a:p>
        </p:txBody>
      </p:sp>
      <p:sp>
        <p:nvSpPr>
          <p:cNvPr id="5" name="Platshållare för sidfot 4"/>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4</a:t>
            </a:fld>
            <a:endParaRPr lang="sv-SE"/>
          </a:p>
        </p:txBody>
      </p:sp>
    </p:spTree>
    <p:extLst>
      <p:ext uri="{BB962C8B-B14F-4D97-AF65-F5344CB8AC3E}">
        <p14:creationId xmlns:p14="http://schemas.microsoft.com/office/powerpoint/2010/main" val="1809015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ormAutofit/>
          </a:bodyPr>
          <a:lstStyle/>
          <a:p>
            <a:r>
              <a:rPr lang="sv-SE" dirty="0"/>
              <a:t>Titta på filmen</a:t>
            </a:r>
          </a:p>
        </p:txBody>
      </p:sp>
      <p:sp>
        <p:nvSpPr>
          <p:cNvPr id="4" name="Platshållare för sidfot 3"/>
          <p:cNvSpPr>
            <a:spLocks noGrp="1"/>
          </p:cNvSpPr>
          <p:nvPr>
            <p:ph type="ftr" sz="quarter" idx="11"/>
          </p:nvPr>
        </p:nvSpPr>
        <p:spPr/>
        <p:txBody>
          <a:bodyPr anchor="ctr">
            <a:normAutofit/>
          </a:bodyPr>
          <a:lstStyle/>
          <a:p>
            <a:pPr>
              <a:spcAft>
                <a:spcPts val="600"/>
              </a:spcAft>
            </a:pPr>
            <a:r>
              <a:rPr lang="sv-SE"/>
              <a:t>Utreda</a:t>
            </a:r>
          </a:p>
        </p:txBody>
      </p:sp>
      <p:sp>
        <p:nvSpPr>
          <p:cNvPr id="5" name="Platshållare för bildnummer 4"/>
          <p:cNvSpPr>
            <a:spLocks noGrp="1"/>
          </p:cNvSpPr>
          <p:nvPr>
            <p:ph type="sldNum" sz="quarter" idx="12"/>
          </p:nvPr>
        </p:nvSpPr>
        <p:spPr/>
        <p:txBody>
          <a:bodyPr anchor="ctr">
            <a:normAutofit/>
          </a:bodyPr>
          <a:lstStyle/>
          <a:p>
            <a:pPr>
              <a:spcAft>
                <a:spcPts val="600"/>
              </a:spcAft>
            </a:pPr>
            <a:fld id="{F3A1DABF-CD59-47A1-8187-10F3203EF599}" type="slidenum">
              <a:rPr lang="sv-SE" smtClean="0"/>
              <a:pPr>
                <a:spcAft>
                  <a:spcPts val="600"/>
                </a:spcAft>
              </a:pPr>
              <a:t>5</a:t>
            </a:fld>
            <a:endParaRPr lang="sv-SE"/>
          </a:p>
        </p:txBody>
      </p:sp>
      <p:sp>
        <p:nvSpPr>
          <p:cNvPr id="9" name="Platshållare för innehåll 8">
            <a:extLst>
              <a:ext uri="{FF2B5EF4-FFF2-40B4-BE49-F238E27FC236}">
                <a16:creationId xmlns:a16="http://schemas.microsoft.com/office/drawing/2014/main" id="{F06D6E77-D59B-4F4D-B73A-D3CECC9E85C1}"/>
              </a:ext>
            </a:extLst>
          </p:cNvPr>
          <p:cNvSpPr>
            <a:spLocks noGrp="1"/>
          </p:cNvSpPr>
          <p:nvPr>
            <p:ph sz="quarter" idx="13"/>
          </p:nvPr>
        </p:nvSpPr>
        <p:spPr/>
        <p:txBody>
          <a:bodyPr/>
          <a:lstStyle/>
          <a:p>
            <a:endParaRPr lang="sv-SE"/>
          </a:p>
        </p:txBody>
      </p:sp>
      <p:pic>
        <p:nvPicPr>
          <p:cNvPr id="6" name="Onlinemedia 5" title="Film 1 av 5: Utgￃﾥngspunkter fￃﾶr barn- och ungdomsvￃﾥrden">
            <a:hlinkClick r:id="" action="ppaction://media"/>
            <a:extLst>
              <a:ext uri="{FF2B5EF4-FFF2-40B4-BE49-F238E27FC236}">
                <a16:creationId xmlns:a16="http://schemas.microsoft.com/office/drawing/2014/main" id="{14FBCAC2-6790-4910-B64D-E3538BC3D9BE}"/>
              </a:ext>
            </a:extLst>
          </p:cNvPr>
          <p:cNvPicPr>
            <a:picLocks noRot="1" noChangeAspect="1"/>
          </p:cNvPicPr>
          <p:nvPr>
            <a:videoFile r:link="rId1"/>
          </p:nvPr>
        </p:nvPicPr>
        <p:blipFill>
          <a:blip r:embed="rId4"/>
          <a:stretch>
            <a:fillRect/>
          </a:stretch>
        </p:blipFill>
        <p:spPr>
          <a:xfrm>
            <a:off x="801688" y="1530906"/>
            <a:ext cx="7185318" cy="4041741"/>
          </a:xfrm>
          <a:prstGeom prst="rect">
            <a:avLst/>
          </a:prstGeom>
          <a:noFill/>
        </p:spPr>
      </p:pic>
      <p:sp>
        <p:nvSpPr>
          <p:cNvPr id="8" name="TextBox 7">
            <a:extLst>
              <a:ext uri="{FF2B5EF4-FFF2-40B4-BE49-F238E27FC236}">
                <a16:creationId xmlns:a16="http://schemas.microsoft.com/office/drawing/2014/main" id="{7E2E38B2-5FD9-4517-A64C-69EA881AD213}"/>
              </a:ext>
            </a:extLst>
          </p:cNvPr>
          <p:cNvSpPr txBox="1"/>
          <p:nvPr/>
        </p:nvSpPr>
        <p:spPr>
          <a:xfrm>
            <a:off x="2811249" y="5767600"/>
            <a:ext cx="3317703" cy="3693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sv-SE" dirty="0">
                <a:hlinkClick r:id="rId5"/>
              </a:rPr>
              <a:t>https://vimeo.com/116638079</a:t>
            </a:r>
            <a:endParaRPr lang="sv-SE" sz="1800" b="0" dirty="0"/>
          </a:p>
        </p:txBody>
      </p:sp>
    </p:spTree>
    <p:extLst>
      <p:ext uri="{BB962C8B-B14F-4D97-AF65-F5344CB8AC3E}">
        <p14:creationId xmlns:p14="http://schemas.microsoft.com/office/powerpoint/2010/main" val="386189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a:xfrm>
            <a:off x="801687" y="1654139"/>
            <a:ext cx="6959600" cy="3232867"/>
          </a:xfrm>
        </p:spPr>
        <p:txBody>
          <a:bodyPr/>
          <a:lstStyle/>
          <a:p>
            <a:pPr marL="0" indent="0">
              <a:buNone/>
            </a:pPr>
            <a:r>
              <a:rPr lang="sv-SE" dirty="0"/>
              <a:t>När en åtgärd rör ett barn ska barnet få relevant information. </a:t>
            </a:r>
          </a:p>
          <a:p>
            <a:pPr marL="0" indent="0">
              <a:buNone/>
            </a:pPr>
            <a:r>
              <a:rPr lang="sv-SE" dirty="0"/>
              <a:t>Ett barn ska ges möjlighet att framföra sina åsikter i frågor som rör barnet.</a:t>
            </a:r>
          </a:p>
          <a:p>
            <a:pPr marL="0" indent="0">
              <a:buNone/>
            </a:pPr>
            <a:br>
              <a:rPr lang="sv-SE" sz="2000" b="0" i="1" dirty="0"/>
            </a:br>
            <a:r>
              <a:rPr lang="sv-SE" sz="2000" b="0" i="1" dirty="0"/>
              <a:t>(Se 11 kap. 10 § socialtjänstlagen)</a:t>
            </a:r>
          </a:p>
        </p:txBody>
      </p:sp>
      <p:sp>
        <p:nvSpPr>
          <p:cNvPr id="3" name="Platshållare för sidfot 2"/>
          <p:cNvSpPr>
            <a:spLocks noGrp="1"/>
          </p:cNvSpPr>
          <p:nvPr>
            <p:ph type="ftr" sz="quarter" idx="11"/>
          </p:nvPr>
        </p:nvSpPr>
        <p:spPr/>
        <p:txBody>
          <a:bodyPr/>
          <a:lstStyle/>
          <a:p>
            <a:r>
              <a:rPr lang="sv-SE"/>
              <a:t>Utreda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6</a:t>
            </a:fld>
            <a:endParaRPr lang="sv-SE"/>
          </a:p>
        </p:txBody>
      </p:sp>
    </p:spTree>
    <p:extLst>
      <p:ext uri="{BB962C8B-B14F-4D97-AF65-F5344CB8AC3E}">
        <p14:creationId xmlns:p14="http://schemas.microsoft.com/office/powerpoint/2010/main" val="4175203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a:xfrm>
            <a:off x="801687" y="1574800"/>
            <a:ext cx="6959600" cy="3708400"/>
          </a:xfrm>
        </p:spPr>
        <p:txBody>
          <a:bodyPr/>
          <a:lstStyle/>
          <a:p>
            <a:pPr marL="0" indent="0">
              <a:buNone/>
            </a:pPr>
            <a:r>
              <a:rPr lang="sv-SE" dirty="0"/>
              <a:t>Om barnet inte framför sina åsikter, ska hans eller hennes inställning så långt det är möjligt klarläggas på annat sätt.</a:t>
            </a:r>
          </a:p>
          <a:p>
            <a:pPr marL="0" indent="0">
              <a:buNone/>
            </a:pPr>
            <a:r>
              <a:rPr lang="sv-SE" dirty="0"/>
              <a:t>Barnets åsikter och inställning ska tillmätas betydelse i förhållande till hans eller hennes ålder och mognad. […]</a:t>
            </a:r>
          </a:p>
          <a:p>
            <a:pPr marL="0" indent="0">
              <a:buNone/>
            </a:pPr>
            <a:br>
              <a:rPr lang="sv-SE" sz="2000" b="0" i="1" dirty="0"/>
            </a:br>
            <a:r>
              <a:rPr lang="sv-SE" sz="2000" b="0" i="1" dirty="0"/>
              <a:t>(Se 11 kap. 10 § socialtjänstlagen) </a:t>
            </a:r>
          </a:p>
        </p:txBody>
      </p:sp>
      <p:sp>
        <p:nvSpPr>
          <p:cNvPr id="3" name="Platshållare för sidfot 2"/>
          <p:cNvSpPr>
            <a:spLocks noGrp="1"/>
          </p:cNvSpPr>
          <p:nvPr>
            <p:ph type="ftr" sz="quarter" idx="11"/>
          </p:nvPr>
        </p:nvSpPr>
        <p:spPr/>
        <p:txBody>
          <a:bodyPr/>
          <a:lstStyle/>
          <a:p>
            <a:r>
              <a:rPr lang="sv-SE"/>
              <a:t>Utreda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7</a:t>
            </a:fld>
            <a:endParaRPr lang="sv-SE"/>
          </a:p>
        </p:txBody>
      </p:sp>
    </p:spTree>
    <p:extLst>
      <p:ext uri="{BB962C8B-B14F-4D97-AF65-F5344CB8AC3E}">
        <p14:creationId xmlns:p14="http://schemas.microsoft.com/office/powerpoint/2010/main" val="1398587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(5 minuter)</a:t>
            </a:r>
            <a:endParaRPr lang="sv-SE" dirty="0"/>
          </a:p>
        </p:txBody>
      </p:sp>
      <p:sp>
        <p:nvSpPr>
          <p:cNvPr id="4" name="Platshållare för sidfot 3"/>
          <p:cNvSpPr>
            <a:spLocks noGrp="1"/>
          </p:cNvSpPr>
          <p:nvPr>
            <p:ph type="ftr" sz="quarter" idx="11"/>
          </p:nvPr>
        </p:nvSpPr>
        <p:spPr/>
        <p:txBody>
          <a:bodyPr/>
          <a:lstStyle/>
          <a:p>
            <a:r>
              <a:rPr lang="sv-SE"/>
              <a:t>Utreda</a:t>
            </a:r>
          </a:p>
        </p:txBody>
      </p:sp>
      <p:sp>
        <p:nvSpPr>
          <p:cNvPr id="5" name="Platshållare för innehåll 4"/>
          <p:cNvSpPr>
            <a:spLocks noGrp="1"/>
          </p:cNvSpPr>
          <p:nvPr>
            <p:ph sz="quarter" idx="13"/>
          </p:nvPr>
        </p:nvSpPr>
        <p:spPr/>
        <p:txBody>
          <a:bodyPr/>
          <a:lstStyle/>
          <a:p>
            <a:pPr marL="0" indent="0">
              <a:buNone/>
            </a:pPr>
            <a:r>
              <a:rPr lang="sv-SE" b="1" dirty="0"/>
              <a:t>Vilka fördelar ser du med att göra </a:t>
            </a:r>
            <a:br>
              <a:rPr lang="sv-SE" b="1" dirty="0"/>
            </a:br>
            <a:r>
              <a:rPr lang="sv-SE" b="1" dirty="0"/>
              <a:t>barnet delaktigt i utredningen?</a:t>
            </a:r>
          </a:p>
          <a:p>
            <a:r>
              <a:rPr lang="sv-SE" sz="2000" dirty="0"/>
              <a:t>För barnet?</a:t>
            </a:r>
          </a:p>
          <a:p>
            <a:r>
              <a:rPr lang="sv-SE" sz="2000" dirty="0"/>
              <a:t>För dig som handläggare? </a:t>
            </a:r>
          </a:p>
          <a:p>
            <a:r>
              <a:rPr lang="sv-SE" sz="2000" dirty="0"/>
              <a:t>För resultatet av utredningen?</a:t>
            </a:r>
          </a:p>
          <a:p>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8</a:t>
            </a:fld>
            <a:endParaRPr lang="sv-SE"/>
          </a:p>
        </p:txBody>
      </p:sp>
    </p:spTree>
    <p:extLst>
      <p:ext uri="{BB962C8B-B14F-4D97-AF65-F5344CB8AC3E}">
        <p14:creationId xmlns:p14="http://schemas.microsoft.com/office/powerpoint/2010/main" val="2525657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811397-365C-4CD3-9D47-6A4373D48D8C}"/>
              </a:ext>
            </a:extLst>
          </p:cNvPr>
          <p:cNvSpPr>
            <a:spLocks noGrp="1"/>
          </p:cNvSpPr>
          <p:nvPr>
            <p:ph type="title"/>
          </p:nvPr>
        </p:nvSpPr>
        <p:spPr/>
        <p:txBody>
          <a:bodyPr/>
          <a:lstStyle/>
          <a:p>
            <a:r>
              <a:rPr lang="sv-SE" dirty="0"/>
              <a:t>Sammanfatta gemensamt </a:t>
            </a:r>
            <a:br>
              <a:rPr lang="sv-SE" dirty="0"/>
            </a:br>
            <a:r>
              <a:rPr lang="sv-SE" b="0" dirty="0"/>
              <a:t>(10 minuter)</a:t>
            </a:r>
          </a:p>
        </p:txBody>
      </p:sp>
      <p:sp>
        <p:nvSpPr>
          <p:cNvPr id="5" name="Platshållare för innehåll 4">
            <a:extLst>
              <a:ext uri="{FF2B5EF4-FFF2-40B4-BE49-F238E27FC236}">
                <a16:creationId xmlns:a16="http://schemas.microsoft.com/office/drawing/2014/main" id="{78076D7E-DE21-45B5-B362-1FB266BE5A22}"/>
              </a:ext>
            </a:extLst>
          </p:cNvPr>
          <p:cNvSpPr>
            <a:spLocks noGrp="1"/>
          </p:cNvSpPr>
          <p:nvPr>
            <p:ph idx="1"/>
          </p:nvPr>
        </p:nvSpPr>
        <p:spPr/>
        <p:txBody>
          <a:bodyPr/>
          <a:lstStyle/>
          <a:p>
            <a:pPr>
              <a:spcBef>
                <a:spcPts val="0"/>
              </a:spcBef>
            </a:pPr>
            <a:r>
              <a:rPr lang="sv-SE" sz="2600" b="0" dirty="0"/>
              <a:t>Vad har ni kommit fram till?</a:t>
            </a:r>
          </a:p>
          <a:p>
            <a:pPr>
              <a:spcBef>
                <a:spcPts val="0"/>
              </a:spcBef>
            </a:pPr>
            <a:r>
              <a:rPr lang="sv-SE" sz="2600" b="0" dirty="0"/>
              <a:t>Skriv korta stödord på tavla </a:t>
            </a:r>
            <a:br>
              <a:rPr lang="sv-SE" sz="2600" b="0" dirty="0"/>
            </a:br>
            <a:r>
              <a:rPr lang="sv-SE" sz="2600" b="0" dirty="0"/>
              <a:t>eller blädderblock. </a:t>
            </a:r>
          </a:p>
        </p:txBody>
      </p:sp>
      <p:sp>
        <p:nvSpPr>
          <p:cNvPr id="3" name="Platshållare för sidfot 2"/>
          <p:cNvSpPr>
            <a:spLocks noGrp="1"/>
          </p:cNvSpPr>
          <p:nvPr>
            <p:ph type="ftr" sz="quarter" idx="11"/>
          </p:nvPr>
        </p:nvSpPr>
        <p:spPr/>
        <p:txBody>
          <a:bodyPr/>
          <a:lstStyle/>
          <a:p>
            <a:r>
              <a:rPr lang="sv-SE"/>
              <a:t>Utreda</a:t>
            </a:r>
            <a:endParaRPr lang="sv-SE" dirty="0"/>
          </a:p>
        </p:txBody>
      </p:sp>
      <p:pic>
        <p:nvPicPr>
          <p:cNvPr id="6" name="Bildobjekt 5"/>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9</a:t>
            </a:fld>
            <a:endParaRPr lang="sv-SE"/>
          </a:p>
        </p:txBody>
      </p:sp>
    </p:spTree>
    <p:extLst>
      <p:ext uri="{BB962C8B-B14F-4D97-AF65-F5344CB8AC3E}">
        <p14:creationId xmlns:p14="http://schemas.microsoft.com/office/powerpoint/2010/main" val="1245086810"/>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Template>
  <TotalTime>225</TotalTime>
  <Words>1400</Words>
  <Application>Microsoft Office PowerPoint</Application>
  <PresentationFormat>On-screen Show (4:3)</PresentationFormat>
  <Paragraphs>188</Paragraphs>
  <Slides>27</Slides>
  <Notes>19</Notes>
  <HiddenSlides>1</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Century Gothic</vt:lpstr>
      <vt:lpstr>SoS-PPT-svensk-150922</vt:lpstr>
      <vt:lpstr>Delaktighet i utredningen  </vt:lpstr>
      <vt:lpstr>Innehåll och ungefärlig tidsåtgång</vt:lpstr>
      <vt:lpstr>Varför delaktighet?  (35 minuter)</vt:lpstr>
      <vt:lpstr>Övningens syfte</vt:lpstr>
      <vt:lpstr>Titta på filmen</vt:lpstr>
      <vt:lpstr>PowerPoint Presentation</vt:lpstr>
      <vt:lpstr>PowerPoint Presentation</vt:lpstr>
      <vt:lpstr>Diskutera två och två   (5 minuter)</vt:lpstr>
      <vt:lpstr>Sammanfatta gemensamt  (10 minuter)</vt:lpstr>
      <vt:lpstr>Fundera enskilt (3 minuter)</vt:lpstr>
      <vt:lpstr>Sammanfatta och avsluta (5 minuter)</vt:lpstr>
      <vt:lpstr>Hur jobbar vi med delaktighet? (35 minuter)</vt:lpstr>
      <vt:lpstr>Övningens syfte</vt:lpstr>
      <vt:lpstr>Instruktion till övningen</vt:lpstr>
      <vt:lpstr>Ta ställning och diskutera – ett påstående i taget (20 minuter)</vt:lpstr>
      <vt:lpstr>Fundera enskilt (3 minuter)</vt:lpstr>
      <vt:lpstr>Sammanfatta och avsluta (5 minuter)</vt:lpstr>
      <vt:lpstr>Delaktighet i eget ärende (60 minuter) </vt:lpstr>
      <vt:lpstr>Övningens syfte</vt:lpstr>
      <vt:lpstr>Välj ett ärende att börja med (5 minuter)</vt:lpstr>
      <vt:lpstr>Tänk fritt!  (5 minuter)</vt:lpstr>
      <vt:lpstr>Prioritera (5 minuter)</vt:lpstr>
      <vt:lpstr>Gå igenom gemensamt  (5 minuter)</vt:lpstr>
      <vt:lpstr>Fundera enskilt (3 minuter)</vt:lpstr>
      <vt:lpstr>Sammanfatta och avsluta gemensamt (5 minuter)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Johansson, Pernilla</dc:creator>
  <cp:keywords>class='Open'</cp:keywords>
  <cp:lastModifiedBy>Linda Öberg</cp:lastModifiedBy>
  <cp:revision>26</cp:revision>
  <cp:lastPrinted>2015-05-08T11:44:01Z</cp:lastPrinted>
  <dcterms:created xsi:type="dcterms:W3CDTF">2020-02-13T15:00:14Z</dcterms:created>
  <dcterms:modified xsi:type="dcterms:W3CDTF">2021-01-21T16:24:48Z</dcterms:modified>
</cp:coreProperties>
</file>