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1" r:id="rId2"/>
    <p:sldId id="342" r:id="rId3"/>
    <p:sldId id="343" r:id="rId4"/>
    <p:sldId id="344" r:id="rId5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ågström, Eva" initials="KE" lastIdx="1" clrIdx="0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75" autoAdjust="0"/>
    <p:restoredTop sz="77143" autoAdjust="0"/>
  </p:normalViewPr>
  <p:slideViewPr>
    <p:cSldViewPr snapToGrid="0" showGuides="1">
      <p:cViewPr varScale="1">
        <p:scale>
          <a:sx n="82" d="100"/>
          <a:sy n="82" d="100"/>
        </p:scale>
        <p:origin x="288" y="5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1536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Utforma</a:t>
            </a:r>
            <a:r>
              <a:rPr lang="en-US" dirty="0"/>
              <a:t> </a:t>
            </a:r>
            <a:r>
              <a:rPr lang="en-US" dirty="0" err="1"/>
              <a:t>uppdrag</a:t>
            </a:r>
            <a:r>
              <a:rPr lang="en-US" dirty="0"/>
              <a:t> </a:t>
            </a:r>
            <a:r>
              <a:rPr lang="en-US" dirty="0" err="1"/>
              <a:t>placering</a:t>
            </a:r>
            <a:r>
              <a:rPr lang="en-US" dirty="0"/>
              <a:t>/ 6.</a:t>
            </a:r>
            <a:r>
              <a:rPr lang="en-US" baseline="0" dirty="0"/>
              <a:t> </a:t>
            </a:r>
            <a:r>
              <a:rPr lang="en-US" baseline="0" dirty="0" err="1"/>
              <a:t>Delaktighet</a:t>
            </a:r>
            <a:r>
              <a:rPr lang="en-US" baseline="0" dirty="0"/>
              <a:t> I </a:t>
            </a:r>
            <a:r>
              <a:rPr lang="en-US" baseline="0" dirty="0" err="1"/>
              <a:t>utformning</a:t>
            </a:r>
            <a:r>
              <a:rPr lang="en-US" baseline="0" dirty="0"/>
              <a:t> </a:t>
            </a:r>
            <a:r>
              <a:rPr lang="en-US" baseline="0" dirty="0" err="1"/>
              <a:t>av</a:t>
            </a:r>
            <a:r>
              <a:rPr lang="en-US" baseline="0" dirty="0"/>
              <a:t> </a:t>
            </a:r>
            <a:r>
              <a:rPr lang="en-US" baseline="0" dirty="0" err="1"/>
              <a:t>uppdrag</a:t>
            </a:r>
            <a:r>
              <a:rPr lang="en-US" baseline="0" dirty="0"/>
              <a:t>/ </a:t>
            </a:r>
            <a:r>
              <a:rPr lang="en-US" baseline="0" dirty="0" err="1"/>
              <a:t>Delaktighet</a:t>
            </a:r>
            <a:r>
              <a:rPr lang="en-US" baseline="0" dirty="0"/>
              <a:t> i </a:t>
            </a:r>
            <a:r>
              <a:rPr lang="en-US" baseline="0" dirty="0" err="1"/>
              <a:t>eget</a:t>
            </a:r>
            <a:r>
              <a:rPr lang="en-US" baseline="0" dirty="0"/>
              <a:t> </a:t>
            </a:r>
            <a:r>
              <a:rPr lang="en-US" baseline="0" dirty="0" err="1"/>
              <a:t>ärende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8076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Utforma</a:t>
            </a:r>
            <a:r>
              <a:rPr lang="en-US" dirty="0"/>
              <a:t> </a:t>
            </a:r>
            <a:r>
              <a:rPr lang="en-US" dirty="0" err="1"/>
              <a:t>uppdrag</a:t>
            </a:r>
            <a:r>
              <a:rPr lang="en-US" dirty="0"/>
              <a:t> </a:t>
            </a:r>
            <a:r>
              <a:rPr lang="en-US" dirty="0" err="1"/>
              <a:t>placering</a:t>
            </a:r>
            <a:r>
              <a:rPr lang="en-US" dirty="0"/>
              <a:t>/ 6.</a:t>
            </a:r>
            <a:r>
              <a:rPr lang="en-US" baseline="0" dirty="0"/>
              <a:t> </a:t>
            </a:r>
            <a:r>
              <a:rPr lang="en-US" baseline="0" dirty="0" err="1"/>
              <a:t>Delaktighet</a:t>
            </a:r>
            <a:r>
              <a:rPr lang="en-US" baseline="0" dirty="0"/>
              <a:t> I </a:t>
            </a:r>
            <a:r>
              <a:rPr lang="en-US" baseline="0" dirty="0" err="1"/>
              <a:t>utformning</a:t>
            </a:r>
            <a:r>
              <a:rPr lang="en-US" baseline="0" dirty="0"/>
              <a:t> </a:t>
            </a:r>
            <a:r>
              <a:rPr lang="en-US" baseline="0" dirty="0" err="1"/>
              <a:t>av</a:t>
            </a:r>
            <a:r>
              <a:rPr lang="en-US" baseline="0" dirty="0"/>
              <a:t> </a:t>
            </a:r>
            <a:r>
              <a:rPr lang="en-US" baseline="0" dirty="0" err="1"/>
              <a:t>uppdrag</a:t>
            </a:r>
            <a:r>
              <a:rPr lang="en-US" baseline="0" dirty="0"/>
              <a:t>/ </a:t>
            </a:r>
            <a:r>
              <a:rPr lang="en-US" baseline="0" dirty="0" err="1"/>
              <a:t>Delaktighet</a:t>
            </a:r>
            <a:r>
              <a:rPr lang="en-US" baseline="0" dirty="0"/>
              <a:t> i </a:t>
            </a:r>
            <a:r>
              <a:rPr lang="en-US" baseline="0" dirty="0" err="1"/>
              <a:t>eget</a:t>
            </a:r>
            <a:r>
              <a:rPr lang="en-US" baseline="0" dirty="0"/>
              <a:t> </a:t>
            </a:r>
            <a:r>
              <a:rPr lang="en-US" baseline="0" dirty="0" err="1"/>
              <a:t>ärende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1647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Utforma</a:t>
            </a:r>
            <a:r>
              <a:rPr lang="en-US" dirty="0"/>
              <a:t> </a:t>
            </a:r>
            <a:r>
              <a:rPr lang="en-US" dirty="0" err="1"/>
              <a:t>uppdrag</a:t>
            </a:r>
            <a:r>
              <a:rPr lang="en-US" dirty="0"/>
              <a:t> </a:t>
            </a:r>
            <a:r>
              <a:rPr lang="en-US" dirty="0" err="1"/>
              <a:t>placering</a:t>
            </a:r>
            <a:r>
              <a:rPr lang="en-US" dirty="0"/>
              <a:t>/ 6.</a:t>
            </a:r>
            <a:r>
              <a:rPr lang="en-US" baseline="0" dirty="0"/>
              <a:t> </a:t>
            </a:r>
            <a:r>
              <a:rPr lang="en-US" baseline="0" dirty="0" err="1"/>
              <a:t>Delaktighet</a:t>
            </a:r>
            <a:r>
              <a:rPr lang="en-US" baseline="0" dirty="0"/>
              <a:t> I </a:t>
            </a:r>
            <a:r>
              <a:rPr lang="en-US" baseline="0" dirty="0" err="1"/>
              <a:t>utformning</a:t>
            </a:r>
            <a:r>
              <a:rPr lang="en-US" baseline="0" dirty="0"/>
              <a:t> </a:t>
            </a:r>
            <a:r>
              <a:rPr lang="en-US" baseline="0" dirty="0" err="1"/>
              <a:t>av</a:t>
            </a:r>
            <a:r>
              <a:rPr lang="en-US" baseline="0" dirty="0"/>
              <a:t> </a:t>
            </a:r>
            <a:r>
              <a:rPr lang="en-US" baseline="0" dirty="0" err="1"/>
              <a:t>uppdrag</a:t>
            </a:r>
            <a:r>
              <a:rPr lang="en-US" baseline="0" dirty="0"/>
              <a:t>/ </a:t>
            </a:r>
            <a:r>
              <a:rPr lang="en-US" baseline="0" dirty="0" err="1"/>
              <a:t>Delaktighet</a:t>
            </a:r>
            <a:r>
              <a:rPr lang="en-US" baseline="0" dirty="0"/>
              <a:t> i </a:t>
            </a:r>
            <a:r>
              <a:rPr lang="en-US" baseline="0" dirty="0" err="1"/>
              <a:t>eget</a:t>
            </a:r>
            <a:r>
              <a:rPr lang="en-US" baseline="0" dirty="0"/>
              <a:t> </a:t>
            </a:r>
            <a:r>
              <a:rPr lang="en-US" baseline="0" dirty="0" err="1"/>
              <a:t>ärende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015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fld id="{6043E2B0-2169-4A3A-AE80-DAD53D0CADE6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49B5-7D12-41A1-BCB2-ED8D7D72DC7A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F48BA-582C-4DC4-A980-8A64D5839ABA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6F54-034F-43D8-9B1F-B4EFCABDEEEF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084-7DA2-4F5A-A10D-1C8F6A514FC5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ABD6A-82D4-45C3-AEFC-2279867B103F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61C3-5947-4464-A4E4-2B0CFC1E35D9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8C6BF-9F7A-42E3-B945-7EB8636A2B25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AA17-9886-4CA3-858F-35BA51490530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EDE6-F17A-4D83-A4FD-B29F243B8BDC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E354-3951-4939-B331-7831FFD13542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E4B1-CE01-4B2E-8FD5-0C7E4A6F2D5A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1620-8475-4CCA-916B-364DCE979546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48D06-04F0-4016-95DA-E07BF5467D91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A390-0680-49F3-9876-F0F720E1407C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41BF7-AD24-46FA-87C0-239F09F45930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21A0-4870-4A1E-912A-0A76A6C2A998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717-6803-4AAF-A808-1C0B8EAA7A2C}" type="datetime1">
              <a:rPr lang="sv-SE" smtClean="0"/>
              <a:t>2020-05-07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33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F2AD5-9220-4C56-82E3-6CA29F2E40A7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CD21-B3E2-4C00-BF2E-9DEF7AFECFEA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E36D-E4C0-4844-9C94-1E4529B2DA3E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0C9F-0403-4EB7-BD81-CD47D9412A15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F6F9-FBBC-4A7B-9B9D-3E04F95FF082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7268-C04E-45B8-A54F-BBF0A00BB159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110C51-69B9-4651-BA65-1A79E7E27674}" type="datetime1">
              <a:rPr lang="sv-SE" smtClean="0"/>
              <a:t>2020-05-07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Delaktighet i eget ärende</a:t>
            </a:r>
            <a:br>
              <a:rPr lang="sv-SE" sz="3600" dirty="0"/>
            </a:br>
            <a:r>
              <a:rPr lang="sv-SE" sz="3600" b="0" dirty="0"/>
              <a:t>Deltagarmaterial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321406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Välj ett ärende att börja med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6707476" cy="3695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dirty="0"/>
              <a:t>Handläggaren sammanfattar kort, </a:t>
            </a:r>
            <a:br>
              <a:rPr lang="sv-SE" sz="2600" dirty="0"/>
            </a:br>
            <a:r>
              <a:rPr lang="sv-SE" sz="2600" dirty="0"/>
              <a:t>utan att avslöja individernas identitet: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handlar ärendet om?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är förutsättningarna för barnets och vårdnads-havarnas delaktighet (t.ex. ålder, mognad, språk, funktionsnedsättning, etc.)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Hur har du hittills gjort/tänkt göra barnet och vårdnads-havarna delaktiga i att planera och utforma insatsen?</a:t>
            </a:r>
          </a:p>
          <a:p>
            <a:pPr marL="28575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09744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Resonera runt andra möjligheter eller lösningar för att göra barn och vårdnadshavare delaktiga, exempelvis: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Tolk eller andra typer av kommunikationsstöd?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Alternativa sätt att inhämta information, </a:t>
            </a:r>
            <a:br>
              <a:rPr lang="sv-SE" sz="2000" b="0" dirty="0"/>
            </a:br>
            <a:r>
              <a:rPr lang="sv-SE" sz="2000" b="0" dirty="0"/>
              <a:t>annat än fysiska möten?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Samtal med barnet med eller utan </a:t>
            </a:r>
            <a:br>
              <a:rPr lang="sv-SE" sz="2000" b="0" dirty="0"/>
            </a:br>
            <a:r>
              <a:rPr lang="sv-SE" sz="2000" b="0" dirty="0"/>
              <a:t>vårdnadshavare? Fundera över om </a:t>
            </a:r>
            <a:br>
              <a:rPr lang="sv-SE" sz="2000" b="0" dirty="0"/>
            </a:br>
            <a:r>
              <a:rPr lang="sv-SE" sz="2000" b="0" dirty="0"/>
              <a:t>det gör någon skillnad för barnets </a:t>
            </a:r>
            <a:br>
              <a:rPr lang="sv-SE" sz="2000" b="0" dirty="0"/>
            </a:br>
            <a:r>
              <a:rPr lang="sv-SE" sz="2000" b="0" dirty="0"/>
              <a:t>delaktighet om vårdnadshavarna är med eller inte.  </a:t>
            </a:r>
          </a:p>
          <a:p>
            <a:pPr marL="285750" lvl="1" indent="0">
              <a:buNone/>
            </a:pPr>
            <a:r>
              <a:rPr lang="sv-SE" sz="1800" dirty="0"/>
              <a:t> </a:t>
            </a:r>
          </a:p>
          <a:p>
            <a:pPr marL="285750" lvl="1" indent="0">
              <a:buNone/>
            </a:pPr>
            <a:endParaRPr lang="sv-SE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4" name="Kommentar i oval 3"/>
          <p:cNvSpPr/>
          <p:nvPr/>
        </p:nvSpPr>
        <p:spPr>
          <a:xfrm>
            <a:off x="5464708" y="3754896"/>
            <a:ext cx="2944280" cy="1324825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accent4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accent4"/>
                </a:solidFill>
              </a:rPr>
              <a:t>Förkasta inga idéer i detta läge.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1202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69F40A-D500-444D-A5A5-CB611390C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</a:t>
            </a: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5EC9CF-5887-470C-BB55-481FFA37A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Välj ut de idéer som är relevanta att </a:t>
            </a:r>
            <a:br>
              <a:rPr lang="sv-SE" sz="2600" dirty="0"/>
            </a:br>
            <a:r>
              <a:rPr lang="sv-SE" sz="2600" dirty="0"/>
              <a:t>pröva i det aktuella ärendet, och som: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kan fungera för det specifika barnet och dess vårdnadshavare.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är praktiskt möjliga.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fungerar med tanke på sekretess och den enskildes integritet. </a:t>
            </a:r>
          </a:p>
          <a:p>
            <a:pPr marL="0" lvl="0" indent="0">
              <a:buNone/>
            </a:pPr>
            <a:r>
              <a:rPr lang="sv-SE" sz="2000" dirty="0">
                <a:solidFill>
                  <a:srgbClr val="002B45"/>
                </a:solidFill>
              </a:rPr>
              <a:t>När ni är färdiga, börja om med nästa ärende. </a:t>
            </a:r>
          </a:p>
          <a:p>
            <a:pPr lvl="1"/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47987463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104</TotalTime>
  <Words>278</Words>
  <Application>Microsoft Office PowerPoint</Application>
  <PresentationFormat>Bildspel på skärmen (4:3)</PresentationFormat>
  <Paragraphs>31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SoS-PPT-svensk-150922</vt:lpstr>
      <vt:lpstr>Delaktighet i eget ärende Deltagarmaterial</vt:lpstr>
      <vt:lpstr>Välj ett ärende att börja med (5 minuter)</vt:lpstr>
      <vt:lpstr>Fundera enskilt (5 minuter)</vt:lpstr>
      <vt:lpstr>Prioritera (5 minuter)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Thea Lindqvist</cp:lastModifiedBy>
  <cp:revision>15</cp:revision>
  <cp:lastPrinted>2015-05-08T11:44:01Z</cp:lastPrinted>
  <dcterms:created xsi:type="dcterms:W3CDTF">2020-02-18T14:40:43Z</dcterms:created>
  <dcterms:modified xsi:type="dcterms:W3CDTF">2020-05-07T07:20:38Z</dcterms:modified>
</cp:coreProperties>
</file>