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29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30" r:id="rId12"/>
    <p:sldId id="326" r:id="rId13"/>
    <p:sldId id="327" r:id="rId14"/>
    <p:sldId id="331" r:id="rId15"/>
    <p:sldId id="332" r:id="rId16"/>
    <p:sldId id="334" r:id="rId17"/>
    <p:sldId id="335" r:id="rId18"/>
    <p:sldId id="336" r:id="rId19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åker, Eva" initials="AE" lastIdx="2" clrIdx="0">
    <p:extLst>
      <p:ext uri="{19B8F6BF-5375-455C-9EA6-DF929625EA0E}">
        <p15:presenceInfo xmlns:p15="http://schemas.microsoft.com/office/powerpoint/2012/main" userId="S-1-5-21-2075942658-1792417684-393963531-205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0816" autoAdjust="0"/>
  </p:normalViewPr>
  <p:slideViewPr>
    <p:cSldViewPr snapToGrid="0" showGuides="1">
      <p:cViewPr varScale="1">
        <p:scale>
          <a:sx n="92" d="100"/>
          <a:sy n="92" d="100"/>
        </p:scale>
        <p:origin x="2136" y="96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2024-01-10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2024-01-10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Till denna övning finns övningsinstruktioner</a:t>
            </a:r>
            <a:r>
              <a:rPr lang="sv-SE" baseline="0" dirty="0"/>
              <a:t> i Deltagarmaterialet samt Reflektionsfrågor om beslutsunderlag, frågorna 1-11.</a:t>
            </a:r>
          </a:p>
          <a:p>
            <a:r>
              <a:rPr lang="sv-SE" baseline="0" dirty="0"/>
              <a:t>Se till att deltagarna har detta material innan övningen börjar.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807408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Till denna övning finns övningsinstruktioner</a:t>
            </a:r>
            <a:r>
              <a:rPr lang="sv-SE" baseline="0" dirty="0"/>
              <a:t> i Deltagarmaterialet samt Reflektionsfrågor om beslutsunderlag, frågorna 1-11.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24402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Utreda/ 6. Dokumentationens omfattning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1085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Utreda/ 6. Dokumentationens omfattning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9416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Utreda/ 6. Dokumentationens omfattning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9757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047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Läs texten högt för deltagarna och gå sedan vidare till nästa bild.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628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Dela in </a:t>
            </a:r>
            <a:r>
              <a:rPr lang="en-US" dirty="0" err="1"/>
              <a:t>gruppen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 </a:t>
            </a:r>
            <a:r>
              <a:rPr lang="en-US" dirty="0" err="1"/>
              <a:t>och</a:t>
            </a:r>
            <a:r>
              <a:rPr lang="en-US" dirty="0"/>
              <a:t> be dem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diskutera</a:t>
            </a:r>
            <a:r>
              <a:rPr lang="en-US" dirty="0"/>
              <a:t> </a:t>
            </a:r>
            <a:r>
              <a:rPr lang="en-US" dirty="0" err="1"/>
              <a:t>frågorna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bilden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008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Läs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texten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den </a:t>
            </a:r>
            <a:r>
              <a:rPr lang="en-US" dirty="0" err="1"/>
              <a:t>blåa</a:t>
            </a:r>
            <a:r>
              <a:rPr lang="en-US" dirty="0"/>
              <a:t> </a:t>
            </a:r>
            <a:r>
              <a:rPr lang="en-US" dirty="0" err="1"/>
              <a:t>rutan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diskutera</a:t>
            </a:r>
            <a:r>
              <a:rPr lang="en-US" dirty="0"/>
              <a:t> </a:t>
            </a:r>
            <a:r>
              <a:rPr lang="en-US" dirty="0" err="1"/>
              <a:t>gemensamt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0960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Instruktionerna finns i Deltagarmaterialet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09319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Innan</a:t>
            </a:r>
            <a:r>
              <a:rPr lang="en-US" dirty="0"/>
              <a:t> </a:t>
            </a:r>
            <a:r>
              <a:rPr lang="en-US" dirty="0" err="1"/>
              <a:t>arbetet</a:t>
            </a:r>
            <a:r>
              <a:rPr lang="en-US" dirty="0"/>
              <a:t> 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igång</a:t>
            </a:r>
            <a:r>
              <a:rPr lang="en-US" dirty="0"/>
              <a:t>, </a:t>
            </a:r>
            <a:r>
              <a:rPr lang="en-US" dirty="0" err="1"/>
              <a:t>bestäm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tid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återsamling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4478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Läs texten högt för gruppen. Fortsätt sedan till nästa bild.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80397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Läs texten högt för gruppen. Fråga om det finns några spontana reflektioner på texten. Gå sedan vidare.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2046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9DD622-F54F-40E9-B147-94DCF94A0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936BCF-7566-492C-AF06-9187DAD22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3AB57D-FB88-476D-8875-38B187BE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51EFC1-176B-4D1F-A20B-4A4A670BF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53F86B-0B63-4E3E-A572-3EA73FA6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5108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  <p:sldLayoutId id="2147483710" r:id="rId2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Dokumentationens omfattning</a:t>
            </a:r>
            <a:br>
              <a:rPr lang="sv-SE" dirty="0"/>
            </a:b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5489" t="-31038" r="-20566" b="-8673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527241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801688" y="1574800"/>
            <a:ext cx="6959600" cy="37084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Utredningen ska inte göras mer </a:t>
            </a:r>
            <a:br>
              <a:rPr lang="sv-SE" dirty="0"/>
            </a:br>
            <a:r>
              <a:rPr lang="sv-SE" dirty="0"/>
              <a:t>omfattande än vad som är motiverat </a:t>
            </a:r>
            <a:br>
              <a:rPr lang="sv-SE" dirty="0"/>
            </a:br>
            <a:r>
              <a:rPr lang="sv-SE" dirty="0"/>
              <a:t>av omständigheterna i ärendet.</a:t>
            </a:r>
          </a:p>
          <a:p>
            <a:pPr marL="0" indent="0">
              <a:buNone/>
            </a:pPr>
            <a:endParaRPr lang="sv-SE" sz="2000" b="0" dirty="0"/>
          </a:p>
          <a:p>
            <a:pPr marL="0" indent="0">
              <a:buNone/>
            </a:pPr>
            <a:r>
              <a:rPr lang="sv-SE" sz="2000" b="0" i="1" dirty="0"/>
              <a:t>(Se 11 kap. 2 § första stycket </a:t>
            </a:r>
            <a:r>
              <a:rPr lang="sv-SE" sz="2000" b="0" i="1" dirty="0" err="1"/>
              <a:t>SoL</a:t>
            </a:r>
            <a:r>
              <a:rPr lang="sv-SE" sz="2000" b="0" i="1" dirty="0"/>
              <a:t>)</a:t>
            </a:r>
          </a:p>
          <a:p>
            <a:pPr marL="0" indent="0">
              <a:buNone/>
            </a:pPr>
            <a:endParaRPr lang="sv-SE" sz="2800" b="0" dirty="0"/>
          </a:p>
          <a:p>
            <a:pPr marL="0" indent="0">
              <a:buNone/>
            </a:pPr>
            <a:endParaRPr lang="sv-SE" sz="1600" b="0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3235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792452" y="1574800"/>
            <a:ext cx="7681592" cy="3947814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Ofta är det nödvändigt att sovra bland de uppgifter som finns i personakten så att beslutsunderlaget koncentreras till de uppgifter som är av direkt betydelse för nämndens beslut.</a:t>
            </a:r>
          </a:p>
          <a:p>
            <a:pPr marL="0" indent="0">
              <a:buNone/>
            </a:pPr>
            <a:br>
              <a:rPr lang="sv-SE" dirty="0"/>
            </a:br>
            <a:r>
              <a:rPr lang="sv-SE" sz="2000" b="0" i="1" dirty="0"/>
              <a:t>(Handläggning och dokumentation s. 416)</a:t>
            </a:r>
          </a:p>
          <a:p>
            <a:pPr marL="0" indent="0">
              <a:buNone/>
            </a:pPr>
            <a:endParaRPr lang="sv-SE" sz="2800" b="0" dirty="0"/>
          </a:p>
          <a:p>
            <a:pPr marL="0" indent="0">
              <a:buNone/>
            </a:pPr>
            <a:endParaRPr lang="sv-SE" sz="1600" b="0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6359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 </a:t>
            </a:r>
            <a:r>
              <a:rPr lang="sv-SE" b="0" dirty="0"/>
              <a:t>(3 minuter)</a:t>
            </a:r>
            <a:br>
              <a:rPr lang="sv-SE" dirty="0"/>
            </a:br>
            <a:endParaRPr lang="sv-SE" b="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600" dirty="0"/>
              <a:t>Vad tar du med dig från diskussionen?</a:t>
            </a:r>
          </a:p>
          <a:p>
            <a:pPr marL="0" indent="0">
              <a:buNone/>
            </a:pPr>
            <a:r>
              <a:rPr lang="sv-SE" sz="2000" dirty="0"/>
              <a:t> Exempelvis: 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har fått hjälp med.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Eventuella ”aha-upplevelser”.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ska börja, sluta eller fortsätta göra.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12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639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 gemensamt </a:t>
            </a:r>
            <a:r>
              <a:rPr lang="sv-SE" b="0" dirty="0"/>
              <a:t>(5 minuter) </a:t>
            </a:r>
            <a:br>
              <a:rPr lang="sv-SE" b="0" dirty="0"/>
            </a:br>
            <a:r>
              <a:rPr lang="sv-SE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sv-SE" sz="2600" b="0" dirty="0"/>
              <a:t>Gå laget runt och låt var och en berätta </a:t>
            </a:r>
            <a:br>
              <a:rPr lang="sv-SE" sz="2600" b="0" dirty="0"/>
            </a:br>
            <a:r>
              <a:rPr lang="sv-SE" sz="2600" b="0" dirty="0"/>
              <a:t>om en sak som hen tar med sig. </a:t>
            </a:r>
          </a:p>
          <a:p>
            <a:pPr>
              <a:spcBef>
                <a:spcPts val="0"/>
              </a:spcBef>
            </a:pPr>
            <a:r>
              <a:rPr lang="sv-SE" sz="2600" b="0" dirty="0"/>
              <a:t>Avsluta övningen.</a:t>
            </a:r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13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37766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824143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08732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Dokumentationens omfattning</a:t>
            </a:r>
            <a:br>
              <a:rPr lang="sv-SE" dirty="0"/>
            </a:br>
            <a:r>
              <a:rPr lang="sv-SE" dirty="0"/>
              <a:t>Deltagarmaterial</a:t>
            </a:r>
            <a:br>
              <a:rPr lang="sv-SE" dirty="0"/>
            </a:b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5489" t="-31038" r="-20566" b="-8673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2108778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Instruktion 1 till övningen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755541" cy="3708400"/>
          </a:xfrm>
        </p:spPr>
        <p:txBody>
          <a:bodyPr/>
          <a:lstStyle/>
          <a:p>
            <a:pPr marL="0" indent="0">
              <a:buNone/>
            </a:pPr>
            <a:r>
              <a:rPr lang="sv-SE" sz="2000" dirty="0"/>
              <a:t>Läs igenom beslutsunderlaget igen med utgångspunkt i Reflektionsfrågorna om beslutsunderlag, fråga 1-11.</a:t>
            </a:r>
          </a:p>
          <a:p>
            <a:pPr marL="0" indent="0">
              <a:buNone/>
            </a:pPr>
            <a:r>
              <a:rPr lang="sv-SE" sz="2000" dirty="0"/>
              <a:t>Skriv några korta stödpunkter av det du kom fram till med hjälp av reflektionsfrågorna</a:t>
            </a:r>
          </a:p>
          <a:p>
            <a:r>
              <a:rPr lang="sv-SE" sz="2000" dirty="0"/>
              <a:t>Var det något som saknades?</a:t>
            </a:r>
          </a:p>
          <a:p>
            <a:r>
              <a:rPr lang="sv-SE" sz="2000" dirty="0"/>
              <a:t>Var det något som var överflödigt?</a:t>
            </a:r>
          </a:p>
          <a:p>
            <a:r>
              <a:rPr lang="sv-SE" sz="2000" dirty="0"/>
              <a:t>Fanns det uppgifter som återkom i texten? Om ja, behövdes upprepningarna för att göra beslutet begripligt?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253" y="680657"/>
            <a:ext cx="1183285" cy="110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1747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Instruktion 2 till övningen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755541" cy="3708400"/>
          </a:xfrm>
        </p:spPr>
        <p:txBody>
          <a:bodyPr/>
          <a:lstStyle/>
          <a:p>
            <a:pPr marL="0" indent="0">
              <a:buNone/>
            </a:pPr>
            <a:r>
              <a:rPr lang="sv-SE" sz="2000" dirty="0"/>
              <a:t>Läs den förhandsbedömning och journal/minnesanteckning som tillhör ärendet.</a:t>
            </a:r>
          </a:p>
          <a:p>
            <a:pPr marL="0" indent="0">
              <a:buNone/>
            </a:pPr>
            <a:r>
              <a:rPr lang="sv-SE" sz="2000" dirty="0"/>
              <a:t>Identifiera och jämför vilka uppgifter som också finns i beslutsunderlaget. Fundera och skriv ner dina synpunkter.</a:t>
            </a:r>
          </a:p>
          <a:p>
            <a:r>
              <a:rPr lang="sv-SE" sz="2000" dirty="0"/>
              <a:t>Finns det uppgifter i förhandsbedömningen eller journalen/minnesanteckningarna som borde ha varit med i beslutsunderlaget för att ge en tillräcklig bild av barnets behov? Varför i så fall?</a:t>
            </a:r>
          </a:p>
          <a:p>
            <a:r>
              <a:rPr lang="sv-SE" sz="2000" dirty="0"/>
              <a:t>Finns det uppgifter som är överförda från förhandsbedömningen eller journalen till beslutsunderlaget som du tycker är överflödiga? Varför iså fall?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253" y="680657"/>
            <a:ext cx="1183285" cy="110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5242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Instruktion 3 till övningen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755541" cy="3708400"/>
          </a:xfrm>
        </p:spPr>
        <p:txBody>
          <a:bodyPr/>
          <a:lstStyle/>
          <a:p>
            <a:pPr marL="0" indent="0">
              <a:buNone/>
            </a:pPr>
            <a:r>
              <a:rPr lang="sv-SE" sz="2000" dirty="0"/>
              <a:t>Sammanfatta för dig själv så att du kan ge en kort reflektion från det enskilda arbetet när ni träffas </a:t>
            </a:r>
            <a:r>
              <a:rPr lang="sv-SE" sz="2000"/>
              <a:t>i grupp, </a:t>
            </a:r>
            <a:r>
              <a:rPr lang="sv-SE" sz="2000" dirty="0"/>
              <a:t>exempelvis</a:t>
            </a:r>
          </a:p>
          <a:p>
            <a:r>
              <a:rPr lang="sv-SE" sz="2000" dirty="0"/>
              <a:t>Utmaningar</a:t>
            </a:r>
          </a:p>
          <a:p>
            <a:r>
              <a:rPr lang="sv-SE" sz="2000" dirty="0"/>
              <a:t>Moment som var lättare än väntat</a:t>
            </a:r>
          </a:p>
          <a:p>
            <a:r>
              <a:rPr lang="sv-SE" sz="2000" dirty="0"/>
              <a:t>Aha-upplevelser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253" y="680657"/>
            <a:ext cx="1183285" cy="110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45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Att öka förståelsen för innebörden </a:t>
            </a:r>
            <a:br>
              <a:rPr lang="sv-SE" b="0" dirty="0"/>
            </a:br>
            <a:r>
              <a:rPr lang="sv-SE" b="0" dirty="0"/>
              <a:t>av ”tillräcklig, väsentlig och </a:t>
            </a:r>
            <a:br>
              <a:rPr lang="sv-SE" b="0" dirty="0"/>
            </a:br>
            <a:r>
              <a:rPr lang="sv-SE" b="0" dirty="0"/>
              <a:t>ändamålsenlig” dokumentation</a:t>
            </a:r>
            <a:r>
              <a:rPr lang="sv-SE" dirty="0"/>
              <a:t>. 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928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800" dirty="0"/>
              <a:t>Handlingar som upprättas och gäller enskilda ska begränsas till att innehålla uppgifter som bedöms vara tillräckliga, väsentliga och ändamålsenliga i förhållande till vad saken gäller.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r>
              <a:rPr lang="sv-SE" sz="2000" b="0" dirty="0"/>
              <a:t>(4 kap. 1 § SOSFS 2014:5)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4005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Vad innebär begreppen tillräckligt, </a:t>
            </a:r>
            <a:br>
              <a:rPr lang="sv-SE" b="0" dirty="0"/>
            </a:br>
            <a:r>
              <a:rPr lang="sv-SE" b="0" dirty="0"/>
              <a:t>väsentligt och ändamålsenligt för dig?</a:t>
            </a:r>
          </a:p>
          <a:p>
            <a:r>
              <a:rPr lang="sv-SE" b="0" dirty="0"/>
              <a:t>Hur avgör vi vad som är tillräckligt, </a:t>
            </a:r>
            <a:br>
              <a:rPr lang="sv-SE" b="0" dirty="0"/>
            </a:br>
            <a:r>
              <a:rPr lang="sv-SE" b="0" dirty="0"/>
              <a:t>väsentligt och ändamålsenligt i </a:t>
            </a:r>
            <a:br>
              <a:rPr lang="sv-SE" b="0" dirty="0"/>
            </a:br>
            <a:r>
              <a:rPr lang="sv-SE" b="0" dirty="0"/>
              <a:t>exempelvis beslutsunderlaget? 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4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691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5FAA5059-12C1-4C5E-A82E-9493CC42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C1EC37B-FB60-449F-963A-29E33D8F855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Låt varje par dela med sig av sina </a:t>
            </a:r>
            <a:br>
              <a:rPr lang="sv-SE" b="0" dirty="0"/>
            </a:br>
            <a:r>
              <a:rPr lang="sv-SE" b="0" dirty="0"/>
              <a:t>reflektioner till resten av gruppen.  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5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073577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gemensamt 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Hur stämmer detta överens med våra slutsatser?</a:t>
            </a:r>
          </a:p>
          <a:p>
            <a:r>
              <a:rPr lang="sv-SE" dirty="0"/>
              <a:t>Vad gör vi bra </a:t>
            </a:r>
            <a:br>
              <a:rPr lang="sv-SE" dirty="0"/>
            </a:br>
            <a:r>
              <a:rPr lang="sv-SE" dirty="0"/>
              <a:t>redan nu?</a:t>
            </a:r>
          </a:p>
          <a:p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 sz="1800" dirty="0"/>
          </a:p>
          <a:p>
            <a:r>
              <a:rPr lang="sv-SE" sz="1800" dirty="0"/>
              <a:t>Det är inte reglerat hur omfattande ett beslutsunderlag behöver vara. </a:t>
            </a:r>
          </a:p>
          <a:p>
            <a:r>
              <a:rPr lang="sv-SE" sz="1800" dirty="0"/>
              <a:t>Många gånger är det nödvändigt att välja ut vilka uppgifter i personakten som ska finnas med i beslutsunderlaget så att det begränsas till de uppgifter som är av direkt betydelse.</a:t>
            </a:r>
          </a:p>
          <a:p>
            <a:r>
              <a:rPr lang="sv-SE" sz="1400" dirty="0"/>
              <a:t>(Utreda barn och unga s. </a:t>
            </a:r>
            <a:r>
              <a:rPr lang="sv-SE" sz="1400"/>
              <a:t>212)</a:t>
            </a: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6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37766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269971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Arbeta enskilt </a:t>
            </a:r>
            <a:r>
              <a:rPr lang="sv-SE" b="0" dirty="0"/>
              <a:t>(60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600" b="0" dirty="0"/>
              <a:t>Byt dokumentationen du har </a:t>
            </a:r>
            <a:br>
              <a:rPr lang="sv-SE" sz="2600" b="0" dirty="0"/>
            </a:br>
            <a:r>
              <a:rPr lang="sv-SE" sz="2600" b="0" dirty="0"/>
              <a:t>med dig med en kollega.</a:t>
            </a:r>
          </a:p>
          <a:p>
            <a:pPr marL="0" indent="0">
              <a:buNone/>
            </a:pPr>
            <a:r>
              <a:rPr lang="sv-SE" sz="2600" b="0" dirty="0"/>
              <a:t>Använd instruktioner till övningen som du har fått.</a:t>
            </a:r>
          </a:p>
          <a:p>
            <a:pPr marL="0" indent="0">
              <a:buNone/>
            </a:pPr>
            <a:r>
              <a:rPr lang="sv-SE" sz="2600" b="0" dirty="0"/>
              <a:t>Återsamling om 60 minuter.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7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858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Återkoppla till din kollega </a:t>
            </a:r>
            <a:br>
              <a:rPr lang="sv-SE" dirty="0"/>
            </a:br>
            <a:r>
              <a:rPr lang="sv-SE" b="0" dirty="0"/>
              <a:t>(30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600" b="0" dirty="0"/>
              <a:t>Delge varandra era reflektioner </a:t>
            </a:r>
            <a:br>
              <a:rPr lang="sv-SE" sz="2600" b="0" dirty="0"/>
            </a:br>
            <a:r>
              <a:rPr lang="sv-SE" sz="2600" b="0" dirty="0"/>
              <a:t>och tankar efter att ha gått igenom </a:t>
            </a:r>
            <a:br>
              <a:rPr lang="sv-SE" sz="2600" b="0" dirty="0"/>
            </a:br>
            <a:r>
              <a:rPr lang="sv-SE" sz="2600" b="0" dirty="0"/>
              <a:t>varandras dokumentation. </a:t>
            </a:r>
          </a:p>
          <a:p>
            <a:r>
              <a:rPr lang="sv-SE" sz="2600" b="0" dirty="0"/>
              <a:t>Avsluta med att formulera några </a:t>
            </a:r>
            <a:br>
              <a:rPr lang="sv-SE" sz="2600" b="0" dirty="0"/>
            </a:br>
            <a:r>
              <a:rPr lang="sv-SE" sz="2600" b="0" dirty="0"/>
              <a:t>viktiga lärdomar och tankar som ni </a:t>
            </a:r>
            <a:br>
              <a:rPr lang="sv-SE" sz="2600" b="0" dirty="0"/>
            </a:br>
            <a:r>
              <a:rPr lang="sv-SE" sz="2600" b="0" dirty="0"/>
              <a:t>vill dela med er av till övriga kollegor.</a:t>
            </a:r>
            <a:endParaRPr lang="sv-SE" sz="2600" b="0" dirty="0">
              <a:solidFill>
                <a:srgbClr val="C00000"/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8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37766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686301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600" b="0" dirty="0"/>
              <a:t>Låt varje par berätta kort om kort </a:t>
            </a:r>
            <a:br>
              <a:rPr lang="sv-SE" sz="2600" b="0" dirty="0"/>
            </a:br>
            <a:r>
              <a:rPr lang="sv-SE" sz="2600" b="0" dirty="0"/>
              <a:t>tankar och eventuella lärdomar </a:t>
            </a:r>
            <a:br>
              <a:rPr lang="sv-SE" sz="2600" b="0" dirty="0"/>
            </a:br>
            <a:r>
              <a:rPr lang="sv-SE" sz="2600" b="0" dirty="0"/>
              <a:t>som kommit ut av övningen.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9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37766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81091233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64</TotalTime>
  <Words>818</Words>
  <Application>Microsoft Office PowerPoint</Application>
  <PresentationFormat>Bildspel på skärmen (4:3)</PresentationFormat>
  <Paragraphs>112</Paragraphs>
  <Slides>18</Slides>
  <Notes>13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22" baseType="lpstr">
      <vt:lpstr>Arial</vt:lpstr>
      <vt:lpstr>Calibri</vt:lpstr>
      <vt:lpstr>Century Gothic</vt:lpstr>
      <vt:lpstr>SoS-PPT-svensk-150922</vt:lpstr>
      <vt:lpstr>Dokumentationens omfattning  </vt:lpstr>
      <vt:lpstr>Övningens syfte</vt:lpstr>
      <vt:lpstr>PowerPoint-presentation</vt:lpstr>
      <vt:lpstr>Diskutera två och två  (5 minuter)</vt:lpstr>
      <vt:lpstr>Sammanfatta gemensamt  (5 minuter)</vt:lpstr>
      <vt:lpstr>Diskutera gemensamt  (10 minuter)</vt:lpstr>
      <vt:lpstr>Arbeta enskilt (60 minuter)</vt:lpstr>
      <vt:lpstr>Återkoppla till din kollega  (30 minuter)</vt:lpstr>
      <vt:lpstr>Sammanfatta gemensamt  (5 minuter)</vt:lpstr>
      <vt:lpstr>PowerPoint-presentation</vt:lpstr>
      <vt:lpstr>PowerPoint-presentation</vt:lpstr>
      <vt:lpstr>Fundera enskilt (3 minuter) </vt:lpstr>
      <vt:lpstr>Sammanfatta och avsluta gemensamt (5 minuter)   </vt:lpstr>
      <vt:lpstr>PowerPoint-presentation</vt:lpstr>
      <vt:lpstr>Dokumentationens omfattning Deltagarmaterial  </vt:lpstr>
      <vt:lpstr>Instruktion 1 till övningen </vt:lpstr>
      <vt:lpstr>Instruktion 2 till övningen </vt:lpstr>
      <vt:lpstr>Instruktion 3 till övningen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14</cp:revision>
  <cp:lastPrinted>2015-05-08T11:44:01Z</cp:lastPrinted>
  <dcterms:created xsi:type="dcterms:W3CDTF">2020-02-18T11:33:41Z</dcterms:created>
  <dcterms:modified xsi:type="dcterms:W3CDTF">2024-01-10T14:21:12Z</dcterms:modified>
</cp:coreProperties>
</file>