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handoutMasterIdLst>
    <p:handoutMasterId r:id="rId21"/>
  </p:handoutMasterIdLst>
  <p:sldIdLst>
    <p:sldId id="342" r:id="rId2"/>
    <p:sldId id="316" r:id="rId3"/>
    <p:sldId id="317" r:id="rId4"/>
    <p:sldId id="334" r:id="rId5"/>
    <p:sldId id="319" r:id="rId6"/>
    <p:sldId id="320" r:id="rId7"/>
    <p:sldId id="335" r:id="rId8"/>
    <p:sldId id="336" r:id="rId9"/>
    <p:sldId id="324" r:id="rId10"/>
    <p:sldId id="337" r:id="rId11"/>
    <p:sldId id="343" r:id="rId12"/>
    <p:sldId id="327" r:id="rId13"/>
    <p:sldId id="338" r:id="rId14"/>
    <p:sldId id="329" r:id="rId15"/>
    <p:sldId id="339" r:id="rId16"/>
    <p:sldId id="331" r:id="rId17"/>
    <p:sldId id="332" r:id="rId18"/>
    <p:sldId id="344" r:id="rId19"/>
  </p:sldIdLst>
  <p:sldSz cx="9144000" cy="6858000" type="screen4x3"/>
  <p:notesSz cx="6781800"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6">
          <p15:clr>
            <a:srgbClr val="A4A3A4"/>
          </p15:clr>
        </p15:guide>
        <p15:guide id="2" orient="horz" pos="3908">
          <p15:clr>
            <a:srgbClr val="A4A3A4"/>
          </p15:clr>
        </p15:guide>
        <p15:guide id="3" orient="horz" pos="3566">
          <p15:clr>
            <a:srgbClr val="A4A3A4"/>
          </p15:clr>
        </p15:guide>
        <p15:guide id="4" orient="horz" pos="1341">
          <p15:clr>
            <a:srgbClr val="A4A3A4"/>
          </p15:clr>
        </p15:guide>
        <p15:guide id="5" orient="horz" pos="443">
          <p15:clr>
            <a:srgbClr val="A4A3A4"/>
          </p15:clr>
        </p15:guide>
        <p15:guide id="6" pos="511">
          <p15:clr>
            <a:srgbClr val="A4A3A4"/>
          </p15:clr>
        </p15:guide>
        <p15:guide id="7" pos="4889">
          <p15:clr>
            <a:srgbClr val="A4A3A4"/>
          </p15:clr>
        </p15:guide>
        <p15:guide id="8" pos="2143">
          <p15:clr>
            <a:srgbClr val="A4A3A4"/>
          </p15:clr>
        </p15:guide>
      </p15:sldGuideLst>
    </p:ext>
    <p:ext uri="{2D200454-40CA-4A62-9FC3-DE9A4176ACB9}">
      <p15:notesGuideLst xmlns:p15="http://schemas.microsoft.com/office/powerpoint/2012/main">
        <p15:guide id="1" orient="horz" pos="3126">
          <p15:clr>
            <a:srgbClr val="A4A3A4"/>
          </p15:clr>
        </p15:guide>
        <p15:guide id="2" pos="21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åker, Eva" initials="AE" lastIdx="8" clrIdx="0">
    <p:extLst>
      <p:ext uri="{19B8F6BF-5375-455C-9EA6-DF929625EA0E}">
        <p15:presenceInfo xmlns:p15="http://schemas.microsoft.com/office/powerpoint/2012/main" userId="S-1-5-21-2075942658-1792417684-393963531-20547" providerId="AD"/>
      </p:ext>
    </p:extLst>
  </p:cmAuthor>
  <p:cmAuthor id="2" name="Kågström, Eva" initials="KE" lastIdx="2" clrIdx="1">
    <p:extLst>
      <p:ext uri="{19B8F6BF-5375-455C-9EA6-DF929625EA0E}">
        <p15:presenceInfo xmlns:p15="http://schemas.microsoft.com/office/powerpoint/2012/main" userId="S-1-5-21-2075942658-1792417684-393963531-309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llanmörkt format 3 - Dekorfär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5" autoAdjust="0"/>
    <p:restoredTop sz="80588" autoAdjust="0"/>
  </p:normalViewPr>
  <p:slideViewPr>
    <p:cSldViewPr snapToGrid="0" showGuides="1">
      <p:cViewPr varScale="1">
        <p:scale>
          <a:sx n="92" d="100"/>
          <a:sy n="92" d="100"/>
        </p:scale>
        <p:origin x="2190" y="90"/>
      </p:cViewPr>
      <p:guideLst>
        <p:guide orient="horz" pos="1256"/>
        <p:guide orient="horz" pos="3908"/>
        <p:guide orient="horz" pos="3566"/>
        <p:guide orient="horz" pos="1341"/>
        <p:guide orient="horz" pos="443"/>
        <p:guide pos="511"/>
        <p:guide pos="4889"/>
        <p:guide pos="2143"/>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3732" y="-102"/>
      </p:cViewPr>
      <p:guideLst>
        <p:guide orient="horz" pos="3126"/>
        <p:guide pos="21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38463"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1750" y="0"/>
            <a:ext cx="2938463" cy="496888"/>
          </a:xfrm>
          <a:prstGeom prst="rect">
            <a:avLst/>
          </a:prstGeom>
        </p:spPr>
        <p:txBody>
          <a:bodyPr vert="horz" lIns="91440" tIns="45720" rIns="91440" bIns="45720" rtlCol="0"/>
          <a:lstStyle>
            <a:lvl1pPr algn="r">
              <a:defRPr sz="1200"/>
            </a:lvl1pPr>
          </a:lstStyle>
          <a:p>
            <a:fld id="{2626941D-6ED6-4480-B48D-D720ADA45BFB}" type="datetimeFigureOut">
              <a:rPr lang="sv-SE" smtClean="0"/>
              <a:t>2024-01-10</a:t>
            </a:fld>
            <a:endParaRPr lang="sv-SE"/>
          </a:p>
        </p:txBody>
      </p:sp>
      <p:sp>
        <p:nvSpPr>
          <p:cNvPr id="4" name="Platshållare för sidfot 3"/>
          <p:cNvSpPr>
            <a:spLocks noGrp="1"/>
          </p:cNvSpPr>
          <p:nvPr>
            <p:ph type="ftr" sz="quarter" idx="2"/>
          </p:nvPr>
        </p:nvSpPr>
        <p:spPr>
          <a:xfrm>
            <a:off x="0" y="9428163"/>
            <a:ext cx="2938463" cy="4968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1750" y="9428163"/>
            <a:ext cx="2938463" cy="496887"/>
          </a:xfrm>
          <a:prstGeom prst="rect">
            <a:avLst/>
          </a:prstGeom>
        </p:spPr>
        <p:txBody>
          <a:bodyPr vert="horz" lIns="91440" tIns="45720" rIns="91440" bIns="45720" rtlCol="0" anchor="b"/>
          <a:lstStyle>
            <a:lvl1pPr algn="r">
              <a:defRPr sz="1200"/>
            </a:lvl1pPr>
          </a:lstStyle>
          <a:p>
            <a:fld id="{4BCD1ED4-416D-4DD7-8370-109B0FEA21A2}" type="slidenum">
              <a:rPr lang="sv-SE" smtClean="0"/>
              <a:t>‹#›</a:t>
            </a:fld>
            <a:endParaRPr lang="sv-SE"/>
          </a:p>
        </p:txBody>
      </p:sp>
    </p:spTree>
    <p:extLst>
      <p:ext uri="{BB962C8B-B14F-4D97-AF65-F5344CB8AC3E}">
        <p14:creationId xmlns:p14="http://schemas.microsoft.com/office/powerpoint/2010/main" val="2197464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1"/>
            <a:ext cx="2938780" cy="496332"/>
          </a:xfrm>
          <a:prstGeom prst="rect">
            <a:avLst/>
          </a:prstGeom>
        </p:spPr>
        <p:txBody>
          <a:bodyPr vert="horz" lIns="95470" tIns="47736" rIns="95470" bIns="47736" rtlCol="0"/>
          <a:lstStyle>
            <a:lvl1pPr algn="l">
              <a:defRPr sz="1200"/>
            </a:lvl1pPr>
          </a:lstStyle>
          <a:p>
            <a:endParaRPr lang="sv-SE"/>
          </a:p>
        </p:txBody>
      </p:sp>
      <p:sp>
        <p:nvSpPr>
          <p:cNvPr id="3" name="Platshållare för datum 2"/>
          <p:cNvSpPr>
            <a:spLocks noGrp="1"/>
          </p:cNvSpPr>
          <p:nvPr>
            <p:ph type="dt" idx="1"/>
          </p:nvPr>
        </p:nvSpPr>
        <p:spPr>
          <a:xfrm>
            <a:off x="3841451" y="1"/>
            <a:ext cx="2938780" cy="496332"/>
          </a:xfrm>
          <a:prstGeom prst="rect">
            <a:avLst/>
          </a:prstGeom>
        </p:spPr>
        <p:txBody>
          <a:bodyPr vert="horz" lIns="95470" tIns="47736" rIns="95470" bIns="47736" rtlCol="0"/>
          <a:lstStyle>
            <a:lvl1pPr algn="r">
              <a:defRPr sz="1200"/>
            </a:lvl1pPr>
          </a:lstStyle>
          <a:p>
            <a:fld id="{00F28322-9E50-4BFC-ADA5-24FE44B8EB92}" type="datetimeFigureOut">
              <a:rPr lang="sv-SE" smtClean="0"/>
              <a:t>2024-01-10</a:t>
            </a:fld>
            <a:endParaRPr lang="sv-SE"/>
          </a:p>
        </p:txBody>
      </p:sp>
      <p:sp>
        <p:nvSpPr>
          <p:cNvPr id="4" name="Platshållare för bildobjekt 3"/>
          <p:cNvSpPr>
            <a:spLocks noGrp="1" noRot="1" noChangeAspect="1"/>
          </p:cNvSpPr>
          <p:nvPr>
            <p:ph type="sldImg" idx="2"/>
          </p:nvPr>
        </p:nvSpPr>
        <p:spPr>
          <a:xfrm>
            <a:off x="911225" y="746125"/>
            <a:ext cx="4959350" cy="3719513"/>
          </a:xfrm>
          <a:prstGeom prst="rect">
            <a:avLst/>
          </a:prstGeom>
          <a:noFill/>
          <a:ln w="12700">
            <a:solidFill>
              <a:prstClr val="black"/>
            </a:solidFill>
          </a:ln>
        </p:spPr>
        <p:txBody>
          <a:bodyPr vert="horz" lIns="95470" tIns="47736" rIns="95470" bIns="47736" rtlCol="0" anchor="ctr"/>
          <a:lstStyle/>
          <a:p>
            <a:endParaRPr lang="sv-SE"/>
          </a:p>
        </p:txBody>
      </p:sp>
      <p:sp>
        <p:nvSpPr>
          <p:cNvPr id="5" name="Platshållare för anteckningar 4"/>
          <p:cNvSpPr>
            <a:spLocks noGrp="1"/>
          </p:cNvSpPr>
          <p:nvPr>
            <p:ph type="body" sz="quarter" idx="3"/>
          </p:nvPr>
        </p:nvSpPr>
        <p:spPr>
          <a:xfrm>
            <a:off x="678180" y="4715153"/>
            <a:ext cx="5425440" cy="4466987"/>
          </a:xfrm>
          <a:prstGeom prst="rect">
            <a:avLst/>
          </a:prstGeom>
        </p:spPr>
        <p:txBody>
          <a:bodyPr vert="horz" lIns="95470" tIns="47736" rIns="95470" bIns="47736"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38780" cy="496332"/>
          </a:xfrm>
          <a:prstGeom prst="rect">
            <a:avLst/>
          </a:prstGeom>
        </p:spPr>
        <p:txBody>
          <a:bodyPr vert="horz" lIns="95470" tIns="47736" rIns="95470" bIns="47736" rtlCol="0" anchor="b"/>
          <a:lstStyle>
            <a:lvl1pPr algn="l">
              <a:defRPr sz="1200"/>
            </a:lvl1pPr>
          </a:lstStyle>
          <a:p>
            <a:endParaRPr lang="sv-SE"/>
          </a:p>
        </p:txBody>
      </p:sp>
      <p:sp>
        <p:nvSpPr>
          <p:cNvPr id="7" name="Platshållare för bildnummer 6"/>
          <p:cNvSpPr>
            <a:spLocks noGrp="1"/>
          </p:cNvSpPr>
          <p:nvPr>
            <p:ph type="sldNum" sz="quarter" idx="5"/>
          </p:nvPr>
        </p:nvSpPr>
        <p:spPr>
          <a:xfrm>
            <a:off x="3841451" y="9428584"/>
            <a:ext cx="2938780" cy="496332"/>
          </a:xfrm>
          <a:prstGeom prst="rect">
            <a:avLst/>
          </a:prstGeom>
        </p:spPr>
        <p:txBody>
          <a:bodyPr vert="horz" lIns="95470" tIns="47736" rIns="95470" bIns="47736" rtlCol="0" anchor="b"/>
          <a:lstStyle>
            <a:lvl1pPr algn="r">
              <a:defRPr sz="1200"/>
            </a:lvl1pPr>
          </a:lstStyle>
          <a:p>
            <a:fld id="{D4045FB0-5EAC-49C2-A7A1-C763FDD81356}" type="slidenum">
              <a:rPr lang="sv-SE" smtClean="0"/>
              <a:t>‹#›</a:t>
            </a:fld>
            <a:endParaRPr lang="sv-SE"/>
          </a:p>
        </p:txBody>
      </p:sp>
    </p:spTree>
    <p:extLst>
      <p:ext uri="{BB962C8B-B14F-4D97-AF65-F5344CB8AC3E}">
        <p14:creationId xmlns:p14="http://schemas.microsoft.com/office/powerpoint/2010/main" val="188237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Här börjar bildspelet</a:t>
            </a:r>
            <a:r>
              <a:rPr lang="sv-SE" baseline="0" dirty="0"/>
              <a:t> som du visar för deltagarna</a:t>
            </a:r>
            <a:endParaRPr lang="sv-SE" dirty="0"/>
          </a:p>
        </p:txBody>
      </p:sp>
      <p:sp>
        <p:nvSpPr>
          <p:cNvPr id="4" name="Platshållare för bildnummer 3"/>
          <p:cNvSpPr>
            <a:spLocks noGrp="1"/>
          </p:cNvSpPr>
          <p:nvPr>
            <p:ph type="sldNum" sz="quarter" idx="10"/>
          </p:nvPr>
        </p:nvSpPr>
        <p:spPr/>
        <p:txBody>
          <a:bodyPr/>
          <a:lstStyle/>
          <a:p>
            <a:fld id="{ABF93072-01C5-4990-92DD-1C8DC08DF95F}" type="slidenum">
              <a:rPr lang="sv-SE" smtClean="0"/>
              <a:t>1</a:t>
            </a:fld>
            <a:endParaRPr lang="sv-SE" dirty="0"/>
          </a:p>
        </p:txBody>
      </p:sp>
    </p:spTree>
    <p:extLst>
      <p:ext uri="{BB962C8B-B14F-4D97-AF65-F5344CB8AC3E}">
        <p14:creationId xmlns:p14="http://schemas.microsoft.com/office/powerpoint/2010/main" val="2683573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228600" indent="-228600">
              <a:buAutoNum type="arabicPeriod"/>
            </a:pPr>
            <a:r>
              <a:rPr lang="en-US" dirty="0"/>
              <a:t>Visa bara den </a:t>
            </a:r>
            <a:r>
              <a:rPr lang="en-US" dirty="0" err="1"/>
              <a:t>första</a:t>
            </a:r>
            <a:r>
              <a:rPr lang="en-US" dirty="0"/>
              <a:t> </a:t>
            </a:r>
            <a:r>
              <a:rPr lang="en-US" dirty="0" err="1"/>
              <a:t>frågan</a:t>
            </a:r>
            <a:r>
              <a:rPr lang="en-US" dirty="0"/>
              <a:t> och </a:t>
            </a:r>
            <a:r>
              <a:rPr lang="en-US" dirty="0" err="1"/>
              <a:t>ge</a:t>
            </a:r>
            <a:r>
              <a:rPr lang="en-US" dirty="0"/>
              <a:t> </a:t>
            </a:r>
            <a:r>
              <a:rPr lang="en-US" dirty="0" err="1"/>
              <a:t>några</a:t>
            </a:r>
            <a:r>
              <a:rPr lang="en-US" dirty="0"/>
              <a:t> </a:t>
            </a:r>
            <a:r>
              <a:rPr lang="en-US" dirty="0" err="1"/>
              <a:t>minuter</a:t>
            </a:r>
            <a:r>
              <a:rPr lang="en-US" dirty="0"/>
              <a:t> till </a:t>
            </a:r>
            <a:r>
              <a:rPr lang="en-US" dirty="0" err="1"/>
              <a:t>spontana</a:t>
            </a:r>
            <a:r>
              <a:rPr lang="en-US" dirty="0"/>
              <a:t> </a:t>
            </a:r>
            <a:r>
              <a:rPr lang="en-US" dirty="0" err="1"/>
              <a:t>reflektioner</a:t>
            </a:r>
            <a:r>
              <a:rPr lang="en-US" dirty="0"/>
              <a:t> </a:t>
            </a:r>
            <a:r>
              <a:rPr lang="en-US" dirty="0" err="1"/>
              <a:t>i</a:t>
            </a:r>
            <a:r>
              <a:rPr lang="en-US" dirty="0"/>
              <a:t> </a:t>
            </a:r>
            <a:r>
              <a:rPr lang="en-US" dirty="0" err="1"/>
              <a:t>grupperna</a:t>
            </a:r>
            <a:r>
              <a:rPr lang="en-US" dirty="0"/>
              <a:t>.</a:t>
            </a:r>
          </a:p>
          <a:p>
            <a:pPr marL="228600" indent="-228600">
              <a:buAutoNum type="arabicPeriod"/>
            </a:pPr>
            <a:r>
              <a:rPr lang="en-US" dirty="0"/>
              <a:t>Visa </a:t>
            </a:r>
            <a:r>
              <a:rPr lang="en-US" dirty="0" err="1"/>
              <a:t>resten</a:t>
            </a:r>
            <a:r>
              <a:rPr lang="en-US" dirty="0"/>
              <a:t> </a:t>
            </a:r>
            <a:r>
              <a:rPr lang="en-US" dirty="0" err="1"/>
              <a:t>av</a:t>
            </a:r>
            <a:r>
              <a:rPr lang="en-US" dirty="0"/>
              <a:t> </a:t>
            </a:r>
            <a:r>
              <a:rPr lang="en-US" dirty="0" err="1"/>
              <a:t>frågorna</a:t>
            </a:r>
            <a:r>
              <a:rPr lang="en-US" dirty="0"/>
              <a:t> och be </a:t>
            </a:r>
            <a:r>
              <a:rPr lang="en-US" dirty="0" err="1"/>
              <a:t>grupperna</a:t>
            </a:r>
            <a:r>
              <a:rPr lang="en-US" dirty="0"/>
              <a:t> </a:t>
            </a:r>
            <a:r>
              <a:rPr lang="en-US" dirty="0" err="1"/>
              <a:t>att</a:t>
            </a:r>
            <a:r>
              <a:rPr lang="en-US" dirty="0"/>
              <a:t> </a:t>
            </a:r>
            <a:r>
              <a:rPr lang="en-US" dirty="0" err="1"/>
              <a:t>diskutera</a:t>
            </a:r>
            <a:r>
              <a:rPr lang="en-US" dirty="0"/>
              <a:t> </a:t>
            </a:r>
            <a:r>
              <a:rPr lang="en-US" dirty="0" err="1"/>
              <a:t>vidare</a:t>
            </a:r>
            <a:r>
              <a:rPr lang="en-US" dirty="0"/>
              <a:t>.</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13</a:t>
            </a:fld>
            <a:endParaRPr lang="sv-SE"/>
          </a:p>
        </p:txBody>
      </p:sp>
    </p:spTree>
    <p:extLst>
      <p:ext uri="{BB962C8B-B14F-4D97-AF65-F5344CB8AC3E}">
        <p14:creationId xmlns:p14="http://schemas.microsoft.com/office/powerpoint/2010/main" val="2964118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Som</a:t>
            </a:r>
            <a:r>
              <a:rPr lang="en-US" dirty="0"/>
              <a:t> </a:t>
            </a:r>
            <a:r>
              <a:rPr lang="en-US" dirty="0" err="1"/>
              <a:t>en</a:t>
            </a:r>
            <a:r>
              <a:rPr lang="en-US" dirty="0"/>
              <a:t> del av </a:t>
            </a:r>
            <a:r>
              <a:rPr lang="en-US" dirty="0" err="1"/>
              <a:t>avslutningen</a:t>
            </a:r>
            <a:r>
              <a:rPr lang="en-US" dirty="0"/>
              <a:t> </a:t>
            </a:r>
            <a:r>
              <a:rPr lang="en-US" dirty="0" err="1"/>
              <a:t>kan</a:t>
            </a:r>
            <a:r>
              <a:rPr lang="en-US" dirty="0"/>
              <a:t> du, om du </a:t>
            </a:r>
            <a:r>
              <a:rPr lang="en-US" dirty="0" err="1"/>
              <a:t>vill</a:t>
            </a:r>
            <a:r>
              <a:rPr lang="en-US" dirty="0"/>
              <a:t>, visa </a:t>
            </a:r>
            <a:r>
              <a:rPr lang="en-US" dirty="0" err="1"/>
              <a:t>tipsen</a:t>
            </a:r>
            <a:r>
              <a:rPr lang="en-US" dirty="0"/>
              <a:t> </a:t>
            </a:r>
            <a:r>
              <a:rPr lang="en-US" dirty="0" err="1"/>
              <a:t>på</a:t>
            </a:r>
            <a:r>
              <a:rPr lang="en-US" dirty="0"/>
              <a:t> </a:t>
            </a:r>
            <a:r>
              <a:rPr lang="en-US" dirty="0" err="1"/>
              <a:t>fördjupande</a:t>
            </a:r>
            <a:r>
              <a:rPr lang="en-US" dirty="0"/>
              <a:t> </a:t>
            </a:r>
            <a:r>
              <a:rPr lang="en-US" dirty="0" err="1"/>
              <a:t>läsning</a:t>
            </a:r>
            <a:r>
              <a:rPr lang="en-US" dirty="0"/>
              <a:t> </a:t>
            </a:r>
            <a:r>
              <a:rPr lang="en-US" dirty="0" err="1"/>
              <a:t>på</a:t>
            </a:r>
            <a:r>
              <a:rPr lang="en-US" dirty="0"/>
              <a:t> </a:t>
            </a:r>
            <a:r>
              <a:rPr lang="en-US" dirty="0" err="1"/>
              <a:t>nästa</a:t>
            </a:r>
            <a:r>
              <a:rPr lang="en-US" dirty="0"/>
              <a:t> </a:t>
            </a:r>
            <a:r>
              <a:rPr lang="en-US" dirty="0" err="1"/>
              <a:t>bild</a:t>
            </a:r>
            <a:r>
              <a:rPr lang="en-US" dirty="0"/>
              <a:t>. </a:t>
            </a:r>
          </a:p>
        </p:txBody>
      </p:sp>
      <p:sp>
        <p:nvSpPr>
          <p:cNvPr id="4" name="Platshållare för bildnummer 3"/>
          <p:cNvSpPr>
            <a:spLocks noGrp="1"/>
          </p:cNvSpPr>
          <p:nvPr>
            <p:ph type="sldNum" sz="quarter" idx="5"/>
          </p:nvPr>
        </p:nvSpPr>
        <p:spPr/>
        <p:txBody>
          <a:bodyPr/>
          <a:lstStyle/>
          <a:p>
            <a:fld id="{A6893B01-043B-4CFA-8AAD-B68AD5E57509}" type="slidenum">
              <a:rPr lang="sv-SE" smtClean="0"/>
              <a:t>16</a:t>
            </a:fld>
            <a:endParaRPr lang="sv-SE"/>
          </a:p>
        </p:txBody>
      </p:sp>
    </p:spTree>
    <p:extLst>
      <p:ext uri="{BB962C8B-B14F-4D97-AF65-F5344CB8AC3E}">
        <p14:creationId xmlns:p14="http://schemas.microsoft.com/office/powerpoint/2010/main" val="208059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17</a:t>
            </a:fld>
            <a:endParaRPr lang="sv-SE"/>
          </a:p>
        </p:txBody>
      </p:sp>
    </p:spTree>
    <p:extLst>
      <p:ext uri="{BB962C8B-B14F-4D97-AF65-F5344CB8AC3E}">
        <p14:creationId xmlns:p14="http://schemas.microsoft.com/office/powerpoint/2010/main" val="4088058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bild visas inte för deltagarna.</a:t>
            </a:r>
            <a:r>
              <a:rPr lang="sv-SE" baseline="0" dirty="0"/>
              <a:t> Det är en översikt över innehållet.</a:t>
            </a:r>
            <a:endParaRPr lang="sv-SE" dirty="0"/>
          </a:p>
        </p:txBody>
      </p:sp>
      <p:sp>
        <p:nvSpPr>
          <p:cNvPr id="4" name="Platshållare för bildnummer 3"/>
          <p:cNvSpPr>
            <a:spLocks noGrp="1"/>
          </p:cNvSpPr>
          <p:nvPr>
            <p:ph type="sldNum" sz="quarter" idx="10"/>
          </p:nvPr>
        </p:nvSpPr>
        <p:spPr/>
        <p:txBody>
          <a:bodyPr/>
          <a:lstStyle/>
          <a:p>
            <a:fld id="{A6893B01-043B-4CFA-8AAD-B68AD5E57509}" type="slidenum">
              <a:rPr lang="sv-SE" smtClean="0"/>
              <a:t>2</a:t>
            </a:fld>
            <a:endParaRPr lang="sv-SE"/>
          </a:p>
        </p:txBody>
      </p:sp>
    </p:spTree>
    <p:extLst>
      <p:ext uri="{BB962C8B-B14F-4D97-AF65-F5344CB8AC3E}">
        <p14:creationId xmlns:p14="http://schemas.microsoft.com/office/powerpoint/2010/main" val="1519072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4</a:t>
            </a:fld>
            <a:endParaRPr lang="sv-SE"/>
          </a:p>
        </p:txBody>
      </p:sp>
    </p:spTree>
    <p:extLst>
      <p:ext uri="{BB962C8B-B14F-4D97-AF65-F5344CB8AC3E}">
        <p14:creationId xmlns:p14="http://schemas.microsoft.com/office/powerpoint/2010/main" val="32574279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för gruppen. Gå sedan vidare till nästa bild.</a:t>
            </a:r>
          </a:p>
        </p:txBody>
      </p:sp>
      <p:sp>
        <p:nvSpPr>
          <p:cNvPr id="4" name="Platshållare för bildnummer 3"/>
          <p:cNvSpPr>
            <a:spLocks noGrp="1"/>
          </p:cNvSpPr>
          <p:nvPr>
            <p:ph type="sldNum" sz="quarter" idx="5"/>
          </p:nvPr>
        </p:nvSpPr>
        <p:spPr/>
        <p:txBody>
          <a:bodyPr/>
          <a:lstStyle/>
          <a:p>
            <a:fld id="{A6893B01-043B-4CFA-8AAD-B68AD5E57509}" type="slidenum">
              <a:rPr lang="sv-SE" smtClean="0"/>
              <a:t>5</a:t>
            </a:fld>
            <a:endParaRPr lang="sv-SE"/>
          </a:p>
        </p:txBody>
      </p:sp>
    </p:spTree>
    <p:extLst>
      <p:ext uri="{BB962C8B-B14F-4D97-AF65-F5344CB8AC3E}">
        <p14:creationId xmlns:p14="http://schemas.microsoft.com/office/powerpoint/2010/main" val="3005551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dirty="0"/>
              <a:t>Rita upp två kolumner på en tavla eller ett blädderblock – en för fördelar och en för utmaningar. Be deltagarna att sätta upp sina lappar i respektive kolumn. Om de ser en annan lapp med liknande innehåll sätter de sin lapp bredvid den andra. </a:t>
            </a:r>
          </a:p>
          <a:p>
            <a:pPr marL="171450" indent="-171450">
              <a:buFont typeface="Arial" panose="020B0604020202020204" pitchFamily="34" charset="0"/>
              <a:buChar char="•"/>
            </a:pPr>
            <a:r>
              <a:rPr lang="sv-SE" dirty="0"/>
              <a:t>Läs upp lapparna och diskutera. Vid oklarheter, be den som har skrivit att berätta mer.</a:t>
            </a:r>
          </a:p>
          <a:p>
            <a:pPr marL="171450" indent="-171450">
              <a:buFont typeface="Arial" panose="020B0604020202020204" pitchFamily="34" charset="0"/>
              <a:buChar char="•"/>
            </a:pPr>
            <a:r>
              <a:rPr lang="sv-SE" dirty="0"/>
              <a:t>När ni är färdiga, gå vidare till nästa bild för att se en kommentar. </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7</a:t>
            </a:fld>
            <a:endParaRPr lang="sv-SE"/>
          </a:p>
        </p:txBody>
      </p:sp>
    </p:spTree>
    <p:extLst>
      <p:ext uri="{BB962C8B-B14F-4D97-AF65-F5344CB8AC3E}">
        <p14:creationId xmlns:p14="http://schemas.microsoft.com/office/powerpoint/2010/main" val="2175144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Till denna övning finns ett deltagarmateria</a:t>
            </a:r>
          </a:p>
        </p:txBody>
      </p:sp>
      <p:sp>
        <p:nvSpPr>
          <p:cNvPr id="4" name="Platshållare för bildnummer 3"/>
          <p:cNvSpPr>
            <a:spLocks noGrp="1"/>
          </p:cNvSpPr>
          <p:nvPr>
            <p:ph type="sldNum" sz="quarter" idx="10"/>
          </p:nvPr>
        </p:nvSpPr>
        <p:spPr/>
        <p:txBody>
          <a:bodyPr/>
          <a:lstStyle/>
          <a:p>
            <a:fld id="{D4045FB0-5EAC-49C2-A7A1-C763FDD81356}" type="slidenum">
              <a:rPr lang="sv-SE" smtClean="0"/>
              <a:t>9</a:t>
            </a:fld>
            <a:endParaRPr lang="sv-SE"/>
          </a:p>
        </p:txBody>
      </p:sp>
    </p:spTree>
    <p:extLst>
      <p:ext uri="{BB962C8B-B14F-4D97-AF65-F5344CB8AC3E}">
        <p14:creationId xmlns:p14="http://schemas.microsoft.com/office/powerpoint/2010/main" val="3899543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10</a:t>
            </a:fld>
            <a:endParaRPr lang="sv-SE"/>
          </a:p>
        </p:txBody>
      </p:sp>
    </p:spTree>
    <p:extLst>
      <p:ext uri="{BB962C8B-B14F-4D97-AF65-F5344CB8AC3E}">
        <p14:creationId xmlns:p14="http://schemas.microsoft.com/office/powerpoint/2010/main" val="31052340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dirty="0"/>
              <a:t>Dela in gruppen i mindre grupper.</a:t>
            </a:r>
          </a:p>
          <a:p>
            <a:pPr marL="171450" indent="-171450">
              <a:buFont typeface="Arial" panose="020B0604020202020204" pitchFamily="34" charset="0"/>
              <a:buChar char="•"/>
            </a:pPr>
            <a:r>
              <a:rPr lang="sv-SE" sz="1200" dirty="0"/>
              <a:t>Be deltagarna att läsa igenom referatet. Finns i deltagarmaterialet</a:t>
            </a:r>
          </a:p>
          <a:p>
            <a:pPr marL="171450" indent="-171450">
              <a:buFont typeface="Arial" panose="020B0604020202020204" pitchFamily="34" charset="0"/>
              <a:buChar char="•"/>
            </a:pPr>
            <a:r>
              <a:rPr lang="sv-SE" sz="1200" dirty="0"/>
              <a:t>Bläddra</a:t>
            </a:r>
            <a:r>
              <a:rPr lang="sv-SE" sz="1200" baseline="0" dirty="0"/>
              <a:t> till nästa bild där referatet finns, så att de vet att de har rätt referat.</a:t>
            </a:r>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11</a:t>
            </a:fld>
            <a:endParaRPr lang="sv-SE"/>
          </a:p>
        </p:txBody>
      </p:sp>
    </p:spTree>
    <p:extLst>
      <p:ext uri="{BB962C8B-B14F-4D97-AF65-F5344CB8AC3E}">
        <p14:creationId xmlns:p14="http://schemas.microsoft.com/office/powerpoint/2010/main" val="168737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Dett</a:t>
            </a:r>
            <a:r>
              <a:rPr lang="sv-SE" baseline="0" dirty="0"/>
              <a:t>a är referatet de ska läsa</a:t>
            </a:r>
            <a:endParaRPr lang="sv-SE" dirty="0"/>
          </a:p>
        </p:txBody>
      </p:sp>
      <p:sp>
        <p:nvSpPr>
          <p:cNvPr id="4" name="Platshållare för bildnummer 3"/>
          <p:cNvSpPr>
            <a:spLocks noGrp="1"/>
          </p:cNvSpPr>
          <p:nvPr>
            <p:ph type="sldNum" sz="quarter" idx="5"/>
          </p:nvPr>
        </p:nvSpPr>
        <p:spPr/>
        <p:txBody>
          <a:bodyPr/>
          <a:lstStyle/>
          <a:p>
            <a:fld id="{A6893B01-043B-4CFA-8AAD-B68AD5E57509}" type="slidenum">
              <a:rPr lang="sv-SE" smtClean="0"/>
              <a:t>12</a:t>
            </a:fld>
            <a:endParaRPr lang="sv-SE"/>
          </a:p>
        </p:txBody>
      </p:sp>
    </p:spTree>
    <p:extLst>
      <p:ext uri="{BB962C8B-B14F-4D97-AF65-F5344CB8AC3E}">
        <p14:creationId xmlns:p14="http://schemas.microsoft.com/office/powerpoint/2010/main" val="772834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6" name="Rektangel 15"/>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4173579"/>
            <a:ext cx="9147600" cy="2684421"/>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4421">
                <a:moveTo>
                  <a:pt x="1" y="2337683"/>
                </a:moveTo>
                <a:lnTo>
                  <a:pt x="9131698" y="0"/>
                </a:lnTo>
                <a:cubicBezTo>
                  <a:pt x="9136999" y="894807"/>
                  <a:pt x="9142299" y="1789614"/>
                  <a:pt x="9147600" y="2684421"/>
                </a:cubicBezTo>
                <a:lnTo>
                  <a:pt x="0" y="2684421"/>
                </a:lnTo>
                <a:cubicBezTo>
                  <a:pt x="0" y="2568842"/>
                  <a:pt x="1" y="2453262"/>
                  <a:pt x="1" y="2337683"/>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2059055"/>
            <a:ext cx="7772400" cy="1104900"/>
          </a:xfrm>
        </p:spPr>
        <p:txBody>
          <a:bodyPr/>
          <a:lstStyle>
            <a:lvl1pPr>
              <a:defRPr sz="3400">
                <a:solidFill>
                  <a:srgbClr val="E98300"/>
                </a:solidFill>
              </a:defRPr>
            </a:lvl1pPr>
          </a:lstStyle>
          <a:p>
            <a:r>
              <a:rPr lang="sv-SE"/>
              <a:t>Klicka här för att ändra format</a:t>
            </a:r>
            <a:endParaRPr lang="sv-SE" dirty="0"/>
          </a:p>
        </p:txBody>
      </p:sp>
      <p:sp>
        <p:nvSpPr>
          <p:cNvPr id="3" name="Underrubrik 2"/>
          <p:cNvSpPr>
            <a:spLocks noGrp="1"/>
          </p:cNvSpPr>
          <p:nvPr>
            <p:ph type="subTitle" idx="1"/>
          </p:nvPr>
        </p:nvSpPr>
        <p:spPr>
          <a:xfrm>
            <a:off x="801688" y="4266501"/>
            <a:ext cx="5858518" cy="232375"/>
          </a:xfrm>
        </p:spPr>
        <p:txBody>
          <a:bodyPr/>
          <a:lstStyle>
            <a:lvl1pPr marL="0" indent="0" algn="l">
              <a:spcBef>
                <a:spcPts val="0"/>
              </a:spcBef>
              <a:spcAft>
                <a:spcPts val="0"/>
              </a:spcAft>
              <a:buNone/>
              <a:defRPr sz="14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sv-SE" dirty="0"/>
          </a:p>
        </p:txBody>
      </p:sp>
      <p:sp>
        <p:nvSpPr>
          <p:cNvPr id="4" name="Platshållare för datum 3"/>
          <p:cNvSpPr>
            <a:spLocks noGrp="1"/>
          </p:cNvSpPr>
          <p:nvPr>
            <p:ph type="dt" sz="half" idx="10"/>
          </p:nvPr>
        </p:nvSpPr>
        <p:spPr>
          <a:xfrm>
            <a:off x="817590" y="5380362"/>
            <a:ext cx="1152128" cy="267235"/>
          </a:xfrm>
        </p:spPr>
        <p:txBody>
          <a:bodyPr/>
          <a:lstStyle>
            <a:lvl1pPr>
              <a:defRPr sz="900" b="1">
                <a:solidFill>
                  <a:srgbClr val="FFFFFF"/>
                </a:solidFill>
              </a:defRPr>
            </a:lvl1pPr>
          </a:lstStyle>
          <a:p>
            <a:endParaRPr lang="sv-SE" dirty="0"/>
          </a:p>
        </p:txBody>
      </p:sp>
      <p:sp>
        <p:nvSpPr>
          <p:cNvPr id="14" name="Platshållare för text 13"/>
          <p:cNvSpPr>
            <a:spLocks noGrp="1"/>
          </p:cNvSpPr>
          <p:nvPr>
            <p:ph type="body" sz="quarter" idx="14"/>
          </p:nvPr>
        </p:nvSpPr>
        <p:spPr>
          <a:xfrm>
            <a:off x="801688" y="4475023"/>
            <a:ext cx="5858544" cy="722312"/>
          </a:xfrm>
        </p:spPr>
        <p:txBody>
          <a:bodyPr/>
          <a:lstStyle>
            <a:lvl1pPr marL="0" indent="0">
              <a:spcBef>
                <a:spcPts val="0"/>
              </a:spcBef>
              <a:spcAft>
                <a:spcPts val="0"/>
              </a:spcAft>
              <a:buNone/>
              <a:defRPr sz="1400" b="0">
                <a:solidFill>
                  <a:srgbClr val="FFFFFF"/>
                </a:solidFill>
              </a:defRPr>
            </a:lvl1pPr>
            <a:lvl2pPr marL="285750" indent="0">
              <a:buNone/>
              <a:defRPr sz="1400">
                <a:solidFill>
                  <a:schemeClr val="bg2"/>
                </a:solidFill>
              </a:defRPr>
            </a:lvl2pPr>
            <a:lvl3pPr marL="539750" indent="0">
              <a:buNone/>
              <a:defRPr sz="1400">
                <a:solidFill>
                  <a:schemeClr val="bg2"/>
                </a:solidFill>
              </a:defRPr>
            </a:lvl3pPr>
            <a:lvl4pPr marL="723900" indent="0">
              <a:buNone/>
              <a:defRPr sz="1400">
                <a:solidFill>
                  <a:schemeClr val="bg2"/>
                </a:solidFill>
              </a:defRPr>
            </a:lvl4pPr>
            <a:lvl5pPr marL="927100" indent="0">
              <a:buNone/>
              <a:defRPr sz="1400">
                <a:solidFill>
                  <a:schemeClr val="bg2"/>
                </a:solidFill>
              </a:defRPr>
            </a:lvl5pPr>
          </a:lstStyle>
          <a:p>
            <a:pPr lvl="0"/>
            <a:r>
              <a:rPr lang="sv-SE"/>
              <a:t>Redigera format för bakgrundstext</a:t>
            </a:r>
          </a:p>
        </p:txBody>
      </p:sp>
      <p:pic>
        <p:nvPicPr>
          <p:cNvPr id="5" name="Bildobjekt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1214" y="800439"/>
            <a:ext cx="2592000" cy="544144"/>
          </a:xfrm>
          <a:prstGeom prst="rect">
            <a:avLst/>
          </a:prstGeom>
        </p:spPr>
      </p:pic>
    </p:spTree>
    <p:extLst>
      <p:ext uri="{BB962C8B-B14F-4D97-AF65-F5344CB8AC3E}">
        <p14:creationId xmlns:p14="http://schemas.microsoft.com/office/powerpoint/2010/main" val="61623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punktlista och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8871"/>
            <a:ext cx="3299791" cy="3095625"/>
          </a:xfrm>
        </p:spPr>
        <p:txBody>
          <a:bodyPr/>
          <a:lstStyle>
            <a:lvl1pPr marL="0" indent="0">
              <a:buNone/>
              <a:defRPr sz="1400" b="0" baseline="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4323723" y="5299364"/>
            <a:ext cx="3312220" cy="471487"/>
          </a:xfrm>
        </p:spPr>
        <p:txBody>
          <a:bodyPr/>
          <a:lstStyle>
            <a:lvl1pPr marL="0" indent="0">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58768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punktlista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139350"/>
            <a:ext cx="3410272" cy="3632799"/>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35446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text och bild höger - 1">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Utreda</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6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968046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text och bild höger - 2">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Utreda</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253887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0425"/>
            <a:ext cx="3252727" cy="3054050"/>
          </a:xfrm>
        </p:spPr>
        <p:txBody>
          <a:bodyPr/>
          <a:lstStyle>
            <a:lvl1pPr marL="0" indent="0">
              <a:buNone/>
              <a:defRPr sz="2600" b="1"/>
            </a:lvl1pPr>
            <a:lvl2pPr marL="285750" indent="0">
              <a:buNone/>
              <a:defRPr/>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2719816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Tree>
    <p:extLst>
      <p:ext uri="{BB962C8B-B14F-4D97-AF65-F5344CB8AC3E}">
        <p14:creationId xmlns:p14="http://schemas.microsoft.com/office/powerpoint/2010/main" val="258760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punktlista och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490163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punktlista och stor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3"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21058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text och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text och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sida med plats för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1548841"/>
            <a:ext cx="9147600" cy="5309159"/>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 name="connsiteX0" fmla="*/ 1 w 9147600"/>
              <a:gd name="connsiteY0" fmla="*/ 1182114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1182114 h 2684421"/>
              <a:gd name="connsiteX0" fmla="*/ 1 w 9147600"/>
              <a:gd name="connsiteY0" fmla="*/ 1186140 h 2688447"/>
              <a:gd name="connsiteX1" fmla="*/ 9139649 w 9147600"/>
              <a:gd name="connsiteY1" fmla="*/ 0 h 2688447"/>
              <a:gd name="connsiteX2" fmla="*/ 9147600 w 9147600"/>
              <a:gd name="connsiteY2" fmla="*/ 2688447 h 2688447"/>
              <a:gd name="connsiteX3" fmla="*/ 0 w 9147600"/>
              <a:gd name="connsiteY3" fmla="*/ 2688447 h 2688447"/>
              <a:gd name="connsiteX4" fmla="*/ 1 w 9147600"/>
              <a:gd name="connsiteY4" fmla="*/ 1186140 h 2688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8447">
                <a:moveTo>
                  <a:pt x="1" y="1186140"/>
                </a:moveTo>
                <a:lnTo>
                  <a:pt x="9139649" y="0"/>
                </a:lnTo>
                <a:cubicBezTo>
                  <a:pt x="9144950" y="894807"/>
                  <a:pt x="9142299" y="1793640"/>
                  <a:pt x="9147600" y="2688447"/>
                </a:cubicBezTo>
                <a:lnTo>
                  <a:pt x="0" y="2688447"/>
                </a:lnTo>
                <a:cubicBezTo>
                  <a:pt x="0" y="2572868"/>
                  <a:pt x="1" y="1301719"/>
                  <a:pt x="1" y="1186140"/>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spTree>
    <p:extLst>
      <p:ext uri="{BB962C8B-B14F-4D97-AF65-F5344CB8AC3E}">
        <p14:creationId xmlns:p14="http://schemas.microsoft.com/office/powerpoint/2010/main" val="2703339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801688" y="2074072"/>
            <a:ext cx="6832600" cy="3438525"/>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5697159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0" y="2066925"/>
            <a:ext cx="9144000" cy="3438525"/>
          </a:xfrm>
        </p:spPr>
        <p:txBody>
          <a:bodyPr/>
          <a:lstStyle>
            <a:lvl1pPr marL="0" indent="0">
              <a:buNone/>
              <a:defRPr b="0"/>
            </a:lvl1pPr>
          </a:lstStyle>
          <a:p>
            <a:r>
              <a:rPr lang="sv-SE"/>
              <a:t>Klicka på ikonen för att lägga till en bild</a:t>
            </a:r>
          </a:p>
        </p:txBody>
      </p:sp>
      <p:sp>
        <p:nvSpPr>
          <p:cNvPr id="13"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7922803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Utfallande bild utan rubri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endParaRPr lang="sv-SE" dirty="0"/>
          </a:p>
        </p:txBody>
      </p:sp>
      <p:sp>
        <p:nvSpPr>
          <p:cNvPr id="3" name="Platshållare för sidfot 2"/>
          <p:cNvSpPr>
            <a:spLocks noGrp="1"/>
          </p:cNvSpPr>
          <p:nvPr>
            <p:ph type="ftr" sz="quarter" idx="11"/>
          </p:nvPr>
        </p:nvSpPr>
        <p:spPr/>
        <p:txBody>
          <a:bodyPr/>
          <a:lstStyle/>
          <a:p>
            <a:r>
              <a:rPr lang="sv-SE"/>
              <a:t>Utreda</a:t>
            </a:r>
          </a:p>
        </p:txBody>
      </p:sp>
      <p:sp>
        <p:nvSpPr>
          <p:cNvPr id="4" name="Platshållare för bildnummer 3"/>
          <p:cNvSpPr>
            <a:spLocks noGrp="1"/>
          </p:cNvSpPr>
          <p:nvPr>
            <p:ph type="sldNum" sz="quarter" idx="12"/>
          </p:nvPr>
        </p:nvSpPr>
        <p:spPr/>
        <p:txBody>
          <a:bodyPr/>
          <a:lstStyle/>
          <a:p>
            <a:fld id="{F3A1DABF-CD59-47A1-8187-10F3203EF599}" type="slidenum">
              <a:rPr lang="sv-SE" smtClean="0"/>
              <a:t>‹#›</a:t>
            </a:fld>
            <a:endParaRPr lang="sv-SE"/>
          </a:p>
        </p:txBody>
      </p:sp>
      <p:sp>
        <p:nvSpPr>
          <p:cNvPr id="5" name="Platshållare för bild 7"/>
          <p:cNvSpPr>
            <a:spLocks noGrp="1"/>
          </p:cNvSpPr>
          <p:nvPr>
            <p:ph type="pic" sz="quarter" idx="13"/>
          </p:nvPr>
        </p:nvSpPr>
        <p:spPr>
          <a:xfrm>
            <a:off x="0" y="664235"/>
            <a:ext cx="9144000" cy="5003320"/>
          </a:xfrm>
        </p:spPr>
        <p:txBody>
          <a:bodyPr/>
          <a:lstStyle>
            <a:lvl1pPr marL="0" indent="0">
              <a:buNone/>
              <a:defRPr b="0"/>
            </a:lvl1pPr>
          </a:lstStyle>
          <a:p>
            <a:r>
              <a:rPr lang="sv-SE"/>
              <a:t>Klicka på ikonen för att lägga till en bild</a:t>
            </a:r>
          </a:p>
        </p:txBody>
      </p:sp>
    </p:spTree>
    <p:extLst>
      <p:ext uri="{BB962C8B-B14F-4D97-AF65-F5344CB8AC3E}">
        <p14:creationId xmlns:p14="http://schemas.microsoft.com/office/powerpoint/2010/main" val="3755418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Tree>
    <p:extLst>
      <p:ext uri="{BB962C8B-B14F-4D97-AF65-F5344CB8AC3E}">
        <p14:creationId xmlns:p14="http://schemas.microsoft.com/office/powerpoint/2010/main" val="4265631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9DD622-F54F-40E9-B147-94DCF94A0BE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5936BCF-7566-492C-AF06-9187DAD22A5E}"/>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A3AB57D-FB88-476D-8875-38B187BEB332}"/>
              </a:ext>
            </a:extLst>
          </p:cNvPr>
          <p:cNvSpPr>
            <a:spLocks noGrp="1"/>
          </p:cNvSpPr>
          <p:nvPr>
            <p:ph type="dt" sz="half" idx="10"/>
          </p:nvPr>
        </p:nvSpPr>
        <p:spPr/>
        <p:txBody>
          <a:bodyPr/>
          <a:lstStyle/>
          <a:p>
            <a:endParaRPr lang="sv-SE"/>
          </a:p>
        </p:txBody>
      </p:sp>
      <p:sp>
        <p:nvSpPr>
          <p:cNvPr id="5" name="Platshållare för sidfot 4">
            <a:extLst>
              <a:ext uri="{FF2B5EF4-FFF2-40B4-BE49-F238E27FC236}">
                <a16:creationId xmlns:a16="http://schemas.microsoft.com/office/drawing/2014/main" id="{3A51EFC1-176B-4D1F-A20B-4A4A670BF19B}"/>
              </a:ext>
            </a:extLst>
          </p:cNvPr>
          <p:cNvSpPr>
            <a:spLocks noGrp="1"/>
          </p:cNvSpPr>
          <p:nvPr>
            <p:ph type="ftr" sz="quarter" idx="11"/>
          </p:nvPr>
        </p:nvSpPr>
        <p:spPr/>
        <p:txBody>
          <a:bodyPr/>
          <a:lstStyle/>
          <a:p>
            <a:r>
              <a:rPr lang="sv-SE"/>
              <a:t>Utreda</a:t>
            </a:r>
          </a:p>
        </p:txBody>
      </p:sp>
      <p:sp>
        <p:nvSpPr>
          <p:cNvPr id="6" name="Platshållare för bildnummer 5">
            <a:extLst>
              <a:ext uri="{FF2B5EF4-FFF2-40B4-BE49-F238E27FC236}">
                <a16:creationId xmlns:a16="http://schemas.microsoft.com/office/drawing/2014/main" id="{C853F86B-0B63-4E3E-A572-3EA73FA6DCEF}"/>
              </a:ext>
            </a:extLst>
          </p:cNvPr>
          <p:cNvSpPr>
            <a:spLocks noGrp="1"/>
          </p:cNvSpPr>
          <p:nvPr>
            <p:ph type="sldNum" sz="quarter" idx="12"/>
          </p:nvPr>
        </p:nvSpPr>
        <p:spPr/>
        <p:txBody>
          <a:bodyPr/>
          <a:lstStyle/>
          <a:p>
            <a:fld id="{3C85E78D-9BDB-402C-83E3-26573C1B9F9F}" type="slidenum">
              <a:rPr lang="sv-SE" smtClean="0"/>
              <a:t>‹#›</a:t>
            </a:fld>
            <a:endParaRPr lang="sv-SE"/>
          </a:p>
        </p:txBody>
      </p:sp>
    </p:spTree>
    <p:extLst>
      <p:ext uri="{BB962C8B-B14F-4D97-AF65-F5344CB8AC3E}">
        <p14:creationId xmlns:p14="http://schemas.microsoft.com/office/powerpoint/2010/main" val="3100146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utan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2"/>
          <p:cNvSpPr/>
          <p:nvPr userDrawn="1"/>
        </p:nvSpPr>
        <p:spPr>
          <a:xfrm>
            <a:off x="0" y="1543050"/>
            <a:ext cx="9144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A5A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a:solidFill>
                <a:schemeClr val="tx1"/>
              </a:solidFill>
            </a:endParaRPr>
          </a:p>
        </p:txBody>
      </p:sp>
      <p:sp>
        <p:nvSpPr>
          <p:cNvPr id="9"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pic>
        <p:nvPicPr>
          <p:cNvPr id="12" name="Bildobjekt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Tree>
    <p:extLst>
      <p:ext uri="{BB962C8B-B14F-4D97-AF65-F5344CB8AC3E}">
        <p14:creationId xmlns:p14="http://schemas.microsoft.com/office/powerpoint/2010/main" val="197393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562224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punktlista – mening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0"/>
            </a:lvl1pPr>
            <a:lvl2pPr>
              <a:defRPr sz="2000"/>
            </a:lvl2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1405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text 8"/>
          <p:cNvSpPr>
            <a:spLocks noGrp="1"/>
          </p:cNvSpPr>
          <p:nvPr>
            <p:ph type="body" sz="quarter" idx="13"/>
          </p:nvPr>
        </p:nvSpPr>
        <p:spPr>
          <a:xfrm>
            <a:off x="801688" y="2059200"/>
            <a:ext cx="6959600" cy="3708400"/>
          </a:xfrm>
        </p:spPr>
        <p:txBody>
          <a:bodyPr/>
          <a:lstStyle>
            <a:lvl1pPr marL="0" indent="0">
              <a:spcBef>
                <a:spcPts val="800"/>
              </a:spcBef>
              <a:spcAft>
                <a:spcPts val="0"/>
              </a:spcAft>
              <a:buFontTx/>
              <a:buNone/>
              <a:defRPr sz="2600"/>
            </a:lvl1pPr>
            <a:lvl2pPr marL="0" indent="0">
              <a:buFontTx/>
              <a:buNone/>
              <a:defRPr sz="2000"/>
            </a:lvl2pPr>
            <a:lvl3pPr marL="0" indent="0">
              <a:spcAft>
                <a:spcPts val="0"/>
              </a:spcAft>
              <a:buFontTx/>
              <a:buNone/>
              <a:defRPr sz="1900" b="1"/>
            </a:lvl3pPr>
            <a:lvl4pPr marL="0" indent="0">
              <a:spcAft>
                <a:spcPts val="0"/>
              </a:spcAft>
              <a:buFontTx/>
              <a:buNone/>
              <a:defRPr sz="1600"/>
            </a:lvl4pPr>
            <a:lvl5pPr marL="0" indent="0">
              <a:spcAft>
                <a:spcPts val="0"/>
              </a:spcAft>
              <a:buFontTx/>
              <a:buNone/>
              <a:defRPr sz="1600"/>
            </a:lvl5pPr>
          </a:lstStyle>
          <a:p>
            <a:pPr lvl="0"/>
            <a:r>
              <a:rPr lang="sv-SE"/>
              <a:t>Redigera format för bakgrundstext</a:t>
            </a:r>
          </a:p>
          <a:p>
            <a:pPr lvl="1"/>
            <a:r>
              <a:rPr lang="sv-SE"/>
              <a:t>Nivå två</a:t>
            </a:r>
          </a:p>
        </p:txBody>
      </p:sp>
    </p:spTree>
    <p:extLst>
      <p:ext uri="{BB962C8B-B14F-4D97-AF65-F5344CB8AC3E}">
        <p14:creationId xmlns:p14="http://schemas.microsoft.com/office/powerpoint/2010/main" val="1026846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41411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64446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itatsida">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4355976" y="2060206"/>
            <a:ext cx="3405312" cy="3708400"/>
          </a:xfrm>
        </p:spPr>
        <p:txBody>
          <a:bodyPr/>
          <a:lstStyle>
            <a:lvl1pPr>
              <a:spcBef>
                <a:spcPts val="800"/>
              </a:spcBef>
              <a:defRPr sz="2600" b="0"/>
            </a:lvl1pPr>
            <a:lvl2pPr>
              <a:defRPr sz="2000"/>
            </a:lvl2pPr>
            <a:lvl3pPr>
              <a:defRPr sz="1600"/>
            </a:lvl3pPr>
            <a:lvl4pPr>
              <a:defRPr sz="1400"/>
            </a:lvl4pPr>
            <a:lvl5pPr marL="927100" indent="0">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10" name="Platshållare för text 9"/>
          <p:cNvSpPr>
            <a:spLocks noGrp="1"/>
          </p:cNvSpPr>
          <p:nvPr>
            <p:ph type="body" sz="quarter" idx="14" hasCustomPrompt="1"/>
          </p:nvPr>
        </p:nvSpPr>
        <p:spPr>
          <a:xfrm>
            <a:off x="0" y="2113906"/>
            <a:ext cx="4067175" cy="3455988"/>
          </a:xfrm>
          <a:solidFill>
            <a:schemeClr val="accent4"/>
          </a:solidFill>
          <a:ln>
            <a:noFill/>
          </a:ln>
        </p:spPr>
        <p:txBody>
          <a:bodyPr lIns="180000" tIns="180000" rIns="180000" bIns="180000" anchor="ctr" anchorCtr="1"/>
          <a:lstStyle>
            <a:lvl1pPr marL="0" indent="0" algn="ctr">
              <a:buNone/>
              <a:defRPr sz="2600" b="0" i="1">
                <a:solidFill>
                  <a:srgbClr val="FFFFFF"/>
                </a:solidFill>
              </a:defRPr>
            </a:lvl1pPr>
            <a:lvl2pPr>
              <a:defRPr sz="3000" b="0" i="1">
                <a:solidFill>
                  <a:srgbClr val="E6C99B"/>
                </a:solidFill>
              </a:defRPr>
            </a:lvl2pPr>
            <a:lvl3pPr>
              <a:defRPr sz="3000" b="0" i="1">
                <a:solidFill>
                  <a:srgbClr val="E6C99B"/>
                </a:solidFill>
              </a:defRPr>
            </a:lvl3pPr>
            <a:lvl4pPr>
              <a:defRPr sz="3000" b="0" i="1">
                <a:solidFill>
                  <a:srgbClr val="E6C99B"/>
                </a:solidFill>
              </a:defRPr>
            </a:lvl4pPr>
            <a:lvl5pPr>
              <a:defRPr sz="3000" b="0" i="1">
                <a:solidFill>
                  <a:srgbClr val="E6C99B"/>
                </a:solidFill>
              </a:defRPr>
            </a:lvl5pPr>
          </a:lstStyle>
          <a:p>
            <a:pPr lvl="0"/>
            <a:r>
              <a:rPr lang="sv-SE" dirty="0"/>
              <a:t>Klicka här för att </a:t>
            </a:r>
            <a:br>
              <a:rPr lang="sv-SE" dirty="0"/>
            </a:br>
            <a:r>
              <a:rPr lang="sv-SE" dirty="0"/>
              <a:t>ändra format på bakgrundstexten</a:t>
            </a:r>
          </a:p>
        </p:txBody>
      </p:sp>
    </p:spTree>
    <p:extLst>
      <p:ext uri="{BB962C8B-B14F-4D97-AF65-F5344CB8AC3E}">
        <p14:creationId xmlns:p14="http://schemas.microsoft.com/office/powerpoint/2010/main" val="306351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8" name="Bildobjekt 7"/>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
        <p:nvSpPr>
          <p:cNvPr id="2" name="Platshållare för rubrik 1"/>
          <p:cNvSpPr>
            <a:spLocks noGrp="1"/>
          </p:cNvSpPr>
          <p:nvPr>
            <p:ph type="title"/>
          </p:nvPr>
        </p:nvSpPr>
        <p:spPr>
          <a:xfrm>
            <a:off x="803844" y="686594"/>
            <a:ext cx="6951600" cy="1296144"/>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801688" y="2057400"/>
            <a:ext cx="6951364" cy="3695131"/>
          </a:xfrm>
          <a:prstGeom prst="rect">
            <a:avLst/>
          </a:prstGeom>
        </p:spPr>
        <p:txBody>
          <a:bodyPr vert="horz" lIns="0" tIns="0" rIns="0" bIns="0" rtlCol="0" anchor="t" anchorCtr="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7761289" y="6295894"/>
            <a:ext cx="79594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endParaRPr lang="sv-SE" dirty="0"/>
          </a:p>
        </p:txBody>
      </p:sp>
      <p:sp>
        <p:nvSpPr>
          <p:cNvPr id="5" name="Platshållare för sidfot 4"/>
          <p:cNvSpPr>
            <a:spLocks noGrp="1"/>
          </p:cNvSpPr>
          <p:nvPr>
            <p:ph type="ftr" sz="quarter" idx="3"/>
          </p:nvPr>
        </p:nvSpPr>
        <p:spPr>
          <a:xfrm>
            <a:off x="2391119" y="6295894"/>
            <a:ext cx="432000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r>
              <a:rPr lang="sv-SE"/>
              <a:t>Utreda</a:t>
            </a:r>
            <a:endParaRPr lang="sv-SE" dirty="0"/>
          </a:p>
        </p:txBody>
      </p:sp>
      <p:sp>
        <p:nvSpPr>
          <p:cNvPr id="6" name="Platshållare för bildnummer 5"/>
          <p:cNvSpPr>
            <a:spLocks noGrp="1"/>
          </p:cNvSpPr>
          <p:nvPr>
            <p:ph type="sldNum" sz="quarter" idx="4"/>
          </p:nvPr>
        </p:nvSpPr>
        <p:spPr>
          <a:xfrm>
            <a:off x="8408988" y="6295894"/>
            <a:ext cx="432544" cy="267235"/>
          </a:xfrm>
          <a:prstGeom prst="rect">
            <a:avLst/>
          </a:prstGeom>
        </p:spPr>
        <p:txBody>
          <a:bodyPr vert="horz" lIns="0" tIns="0" rIns="0" bIns="0" rtlCol="0" anchor="ctr"/>
          <a:lstStyle>
            <a:lvl1pPr algn="r">
              <a:defRPr sz="800">
                <a:solidFill>
                  <a:schemeClr val="accent4"/>
                </a:solidFill>
                <a:latin typeface="Arial" panose="020B0604020202020204" pitchFamily="34" charset="0"/>
                <a:cs typeface="Arial" panose="020B0604020202020204" pitchFamily="34" charset="0"/>
              </a:defRPr>
            </a:lvl1pPr>
          </a:lstStyle>
          <a:p>
            <a:fld id="{F3A1DABF-CD59-47A1-8187-10F3203EF599}" type="slidenum">
              <a:rPr lang="sv-SE" smtClean="0"/>
              <a:pPr/>
              <a:t>‹#›</a:t>
            </a:fld>
            <a:endParaRPr lang="sv-SE" dirty="0"/>
          </a:p>
        </p:txBody>
      </p:sp>
      <p:cxnSp>
        <p:nvCxnSpPr>
          <p:cNvPr id="9" name="Rak 8"/>
          <p:cNvCxnSpPr/>
          <p:nvPr/>
        </p:nvCxnSpPr>
        <p:spPr>
          <a:xfrm>
            <a:off x="-362309"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362309"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362309"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3" name="Rak 12"/>
          <p:cNvCxnSpPr/>
          <p:nvPr/>
        </p:nvCxnSpPr>
        <p:spPr>
          <a:xfrm>
            <a:off x="-362309"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4" name="Rak 13"/>
          <p:cNvCxnSpPr/>
          <p:nvPr/>
        </p:nvCxnSpPr>
        <p:spPr>
          <a:xfrm>
            <a:off x="9264772"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5" name="Rak 14"/>
          <p:cNvCxnSpPr/>
          <p:nvPr/>
        </p:nvCxnSpPr>
        <p:spPr>
          <a:xfrm>
            <a:off x="9264772"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6" name="Rak 15"/>
          <p:cNvCxnSpPr/>
          <p:nvPr/>
        </p:nvCxnSpPr>
        <p:spPr>
          <a:xfrm>
            <a:off x="9264772"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7" name="Rak 16"/>
          <p:cNvCxnSpPr/>
          <p:nvPr/>
        </p:nvCxnSpPr>
        <p:spPr>
          <a:xfrm>
            <a:off x="9264772"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8" name="Rak 17"/>
          <p:cNvCxnSpPr/>
          <p:nvPr/>
        </p:nvCxnSpPr>
        <p:spPr>
          <a:xfrm flipV="1">
            <a:off x="802586"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9" name="Rak 18"/>
          <p:cNvCxnSpPr/>
          <p:nvPr/>
        </p:nvCxnSpPr>
        <p:spPr>
          <a:xfrm flipV="1">
            <a:off x="7751763"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0" name="Rak 19"/>
          <p:cNvCxnSpPr/>
          <p:nvPr/>
        </p:nvCxnSpPr>
        <p:spPr>
          <a:xfrm flipV="1">
            <a:off x="802586"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flipV="1">
            <a:off x="7751763"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30930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99" r:id="rId3"/>
    <p:sldLayoutId id="2147483650" r:id="rId4"/>
    <p:sldLayoutId id="2147483665" r:id="rId5"/>
    <p:sldLayoutId id="2147483661" r:id="rId6"/>
    <p:sldLayoutId id="2147483662" r:id="rId7"/>
    <p:sldLayoutId id="2147483700" r:id="rId8"/>
    <p:sldLayoutId id="2147483663" r:id="rId9"/>
    <p:sldLayoutId id="2147483664" r:id="rId10"/>
    <p:sldLayoutId id="2147483703" r:id="rId11"/>
    <p:sldLayoutId id="2147483702" r:id="rId12"/>
    <p:sldLayoutId id="2147483704" r:id="rId13"/>
    <p:sldLayoutId id="2147483667" r:id="rId14"/>
    <p:sldLayoutId id="2147483705" r:id="rId15"/>
    <p:sldLayoutId id="2147483670" r:id="rId16"/>
    <p:sldLayoutId id="2147483668" r:id="rId17"/>
    <p:sldLayoutId id="2147483707" r:id="rId18"/>
    <p:sldLayoutId id="2147483706" r:id="rId19"/>
    <p:sldLayoutId id="2147483708" r:id="rId20"/>
    <p:sldLayoutId id="2147483709" r:id="rId21"/>
    <p:sldLayoutId id="2147483666" r:id="rId22"/>
    <p:sldLayoutId id="2147483669" r:id="rId23"/>
    <p:sldLayoutId id="2147483655" r:id="rId24"/>
    <p:sldLayoutId id="2147483654" r:id="rId25"/>
    <p:sldLayoutId id="2147483710" r:id="rId26"/>
  </p:sldLayoutIdLst>
  <p:hf hdr="0" dt="0"/>
  <p:txStyles>
    <p:title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p:titleStyle>
    <p:bodyStyle>
      <a:lvl1pPr marL="271463" indent="-271463" algn="l" defTabSz="914400" rtl="0" eaLnBrk="1" latinLnBrk="0" hangingPunct="1">
        <a:spcBef>
          <a:spcPts val="1900"/>
        </a:spcBef>
        <a:spcAft>
          <a:spcPts val="800"/>
        </a:spcAft>
        <a:buSzPct val="115000"/>
        <a:buFont typeface="Century Gothic" pitchFamily="34" charset="0"/>
        <a:buChar char="•"/>
        <a:defRPr sz="1900" b="1" kern="1200">
          <a:solidFill>
            <a:schemeClr val="accent4"/>
          </a:solidFill>
          <a:latin typeface="Arial" panose="020B0604020202020204" pitchFamily="34" charset="0"/>
          <a:ea typeface="+mn-ea"/>
          <a:cs typeface="Arial" panose="020B0604020202020204" pitchFamily="34" charset="0"/>
        </a:defRPr>
      </a:lvl1pPr>
      <a:lvl2pPr marL="520700" indent="-234950" algn="l" defTabSz="914400" rtl="0" eaLnBrk="1" latinLnBrk="0" hangingPunct="1">
        <a:spcBef>
          <a:spcPts val="0"/>
        </a:spcBef>
        <a:spcAft>
          <a:spcPts val="800"/>
        </a:spcAft>
        <a:buFont typeface="Arial" pitchFamily="34" charset="0"/>
        <a:buChar char="–"/>
        <a:defRPr sz="1900" b="0" kern="1200">
          <a:solidFill>
            <a:schemeClr val="accent4"/>
          </a:solidFill>
          <a:latin typeface="Arial" panose="020B0604020202020204" pitchFamily="34" charset="0"/>
          <a:ea typeface="+mn-ea"/>
          <a:cs typeface="Arial" panose="020B0604020202020204" pitchFamily="34" charset="0"/>
        </a:defRPr>
      </a:lvl2pPr>
      <a:lvl3pPr marL="711200" indent="-171450" algn="l" defTabSz="914400" rtl="0" eaLnBrk="1" latinLnBrk="0" hangingPunct="1">
        <a:spcBef>
          <a:spcPts val="0"/>
        </a:spcBef>
        <a:spcAft>
          <a:spcPts val="800"/>
        </a:spcAft>
        <a:buFont typeface="Arial" pitchFamily="34" charset="0"/>
        <a:buChar char="•"/>
        <a:defRPr sz="1600" b="0" kern="1200">
          <a:solidFill>
            <a:schemeClr val="accent4"/>
          </a:solidFill>
          <a:latin typeface="Arial" panose="020B0604020202020204" pitchFamily="34" charset="0"/>
          <a:ea typeface="+mn-ea"/>
          <a:cs typeface="Arial" panose="020B0604020202020204" pitchFamily="34" charset="0"/>
        </a:defRPr>
      </a:lvl3pPr>
      <a:lvl4pPr marL="920750" indent="-196850" algn="l" defTabSz="914400" rtl="0" eaLnBrk="1" latinLnBrk="0" hangingPunct="1">
        <a:spcBef>
          <a:spcPts val="0"/>
        </a:spcBef>
        <a:spcAft>
          <a:spcPts val="800"/>
        </a:spcAft>
        <a:buFont typeface="Arial" pitchFamily="34" charset="0"/>
        <a:buChar char="–"/>
        <a:defRPr sz="1400" b="0" kern="1200">
          <a:solidFill>
            <a:schemeClr val="accent4"/>
          </a:solidFill>
          <a:latin typeface="Arial" panose="020B0604020202020204" pitchFamily="34" charset="0"/>
          <a:ea typeface="+mn-ea"/>
          <a:cs typeface="Arial" panose="020B0604020202020204" pitchFamily="34" charset="0"/>
        </a:defRPr>
      </a:lvl4pPr>
      <a:lvl5pPr marL="1073150" indent="-146050" algn="l" defTabSz="914400" rtl="0" eaLnBrk="1" latinLnBrk="0" hangingPunct="1">
        <a:spcBef>
          <a:spcPts val="0"/>
        </a:spcBef>
        <a:spcAft>
          <a:spcPts val="800"/>
        </a:spcAft>
        <a:buFont typeface="Arial" pitchFamily="34" charset="0"/>
        <a:buChar char="•"/>
        <a:defRPr sz="1200" b="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E2B85A-D4EB-43F5-817E-4940A893080C}"/>
              </a:ext>
            </a:extLst>
          </p:cNvPr>
          <p:cNvSpPr>
            <a:spLocks noGrp="1"/>
          </p:cNvSpPr>
          <p:nvPr>
            <p:ph type="ctrTitle"/>
          </p:nvPr>
        </p:nvSpPr>
        <p:spPr/>
        <p:txBody>
          <a:bodyPr>
            <a:normAutofit fontScale="90000"/>
          </a:bodyPr>
          <a:lstStyle/>
          <a:p>
            <a:r>
              <a:rPr lang="sv-SE" dirty="0"/>
              <a:t>Planera utredning</a:t>
            </a:r>
            <a:br>
              <a:rPr lang="sv-SE" dirty="0"/>
            </a:br>
            <a:br>
              <a:rPr lang="sv-SE" dirty="0"/>
            </a:br>
            <a:r>
              <a:rPr lang="sv-SE" sz="2100" b="0" dirty="0">
                <a:solidFill>
                  <a:srgbClr val="FFFFFF"/>
                </a:solidFill>
              </a:rPr>
              <a:t> </a:t>
            </a:r>
          </a:p>
        </p:txBody>
      </p:sp>
      <p:pic>
        <p:nvPicPr>
          <p:cNvPr id="4" name="Platshållare för bild 3"/>
          <p:cNvPicPr>
            <a:picLocks noGrp="1" noChangeAspect="1"/>
          </p:cNvPicPr>
          <p:nvPr>
            <p:ph type="pic" sz="quarter" idx="13"/>
          </p:nvPr>
        </p:nvPicPr>
        <p:blipFill rotWithShape="1">
          <a:blip r:embed="rId3">
            <a:extLst>
              <a:ext uri="{28A0092B-C50C-407E-A947-70E740481C1C}">
                <a14:useLocalDpi xmlns:a14="http://schemas.microsoft.com/office/drawing/2010/main" val="0"/>
              </a:ext>
            </a:extLst>
          </a:blip>
          <a:srcRect l="-355489" t="-31038" r="-20566" b="-8673"/>
          <a:stretch/>
        </p:blipFill>
        <p:spPr>
          <a:solidFill>
            <a:srgbClr val="3DB7E4"/>
          </a:solidFill>
        </p:spPr>
      </p:pic>
    </p:spTree>
    <p:extLst>
      <p:ext uri="{BB962C8B-B14F-4D97-AF65-F5344CB8AC3E}">
        <p14:creationId xmlns:p14="http://schemas.microsoft.com/office/powerpoint/2010/main" val="2479222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3" name="Platshållare för sidfot 2"/>
          <p:cNvSpPr>
            <a:spLocks noGrp="1"/>
          </p:cNvSpPr>
          <p:nvPr>
            <p:ph type="ftr" sz="quarter" idx="11"/>
          </p:nvPr>
        </p:nvSpPr>
        <p:spPr/>
        <p:txBody>
          <a:bodyPr/>
          <a:lstStyle/>
          <a:p>
            <a:r>
              <a:rPr lang="sv-SE"/>
              <a:t>Utreda</a:t>
            </a:r>
          </a:p>
        </p:txBody>
      </p:sp>
      <p:sp>
        <p:nvSpPr>
          <p:cNvPr id="4" name="Platshållare för innehåll 3"/>
          <p:cNvSpPr>
            <a:spLocks noGrp="1"/>
          </p:cNvSpPr>
          <p:nvPr>
            <p:ph sz="quarter" idx="13"/>
          </p:nvPr>
        </p:nvSpPr>
        <p:spPr/>
        <p:txBody>
          <a:bodyPr/>
          <a:lstStyle/>
          <a:p>
            <a:r>
              <a:rPr lang="sv-SE" dirty="0"/>
              <a:t>Att synliggöra fördelar med att </a:t>
            </a:r>
            <a:br>
              <a:rPr lang="sv-SE" dirty="0"/>
            </a:br>
            <a:r>
              <a:rPr lang="sv-SE" dirty="0"/>
              <a:t>uppmuntra barnet eller den unge </a:t>
            </a:r>
            <a:br>
              <a:rPr lang="sv-SE" dirty="0"/>
            </a:br>
            <a:r>
              <a:rPr lang="sv-SE" dirty="0"/>
              <a:t>och dess vårdnadshavare till </a:t>
            </a:r>
            <a:br>
              <a:rPr lang="sv-SE" dirty="0"/>
            </a:br>
            <a:r>
              <a:rPr lang="sv-SE" dirty="0"/>
              <a:t>delaktighet i utredningsplaneringen. </a:t>
            </a:r>
          </a:p>
          <a:p>
            <a:r>
              <a:rPr lang="sv-SE" dirty="0"/>
              <a:t>Att ge förståelse för hur planeringen kan behöva ändras under utredningens gång. </a:t>
            </a:r>
          </a:p>
          <a:p>
            <a:endParaRPr lang="sv-SE" dirty="0"/>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6" name="Platshållare för bildnummer 5"/>
          <p:cNvSpPr>
            <a:spLocks noGrp="1"/>
          </p:cNvSpPr>
          <p:nvPr>
            <p:ph type="sldNum" sz="quarter" idx="12"/>
          </p:nvPr>
        </p:nvSpPr>
        <p:spPr/>
        <p:txBody>
          <a:bodyPr/>
          <a:lstStyle/>
          <a:p>
            <a:fld id="{F3A1DABF-CD59-47A1-8187-10F3203EF599}" type="slidenum">
              <a:rPr lang="sv-SE" smtClean="0"/>
              <a:t>10</a:t>
            </a:fld>
            <a:endParaRPr lang="sv-SE"/>
          </a:p>
        </p:txBody>
      </p:sp>
    </p:spTree>
    <p:extLst>
      <p:ext uri="{BB962C8B-B14F-4D97-AF65-F5344CB8AC3E}">
        <p14:creationId xmlns:p14="http://schemas.microsoft.com/office/powerpoint/2010/main" val="1566986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Enskilt arbete</a:t>
            </a:r>
            <a:br>
              <a:rPr lang="sv-SE" dirty="0"/>
            </a:br>
            <a:r>
              <a:rPr lang="sv-SE" b="0" dirty="0"/>
              <a:t>(5 minuter)</a:t>
            </a:r>
          </a:p>
        </p:txBody>
      </p:sp>
      <p:sp>
        <p:nvSpPr>
          <p:cNvPr id="3" name="Platshållare för sidfot 2"/>
          <p:cNvSpPr>
            <a:spLocks noGrp="1"/>
          </p:cNvSpPr>
          <p:nvPr>
            <p:ph type="ftr" sz="quarter" idx="11"/>
          </p:nvPr>
        </p:nvSpPr>
        <p:spPr/>
        <p:txBody>
          <a:bodyPr/>
          <a:lstStyle/>
          <a:p>
            <a:r>
              <a:rPr lang="sv-SE"/>
              <a:t>Utreda</a:t>
            </a:r>
          </a:p>
        </p:txBody>
      </p:sp>
      <p:sp>
        <p:nvSpPr>
          <p:cNvPr id="4" name="Platshållare för innehåll 3"/>
          <p:cNvSpPr>
            <a:spLocks noGrp="1"/>
          </p:cNvSpPr>
          <p:nvPr>
            <p:ph sz="quarter" idx="13"/>
          </p:nvPr>
        </p:nvSpPr>
        <p:spPr/>
        <p:txBody>
          <a:bodyPr/>
          <a:lstStyle/>
          <a:p>
            <a:pPr marL="0" indent="0">
              <a:spcBef>
                <a:spcPts val="1600"/>
              </a:spcBef>
              <a:buNone/>
            </a:pPr>
            <a:r>
              <a:rPr lang="sv-SE" dirty="0"/>
              <a:t>Läs igenom JO-referatet</a:t>
            </a:r>
          </a:p>
          <a:p>
            <a:pPr marL="0" indent="0">
              <a:spcBef>
                <a:spcPts val="1600"/>
              </a:spcBef>
              <a:buNone/>
            </a:pPr>
            <a:endParaRPr lang="sv-SE" dirty="0"/>
          </a:p>
          <a:p>
            <a:endParaRPr lang="sv-SE" dirty="0"/>
          </a:p>
          <a:p>
            <a:endParaRPr lang="sv-SE" dirty="0"/>
          </a:p>
        </p:txBody>
      </p:sp>
      <p:pic>
        <p:nvPicPr>
          <p:cNvPr id="5" name="Bildobjekt 4"/>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6" name="Platshållare för bildnummer 5"/>
          <p:cNvSpPr>
            <a:spLocks noGrp="1"/>
          </p:cNvSpPr>
          <p:nvPr>
            <p:ph type="sldNum" sz="quarter" idx="12"/>
          </p:nvPr>
        </p:nvSpPr>
        <p:spPr/>
        <p:txBody>
          <a:bodyPr/>
          <a:lstStyle/>
          <a:p>
            <a:fld id="{F3A1DABF-CD59-47A1-8187-10F3203EF599}" type="slidenum">
              <a:rPr lang="sv-SE" smtClean="0"/>
              <a:t>11</a:t>
            </a:fld>
            <a:endParaRPr lang="sv-SE"/>
          </a:p>
        </p:txBody>
      </p:sp>
    </p:spTree>
    <p:extLst>
      <p:ext uri="{BB962C8B-B14F-4D97-AF65-F5344CB8AC3E}">
        <p14:creationId xmlns:p14="http://schemas.microsoft.com/office/powerpoint/2010/main" val="771184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Referat av JO-beslut  </a:t>
            </a:r>
            <a:br>
              <a:rPr lang="sv-SE" dirty="0"/>
            </a:br>
            <a:br>
              <a:rPr lang="sv-SE" altLang="sv-SE" sz="4800" b="0" dirty="0">
                <a:solidFill>
                  <a:schemeClr val="tx1"/>
                </a:solidFill>
              </a:rPr>
            </a:br>
            <a:endParaRPr lang="sv-SE" b="0" dirty="0"/>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normAutofit fontScale="25000" lnSpcReduction="20000"/>
          </a:bodyPr>
          <a:lstStyle/>
          <a:p>
            <a:pPr marL="0" lvl="0" indent="0" eaLnBrk="0" fontAlgn="base" hangingPunct="0">
              <a:lnSpc>
                <a:spcPct val="120000"/>
              </a:lnSpc>
              <a:spcBef>
                <a:spcPct val="0"/>
              </a:spcBef>
              <a:spcAft>
                <a:spcPct val="0"/>
              </a:spcAft>
              <a:buSzTx/>
              <a:buNone/>
            </a:pPr>
            <a:r>
              <a:rPr lang="sv-SE" altLang="sv-SE" sz="5200" b="0" dirty="0">
                <a:ea typeface="Calibri" panose="020F0502020204030204" pitchFamily="34" charset="0"/>
              </a:rPr>
              <a:t>Referatet kommer från ett tillsynsärende från JO där tre barnavårdsutredningar handlagts i direkt anslutning till varandra. En vårdnadshavare ville inte medverka i den första utredningen. Oro kvarstod och en andra utredning inleddes. Oro kvarstod även efter den andra utredningen och en tredje utredning inleddes. JO kritiserade nämnden för att ha kringgått den maximala tiden för en barnavårdsutredning och uttalade bl.a. följande. Nämnden har ett ansvar för att driva en utredning framåt, och aktiva utredningsåtgärder måste vidtas löpande. </a:t>
            </a:r>
          </a:p>
          <a:p>
            <a:pPr marL="0" lvl="0" indent="0" eaLnBrk="0" fontAlgn="base" hangingPunct="0">
              <a:lnSpc>
                <a:spcPct val="120000"/>
              </a:lnSpc>
              <a:spcBef>
                <a:spcPct val="0"/>
              </a:spcBef>
              <a:spcAft>
                <a:spcPct val="0"/>
              </a:spcAft>
              <a:buSzTx/>
              <a:buNone/>
            </a:pPr>
            <a:endParaRPr lang="sv-SE" altLang="sv-SE" sz="5200" b="0" dirty="0">
              <a:ea typeface="Calibri" panose="020F0502020204030204" pitchFamily="34" charset="0"/>
            </a:endParaRPr>
          </a:p>
          <a:p>
            <a:pPr marL="0" lvl="0" indent="0" eaLnBrk="0" fontAlgn="base" hangingPunct="0">
              <a:lnSpc>
                <a:spcPct val="120000"/>
              </a:lnSpc>
              <a:spcBef>
                <a:spcPct val="0"/>
              </a:spcBef>
              <a:spcAft>
                <a:spcPct val="0"/>
              </a:spcAft>
              <a:buSzTx/>
              <a:buNone/>
            </a:pPr>
            <a:r>
              <a:rPr lang="sv-SE" altLang="sv-SE" sz="5200" b="0" dirty="0">
                <a:ea typeface="Calibri" panose="020F0502020204030204" pitchFamily="34" charset="0"/>
              </a:rPr>
              <a:t>De två senare utredningarna har inletts i direkt anslutning till att den föregående utredningen har avslutats. Frågeställningen i varje utredning har varit i allt väsentligt densamma. När den första utredningen avslutades konstaterade handläggaren att utredningen hade lämnat många obesvarade frågor och att en ny utredning behövde inledas för att ta reda på hur barnen hade det hos sin mamma. På ungefär samma sätt konstaterade handläggaren i slutet av den andra utredningen att det kvarstod en oro för barnen och att det fanns behov av att inleda en ny utredning. I det nu aktuella ärendet borde nämndens oro ha kunnat klarläggas genom den första utredningen om denna hade handlagts med tillräcklig omsorg. De utredningsåtgärder som vidtogs under den andra och tredje utredningen borde ha vidtagits inom ramen för den första utredningen</a:t>
            </a:r>
            <a:r>
              <a:rPr lang="sv-SE" altLang="sv-SE" sz="3000" b="0" dirty="0">
                <a:ea typeface="Calibri" panose="020F0502020204030204" pitchFamily="34" charset="0"/>
              </a:rPr>
              <a:t>.   </a:t>
            </a:r>
            <a:endParaRPr lang="sv-SE" altLang="sv-SE" sz="3000" b="0" dirty="0"/>
          </a:p>
        </p:txBody>
      </p:sp>
      <p:sp>
        <p:nvSpPr>
          <p:cNvPr id="5" name="Rectangle 2">
            <a:extLst>
              <a:ext uri="{FF2B5EF4-FFF2-40B4-BE49-F238E27FC236}">
                <a16:creationId xmlns:a16="http://schemas.microsoft.com/office/drawing/2014/main" id="{1F85DEF7-EC1A-496F-AAF4-4B78B527A3B7}"/>
              </a:ext>
            </a:extLst>
          </p:cNvPr>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800" b="0" i="0" u="none" strike="noStrike" cap="none" normalizeH="0" baseline="0" dirty="0">
              <a:ln>
                <a:noFill/>
              </a:ln>
              <a:solidFill>
                <a:schemeClr val="tx1"/>
              </a:solidFill>
              <a:effectLst/>
              <a:latin typeface="Arial" panose="020B0604020202020204" pitchFamily="34" charset="0"/>
            </a:endParaRPr>
          </a:p>
        </p:txBody>
      </p:sp>
      <p:sp>
        <p:nvSpPr>
          <p:cNvPr id="6" name="Platshållare för sidfot 5"/>
          <p:cNvSpPr>
            <a:spLocks noGrp="1"/>
          </p:cNvSpPr>
          <p:nvPr>
            <p:ph type="ftr" sz="quarter" idx="11"/>
          </p:nvPr>
        </p:nvSpPr>
        <p:spPr/>
        <p:txBody>
          <a:bodyPr/>
          <a:lstStyle/>
          <a:p>
            <a:r>
              <a:rPr lang="sv-SE"/>
              <a:t>Utreda</a:t>
            </a:r>
            <a:endParaRPr lang="sv-SE" dirty="0"/>
          </a:p>
        </p:txBody>
      </p:sp>
      <p:pic>
        <p:nvPicPr>
          <p:cNvPr id="8" name="Bildobjekt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3" y="717971"/>
            <a:ext cx="1221049" cy="994449"/>
          </a:xfrm>
          <a:prstGeom prst="rect">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12</a:t>
            </a:fld>
            <a:endParaRPr lang="sv-SE"/>
          </a:p>
        </p:txBody>
      </p:sp>
    </p:spTree>
    <p:extLst>
      <p:ext uri="{BB962C8B-B14F-4D97-AF65-F5344CB8AC3E}">
        <p14:creationId xmlns:p14="http://schemas.microsoft.com/office/powerpoint/2010/main" val="2871024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i grupp </a:t>
            </a:r>
            <a:br>
              <a:rPr lang="sv-SE" dirty="0"/>
            </a:br>
            <a:r>
              <a:rPr lang="sv-SE" b="0" dirty="0"/>
              <a:t>(20 minuter)</a:t>
            </a:r>
            <a:endParaRPr lang="sv-SE" dirty="0"/>
          </a:p>
        </p:txBody>
      </p:sp>
      <p:sp>
        <p:nvSpPr>
          <p:cNvPr id="3" name="Platshållare för sidfot 2"/>
          <p:cNvSpPr>
            <a:spLocks noGrp="1"/>
          </p:cNvSpPr>
          <p:nvPr>
            <p:ph type="ftr" sz="quarter" idx="11"/>
          </p:nvPr>
        </p:nvSpPr>
        <p:spPr/>
        <p:txBody>
          <a:bodyPr/>
          <a:lstStyle/>
          <a:p>
            <a:r>
              <a:rPr lang="sv-SE"/>
              <a:t>Utreda</a:t>
            </a:r>
          </a:p>
        </p:txBody>
      </p:sp>
      <p:sp>
        <p:nvSpPr>
          <p:cNvPr id="4" name="Platshållare för innehåll 3"/>
          <p:cNvSpPr>
            <a:spLocks noGrp="1"/>
          </p:cNvSpPr>
          <p:nvPr>
            <p:ph sz="quarter" idx="13"/>
          </p:nvPr>
        </p:nvSpPr>
        <p:spPr>
          <a:xfrm>
            <a:off x="801687" y="2059200"/>
            <a:ext cx="7138201" cy="3708400"/>
          </a:xfrm>
        </p:spPr>
        <p:txBody>
          <a:bodyPr/>
          <a:lstStyle/>
          <a:p>
            <a:r>
              <a:rPr lang="sv-SE" sz="2000" dirty="0"/>
              <a:t>Vad väckte JO-referatet för tankar kring att planera </a:t>
            </a:r>
            <a:br>
              <a:rPr lang="sv-SE" sz="2000" dirty="0"/>
            </a:br>
            <a:r>
              <a:rPr lang="sv-SE" sz="2000" dirty="0"/>
              <a:t>och genomföra en utredning? </a:t>
            </a:r>
          </a:p>
          <a:p>
            <a:r>
              <a:rPr lang="sv-SE" sz="2000" dirty="0"/>
              <a:t>När en vårdnadshavare inte vill vara delaktig i utrednings-planeringen, hur påverkar det den fortsatta planeringen? </a:t>
            </a:r>
          </a:p>
          <a:p>
            <a:r>
              <a:rPr lang="sv-SE" sz="2000" dirty="0"/>
              <a:t>Vad kan det finnas för fördelar med att upptäcka ovilja till delaktighet redan i planeringen?</a:t>
            </a:r>
          </a:p>
          <a:p>
            <a:r>
              <a:rPr lang="sv-SE" sz="2000" dirty="0"/>
              <a:t>Hur kan vi som handläggare göra för att motivera barnet eller den unge och dess vårdnadshavare att delta i planeringen?</a:t>
            </a:r>
          </a:p>
          <a:p>
            <a:r>
              <a:rPr lang="sv-SE" sz="2000" dirty="0"/>
              <a:t>Hur gör vi med planeringen om den inte går att följa?</a:t>
            </a:r>
          </a:p>
          <a:p>
            <a:endParaRPr lang="sv-SE" dirty="0"/>
          </a:p>
        </p:txBody>
      </p:sp>
      <p:pic>
        <p:nvPicPr>
          <p:cNvPr id="5" name="Bildobjekt 4"/>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6" name="Platshållare för bildnummer 5"/>
          <p:cNvSpPr>
            <a:spLocks noGrp="1"/>
          </p:cNvSpPr>
          <p:nvPr>
            <p:ph type="sldNum" sz="quarter" idx="12"/>
          </p:nvPr>
        </p:nvSpPr>
        <p:spPr/>
        <p:txBody>
          <a:bodyPr/>
          <a:lstStyle/>
          <a:p>
            <a:fld id="{F3A1DABF-CD59-47A1-8187-10F3203EF599}" type="slidenum">
              <a:rPr lang="sv-SE" smtClean="0"/>
              <a:t>13</a:t>
            </a:fld>
            <a:endParaRPr lang="sv-SE"/>
          </a:p>
        </p:txBody>
      </p:sp>
    </p:spTree>
    <p:extLst>
      <p:ext uri="{BB962C8B-B14F-4D97-AF65-F5344CB8AC3E}">
        <p14:creationId xmlns:p14="http://schemas.microsoft.com/office/powerpoint/2010/main" val="1116558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gemensamt </a:t>
            </a:r>
            <a:br>
              <a:rPr lang="sv-SE" dirty="0"/>
            </a:br>
            <a:r>
              <a:rPr lang="sv-SE" b="0" dirty="0"/>
              <a:t>(10 minuter) </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sz="quarter" idx="13"/>
          </p:nvPr>
        </p:nvSpPr>
        <p:spPr/>
        <p:txBody>
          <a:bodyPr/>
          <a:lstStyle/>
          <a:p>
            <a:pPr marL="0" indent="0">
              <a:buNone/>
            </a:pPr>
            <a:r>
              <a:rPr lang="sv-SE" b="0" dirty="0"/>
              <a:t>Varje grupp berättar kort vad de </a:t>
            </a:r>
            <a:br>
              <a:rPr lang="sv-SE" b="0" dirty="0"/>
            </a:br>
            <a:r>
              <a:rPr lang="sv-SE" b="0" dirty="0"/>
              <a:t>har kommit fram till i diskussionen. </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7" name="Bildobjekt 6"/>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14</a:t>
            </a:fld>
            <a:endParaRPr lang="sv-SE"/>
          </a:p>
        </p:txBody>
      </p:sp>
    </p:spTree>
    <p:extLst>
      <p:ext uri="{BB962C8B-B14F-4D97-AF65-F5344CB8AC3E}">
        <p14:creationId xmlns:p14="http://schemas.microsoft.com/office/powerpoint/2010/main" val="3072932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a:t>
            </a:r>
            <a:br>
              <a:rPr lang="sv-SE" dirty="0"/>
            </a:br>
            <a:r>
              <a:rPr lang="sv-SE" b="0" dirty="0"/>
              <a:t>(3 minuter)</a:t>
            </a:r>
          </a:p>
        </p:txBody>
      </p:sp>
      <p:sp>
        <p:nvSpPr>
          <p:cNvPr id="3" name="Platshållare för sidfot 2"/>
          <p:cNvSpPr>
            <a:spLocks noGrp="1"/>
          </p:cNvSpPr>
          <p:nvPr>
            <p:ph type="ftr" sz="quarter" idx="11"/>
          </p:nvPr>
        </p:nvSpPr>
        <p:spPr/>
        <p:txBody>
          <a:bodyPr/>
          <a:lstStyle/>
          <a:p>
            <a:r>
              <a:rPr lang="sv-SE"/>
              <a:t>Utreda</a:t>
            </a:r>
          </a:p>
        </p:txBody>
      </p:sp>
      <p:sp>
        <p:nvSpPr>
          <p:cNvPr id="4" name="Platshållare för innehåll 3"/>
          <p:cNvSpPr>
            <a:spLocks noGrp="1"/>
          </p:cNvSpPr>
          <p:nvPr>
            <p:ph sz="quarter" idx="13"/>
          </p:nvPr>
        </p:nvSpPr>
        <p:spPr/>
        <p:txBody>
          <a:bodyPr/>
          <a:lstStyle/>
          <a:p>
            <a:pPr marL="0" indent="0">
              <a:spcBef>
                <a:spcPts val="1600"/>
              </a:spcBef>
              <a:buNone/>
            </a:pPr>
            <a:r>
              <a:rPr lang="sv-SE" dirty="0"/>
              <a:t>Vad tar du med dig från diskussionen?</a:t>
            </a:r>
          </a:p>
          <a:p>
            <a:pPr marL="0" indent="0">
              <a:spcBef>
                <a:spcPts val="1600"/>
              </a:spcBef>
              <a:buNone/>
            </a:pPr>
            <a:r>
              <a:rPr lang="sv-SE" sz="2000" dirty="0"/>
              <a:t>Exempelvis:</a:t>
            </a:r>
          </a:p>
          <a:p>
            <a:r>
              <a:rPr lang="sv-SE" sz="2000" b="0" dirty="0"/>
              <a:t>Något du har fått hjälp med.</a:t>
            </a:r>
          </a:p>
          <a:p>
            <a:r>
              <a:rPr lang="sv-SE" sz="2000" b="0" dirty="0"/>
              <a:t>Eventuella ”aha-upplevelser”.</a:t>
            </a:r>
          </a:p>
          <a:p>
            <a:r>
              <a:rPr lang="sv-SE" sz="2000" b="0" dirty="0"/>
              <a:t>Något du ska börja, sluta eller fortsätta göra. </a:t>
            </a:r>
          </a:p>
          <a:p>
            <a:endParaRPr lang="sv-SE" dirty="0"/>
          </a:p>
          <a:p>
            <a:endParaRPr lang="sv-SE" dirty="0"/>
          </a:p>
          <a:p>
            <a:endParaRPr lang="sv-SE" dirty="0"/>
          </a:p>
        </p:txBody>
      </p:sp>
      <p:pic>
        <p:nvPicPr>
          <p:cNvPr id="5" name="Bildobjekt 4"/>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6" name="Platshållare för bildnummer 5"/>
          <p:cNvSpPr>
            <a:spLocks noGrp="1"/>
          </p:cNvSpPr>
          <p:nvPr>
            <p:ph type="sldNum" sz="quarter" idx="12"/>
          </p:nvPr>
        </p:nvSpPr>
        <p:spPr/>
        <p:txBody>
          <a:bodyPr/>
          <a:lstStyle/>
          <a:p>
            <a:fld id="{F3A1DABF-CD59-47A1-8187-10F3203EF599}" type="slidenum">
              <a:rPr lang="sv-SE" smtClean="0"/>
              <a:t>15</a:t>
            </a:fld>
            <a:endParaRPr lang="sv-SE"/>
          </a:p>
        </p:txBody>
      </p:sp>
    </p:spTree>
    <p:extLst>
      <p:ext uri="{BB962C8B-B14F-4D97-AF65-F5344CB8AC3E}">
        <p14:creationId xmlns:p14="http://schemas.microsoft.com/office/powerpoint/2010/main" val="1118443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Summera och avsluta gemensamt </a:t>
            </a: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r>
              <a:rPr lang="sv-SE" sz="2600" b="0" dirty="0"/>
              <a:t>Gå laget runt, var och en berättar </a:t>
            </a:r>
            <a:br>
              <a:rPr lang="sv-SE" sz="2600" b="0" dirty="0"/>
            </a:br>
            <a:r>
              <a:rPr lang="sv-SE" sz="2600" b="0" dirty="0"/>
              <a:t>om </a:t>
            </a:r>
            <a:r>
              <a:rPr lang="sv-SE" sz="2600" b="0" u="sng" dirty="0"/>
              <a:t>en</a:t>
            </a:r>
            <a:r>
              <a:rPr lang="sv-SE" sz="2600" b="0" dirty="0"/>
              <a:t> sak hen tar med er. </a:t>
            </a:r>
          </a:p>
          <a:p>
            <a:r>
              <a:rPr lang="sv-SE" sz="2600" b="0" dirty="0"/>
              <a:t>Bestäm gärna en tid för att följa </a:t>
            </a:r>
            <a:br>
              <a:rPr lang="sv-SE" sz="2600" b="0" dirty="0"/>
            </a:br>
            <a:r>
              <a:rPr lang="sv-SE" sz="2600" b="0" dirty="0"/>
              <a:t>upp och utvärdera hur det har gått.</a:t>
            </a:r>
          </a:p>
          <a:p>
            <a:r>
              <a:rPr lang="sv-SE" sz="2600" b="0" dirty="0"/>
              <a:t>Avsluta övningen.</a:t>
            </a:r>
          </a:p>
        </p:txBody>
      </p:sp>
      <p:sp>
        <p:nvSpPr>
          <p:cNvPr id="6" name="Platshållare för sidfot 5"/>
          <p:cNvSpPr>
            <a:spLocks noGrp="1"/>
          </p:cNvSpPr>
          <p:nvPr>
            <p:ph type="ftr" sz="quarter" idx="11"/>
          </p:nvPr>
        </p:nvSpPr>
        <p:spPr/>
        <p:txBody>
          <a:bodyPr/>
          <a:lstStyle/>
          <a:p>
            <a:r>
              <a:rPr lang="sv-SE"/>
              <a:t>Utreda</a:t>
            </a:r>
            <a:endParaRPr lang="sv-SE" dirty="0"/>
          </a:p>
        </p:txBody>
      </p:sp>
      <p:pic>
        <p:nvPicPr>
          <p:cNvPr id="8" name="Bildobjekt 7"/>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16</a:t>
            </a:fld>
            <a:endParaRPr lang="sv-SE"/>
          </a:p>
        </p:txBody>
      </p:sp>
    </p:spTree>
    <p:extLst>
      <p:ext uri="{BB962C8B-B14F-4D97-AF65-F5344CB8AC3E}">
        <p14:creationId xmlns:p14="http://schemas.microsoft.com/office/powerpoint/2010/main" val="34172107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p:txBody>
          <a:bodyPr/>
          <a:lstStyle/>
          <a:p>
            <a:pPr marL="0" indent="0">
              <a:buNone/>
            </a:pPr>
            <a:r>
              <a:rPr lang="sv-SE" sz="3400" dirty="0"/>
              <a:t>Läs mer:</a:t>
            </a:r>
          </a:p>
          <a:p>
            <a:r>
              <a:rPr lang="sv-SE" sz="2800" dirty="0"/>
              <a:t>Utreda barn och unga s. 142</a:t>
            </a:r>
          </a:p>
          <a:p>
            <a:r>
              <a:rPr lang="sv-SE" sz="2800" dirty="0"/>
              <a:t>Allmänna råd om utredning om ett barns behov av skydd eller stöd enligt 11 kap. 1 och 2 §§ </a:t>
            </a:r>
            <a:r>
              <a:rPr lang="sv-SE" sz="2800" dirty="0" err="1"/>
              <a:t>SoL</a:t>
            </a:r>
            <a:r>
              <a:rPr lang="sv-SE" sz="2800" dirty="0"/>
              <a:t> i SOSFS 2014:6</a:t>
            </a:r>
          </a:p>
          <a:p>
            <a:pPr marL="0" indent="0">
              <a:buNone/>
            </a:pPr>
            <a:endParaRPr lang="sv-SE" dirty="0"/>
          </a:p>
        </p:txBody>
      </p:sp>
      <p:sp>
        <p:nvSpPr>
          <p:cNvPr id="4" name="Platshållare för sidfot 3"/>
          <p:cNvSpPr>
            <a:spLocks noGrp="1"/>
          </p:cNvSpPr>
          <p:nvPr>
            <p:ph type="ftr" sz="quarter" idx="11"/>
          </p:nvPr>
        </p:nvSpPr>
        <p:spPr/>
        <p:txBody>
          <a:bodyPr/>
          <a:lstStyle/>
          <a:p>
            <a:r>
              <a:rPr lang="sv-SE"/>
              <a:t>Utreda</a:t>
            </a:r>
            <a:endParaRPr lang="sv-SE" dirty="0"/>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68259" y="700051"/>
            <a:ext cx="1191333" cy="1083439"/>
          </a:xfrm>
          <a:prstGeom prst="rect">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17</a:t>
            </a:fld>
            <a:endParaRPr lang="sv-SE"/>
          </a:p>
        </p:txBody>
      </p:sp>
    </p:spTree>
    <p:extLst>
      <p:ext uri="{BB962C8B-B14F-4D97-AF65-F5344CB8AC3E}">
        <p14:creationId xmlns:p14="http://schemas.microsoft.com/office/powerpoint/2010/main" val="33774120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a:p>
        </p:txBody>
      </p:sp>
    </p:spTree>
    <p:extLst>
      <p:ext uri="{BB962C8B-B14F-4D97-AF65-F5344CB8AC3E}">
        <p14:creationId xmlns:p14="http://schemas.microsoft.com/office/powerpoint/2010/main" val="1252250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803843" y="686594"/>
            <a:ext cx="7293781" cy="1296144"/>
          </a:xfrm>
        </p:spPr>
        <p:txBody>
          <a:bodyPr/>
          <a:lstStyle/>
          <a:p>
            <a:r>
              <a:rPr lang="sv-SE" dirty="0"/>
              <a:t>Innehåll och ungefärlig tidsåtgång </a:t>
            </a:r>
            <a:br>
              <a:rPr lang="sv-SE" dirty="0"/>
            </a:br>
            <a:endParaRPr lang="sv-SE" dirty="0"/>
          </a:p>
        </p:txBody>
      </p:sp>
      <p:sp>
        <p:nvSpPr>
          <p:cNvPr id="3" name="Platshållare för sidfot 2"/>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r>
              <a:rPr lang="sv-SE" dirty="0"/>
              <a:t>Varför utredningsplanering? </a:t>
            </a:r>
            <a:br>
              <a:rPr lang="sv-SE" dirty="0"/>
            </a:br>
            <a:r>
              <a:rPr lang="sv-SE" b="0" dirty="0"/>
              <a:t>(30 minuter)</a:t>
            </a:r>
          </a:p>
          <a:p>
            <a:r>
              <a:rPr lang="sv-SE" dirty="0"/>
              <a:t>Struktur och delaktighet i planeringen </a:t>
            </a:r>
            <a:br>
              <a:rPr lang="sv-SE" dirty="0"/>
            </a:br>
            <a:r>
              <a:rPr lang="sv-SE" b="0" dirty="0"/>
              <a:t>(50 minuter)</a:t>
            </a:r>
            <a:endParaRPr lang="sv-SE" dirty="0"/>
          </a:p>
          <a:p>
            <a:pPr marL="0" indent="0">
              <a:buNone/>
            </a:pPr>
            <a:br>
              <a:rPr lang="sv-SE" sz="3200" dirty="0"/>
            </a:b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2</a:t>
            </a:fld>
            <a:endParaRPr lang="sv-SE"/>
          </a:p>
        </p:txBody>
      </p:sp>
    </p:spTree>
    <p:extLst>
      <p:ext uri="{BB962C8B-B14F-4D97-AF65-F5344CB8AC3E}">
        <p14:creationId xmlns:p14="http://schemas.microsoft.com/office/powerpoint/2010/main" val="856982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Varför utredningsplanering? </a:t>
            </a:r>
            <a:br>
              <a:rPr lang="sv-SE" sz="3600" dirty="0"/>
            </a:br>
            <a:r>
              <a:rPr lang="sv-SE" sz="3600" b="0" dirty="0"/>
              <a:t>(30 minuter)</a:t>
            </a:r>
            <a:endParaRPr lang="sv-SE" b="0" dirty="0"/>
          </a:p>
        </p:txBody>
      </p:sp>
    </p:spTree>
    <p:extLst>
      <p:ext uri="{BB962C8B-B14F-4D97-AF65-F5344CB8AC3E}">
        <p14:creationId xmlns:p14="http://schemas.microsoft.com/office/powerpoint/2010/main" val="854790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r>
              <a:rPr lang="sv-SE" dirty="0"/>
              <a:t>Att synliggöra fördelar och utmaningar </a:t>
            </a:r>
            <a:br>
              <a:rPr lang="sv-SE" dirty="0"/>
            </a:br>
            <a:r>
              <a:rPr lang="sv-SE" dirty="0"/>
              <a:t>i att planera utredningar.</a:t>
            </a:r>
          </a:p>
          <a:p>
            <a:r>
              <a:rPr lang="sv-SE" dirty="0"/>
              <a:t>Att ge idéer till arbetssätt för att </a:t>
            </a:r>
            <a:br>
              <a:rPr lang="sv-SE" dirty="0"/>
            </a:br>
            <a:r>
              <a:rPr lang="sv-SE" dirty="0"/>
              <a:t>underlätta en strukturerad planering. </a:t>
            </a:r>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4</a:t>
            </a:fld>
            <a:endParaRPr lang="sv-SE"/>
          </a:p>
        </p:txBody>
      </p:sp>
    </p:spTree>
    <p:extLst>
      <p:ext uri="{BB962C8B-B14F-4D97-AF65-F5344CB8AC3E}">
        <p14:creationId xmlns:p14="http://schemas.microsoft.com/office/powerpoint/2010/main" val="827727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a:xfrm>
            <a:off x="801688" y="1534242"/>
            <a:ext cx="6959600" cy="3708400"/>
          </a:xfrm>
        </p:spPr>
        <p:txBody>
          <a:bodyPr/>
          <a:lstStyle/>
          <a:p>
            <a:pPr marL="0" indent="0">
              <a:buNone/>
            </a:pPr>
            <a:r>
              <a:rPr lang="sv-SE" dirty="0"/>
              <a:t>Socialnämnden bör inleda utredningen med att planera hur den är tänkt att bedrivas.</a:t>
            </a:r>
          </a:p>
          <a:p>
            <a:pPr marL="0" indent="0">
              <a:buNone/>
            </a:pPr>
            <a:r>
              <a:rPr lang="sv-SE" dirty="0"/>
              <a:t>Planeringen bör göras i nära samråd med barnet utifrån dess ålder och mognad, samt med barnets vårdnadshavare.</a:t>
            </a:r>
          </a:p>
          <a:p>
            <a:pPr marL="0" indent="0">
              <a:buNone/>
            </a:pPr>
            <a:endParaRPr lang="sv-SE" b="0" dirty="0"/>
          </a:p>
          <a:p>
            <a:pPr marL="0" indent="0">
              <a:buNone/>
            </a:pPr>
            <a:r>
              <a:rPr lang="sv-SE" b="0" i="1" dirty="0"/>
              <a:t>(SOSFS 2014:6)</a:t>
            </a:r>
          </a:p>
          <a:p>
            <a:endParaRPr lang="sv-SE" dirty="0"/>
          </a:p>
        </p:txBody>
      </p:sp>
      <p:sp>
        <p:nvSpPr>
          <p:cNvPr id="5" name="Platshållare för sidfot 4"/>
          <p:cNvSpPr>
            <a:spLocks noGrp="1"/>
          </p:cNvSpPr>
          <p:nvPr>
            <p:ph type="ftr" sz="quarter" idx="11"/>
          </p:nvPr>
        </p:nvSpPr>
        <p:spPr/>
        <p:txBody>
          <a:bodyPr/>
          <a:lstStyle/>
          <a:p>
            <a:r>
              <a:rPr lang="sv-SE"/>
              <a:t>Utreda</a:t>
            </a:r>
            <a:endParaRPr lang="sv-SE" dirty="0"/>
          </a:p>
        </p:txBody>
      </p:sp>
      <p:sp>
        <p:nvSpPr>
          <p:cNvPr id="3" name="Platshållare för bildnummer 2"/>
          <p:cNvSpPr>
            <a:spLocks noGrp="1"/>
          </p:cNvSpPr>
          <p:nvPr>
            <p:ph type="sldNum" sz="quarter" idx="12"/>
          </p:nvPr>
        </p:nvSpPr>
        <p:spPr/>
        <p:txBody>
          <a:bodyPr/>
          <a:lstStyle/>
          <a:p>
            <a:fld id="{F3A1DABF-CD59-47A1-8187-10F3203EF599}" type="slidenum">
              <a:rPr lang="sv-SE" smtClean="0"/>
              <a:t>5</a:t>
            </a:fld>
            <a:endParaRPr lang="sv-SE"/>
          </a:p>
        </p:txBody>
      </p:sp>
    </p:spTree>
    <p:extLst>
      <p:ext uri="{BB962C8B-B14F-4D97-AF65-F5344CB8AC3E}">
        <p14:creationId xmlns:p14="http://schemas.microsoft.com/office/powerpoint/2010/main" val="1493469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 </a:t>
            </a:r>
            <a:br>
              <a:rPr lang="sv-SE" dirty="0"/>
            </a:br>
            <a:r>
              <a:rPr lang="sv-SE" b="0" dirty="0"/>
              <a:t>(5 minuter)</a:t>
            </a:r>
          </a:p>
        </p:txBody>
      </p:sp>
      <p:sp>
        <p:nvSpPr>
          <p:cNvPr id="3" name="Platshållare för innehåll 2"/>
          <p:cNvSpPr>
            <a:spLocks noGrp="1"/>
          </p:cNvSpPr>
          <p:nvPr>
            <p:ph sz="quarter" idx="13"/>
          </p:nvPr>
        </p:nvSpPr>
        <p:spPr/>
        <p:txBody>
          <a:bodyPr/>
          <a:lstStyle/>
          <a:p>
            <a:pPr>
              <a:buFont typeface="Arial" panose="020B0604020202020204" pitchFamily="34" charset="0"/>
              <a:buChar char="•"/>
            </a:pPr>
            <a:r>
              <a:rPr lang="sv-SE" b="0" dirty="0"/>
              <a:t>Vilka fördelar och vilka utmaningar ser du med att planera utredningen noggrant?</a:t>
            </a:r>
          </a:p>
          <a:p>
            <a:pPr>
              <a:buFont typeface="Arial" panose="020B0604020202020204" pitchFamily="34" charset="0"/>
              <a:buChar char="•"/>
            </a:pPr>
            <a:r>
              <a:rPr lang="sv-SE" b="0" dirty="0"/>
              <a:t>Skriv ner varje fördel respektive utmaning </a:t>
            </a:r>
            <a:br>
              <a:rPr lang="sv-SE" b="0" dirty="0"/>
            </a:br>
            <a:r>
              <a:rPr lang="sv-SE" b="0" dirty="0"/>
              <a:t>på varsin lapp. </a:t>
            </a:r>
          </a:p>
        </p:txBody>
      </p:sp>
      <p:sp>
        <p:nvSpPr>
          <p:cNvPr id="6" name="Platshållare för sidfot 5"/>
          <p:cNvSpPr>
            <a:spLocks noGrp="1"/>
          </p:cNvSpPr>
          <p:nvPr>
            <p:ph type="ftr" sz="quarter" idx="11"/>
          </p:nvPr>
        </p:nvSpPr>
        <p:spPr/>
        <p:txBody>
          <a:bodyPr/>
          <a:lstStyle/>
          <a:p>
            <a:r>
              <a:rPr lang="sv-SE"/>
              <a:t>Utreda</a:t>
            </a:r>
            <a:endParaRPr lang="sv-SE" dirty="0"/>
          </a:p>
        </p:txBody>
      </p:sp>
      <p:pic>
        <p:nvPicPr>
          <p:cNvPr id="7" name="Bildobjekt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6</a:t>
            </a:fld>
            <a:endParaRPr lang="sv-SE"/>
          </a:p>
        </p:txBody>
      </p:sp>
    </p:spTree>
    <p:extLst>
      <p:ext uri="{BB962C8B-B14F-4D97-AF65-F5344CB8AC3E}">
        <p14:creationId xmlns:p14="http://schemas.microsoft.com/office/powerpoint/2010/main" val="353423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Gå igenom och diskutera </a:t>
            </a:r>
            <a:br>
              <a:rPr lang="sv-SE" dirty="0"/>
            </a:br>
            <a:r>
              <a:rPr lang="sv-SE" b="0" dirty="0"/>
              <a:t>(15 minuter)</a:t>
            </a:r>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a:xfrm>
            <a:off x="801687" y="2059200"/>
            <a:ext cx="7284221" cy="3708400"/>
          </a:xfrm>
        </p:spPr>
        <p:txBody>
          <a:bodyPr/>
          <a:lstStyle/>
          <a:p>
            <a:r>
              <a:rPr lang="sv-SE" dirty="0"/>
              <a:t>Sätt upp alla lappar på en vägg eller tavla och gruppera fördelar för sig och utmaningar för sig.   </a:t>
            </a:r>
          </a:p>
          <a:p>
            <a:r>
              <a:rPr lang="sv-SE" dirty="0"/>
              <a:t>Läs upp lapparna med fördelar, gruppera liknande svar och diskutera. Exempelvis:</a:t>
            </a:r>
          </a:p>
          <a:p>
            <a:pPr lvl="1"/>
            <a:r>
              <a:rPr lang="sv-SE" dirty="0"/>
              <a:t>Vad kan vi göra mer av?  </a:t>
            </a:r>
          </a:p>
          <a:p>
            <a:r>
              <a:rPr lang="sv-SE" dirty="0"/>
              <a:t>Läs upp lapparna med utmaningar och diskutera. Exempelvis:</a:t>
            </a:r>
          </a:p>
          <a:p>
            <a:pPr lvl="1"/>
            <a:r>
              <a:rPr lang="sv-SE" dirty="0"/>
              <a:t>Hur kan vi hjälpa varandra att hantera dessa utmaningar?</a:t>
            </a:r>
          </a:p>
          <a:p>
            <a:endParaRPr lang="sv-SE" dirty="0"/>
          </a:p>
        </p:txBody>
      </p:sp>
      <p:pic>
        <p:nvPicPr>
          <p:cNvPr id="6" name="Bildobjekt 5"/>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7</a:t>
            </a:fld>
            <a:endParaRPr lang="sv-SE"/>
          </a:p>
        </p:txBody>
      </p:sp>
    </p:spTree>
    <p:extLst>
      <p:ext uri="{BB962C8B-B14F-4D97-AF65-F5344CB8AC3E}">
        <p14:creationId xmlns:p14="http://schemas.microsoft.com/office/powerpoint/2010/main" val="1338796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Sammanfatta och avsluta gemensamt </a:t>
            </a:r>
            <a:r>
              <a:rPr lang="sv-SE" b="0" dirty="0"/>
              <a:t>(5 minuter)</a:t>
            </a:r>
            <a:endParaRPr lang="sv-SE" dirty="0"/>
          </a:p>
        </p:txBody>
      </p:sp>
      <p:sp>
        <p:nvSpPr>
          <p:cNvPr id="3" name="Platshållare för sidfot 2"/>
          <p:cNvSpPr>
            <a:spLocks noGrp="1"/>
          </p:cNvSpPr>
          <p:nvPr>
            <p:ph type="ftr" sz="quarter" idx="11"/>
          </p:nvPr>
        </p:nvSpPr>
        <p:spPr/>
        <p:txBody>
          <a:bodyPr/>
          <a:lstStyle/>
          <a:p>
            <a:r>
              <a:rPr lang="sv-SE"/>
              <a:t>Utreda</a:t>
            </a:r>
          </a:p>
        </p:txBody>
      </p:sp>
      <p:sp>
        <p:nvSpPr>
          <p:cNvPr id="4" name="Platshållare för innehåll 3"/>
          <p:cNvSpPr>
            <a:spLocks noGrp="1"/>
          </p:cNvSpPr>
          <p:nvPr>
            <p:ph sz="quarter" idx="13"/>
          </p:nvPr>
        </p:nvSpPr>
        <p:spPr/>
        <p:txBody>
          <a:bodyPr/>
          <a:lstStyle/>
          <a:p>
            <a:r>
              <a:rPr lang="sv-SE" dirty="0"/>
              <a:t>Sammanfatta tankar och reflektioner.</a:t>
            </a:r>
          </a:p>
          <a:p>
            <a:r>
              <a:rPr lang="sv-SE" dirty="0"/>
              <a:t>Avsluta övningen.</a:t>
            </a:r>
          </a:p>
          <a:p>
            <a:endParaRPr lang="sv-SE" dirty="0"/>
          </a:p>
        </p:txBody>
      </p:sp>
      <p:pic>
        <p:nvPicPr>
          <p:cNvPr id="5" name="Bildobjekt 4"/>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442616" y="612144"/>
            <a:ext cx="1002003" cy="1010494"/>
          </a:xfrm>
          <a:prstGeom prst="ellipse">
            <a:avLst/>
          </a:prstGeom>
        </p:spPr>
      </p:pic>
      <p:sp>
        <p:nvSpPr>
          <p:cNvPr id="6" name="Platshållare för bildnummer 5"/>
          <p:cNvSpPr>
            <a:spLocks noGrp="1"/>
          </p:cNvSpPr>
          <p:nvPr>
            <p:ph type="sldNum" sz="quarter" idx="12"/>
          </p:nvPr>
        </p:nvSpPr>
        <p:spPr/>
        <p:txBody>
          <a:bodyPr/>
          <a:lstStyle/>
          <a:p>
            <a:fld id="{F3A1DABF-CD59-47A1-8187-10F3203EF599}" type="slidenum">
              <a:rPr lang="sv-SE" smtClean="0"/>
              <a:t>8</a:t>
            </a:fld>
            <a:endParaRPr lang="sv-SE"/>
          </a:p>
        </p:txBody>
      </p:sp>
    </p:spTree>
    <p:extLst>
      <p:ext uri="{BB962C8B-B14F-4D97-AF65-F5344CB8AC3E}">
        <p14:creationId xmlns:p14="http://schemas.microsoft.com/office/powerpoint/2010/main" val="2076778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200" dirty="0"/>
              <a:t>Struktur och delaktighet i planeringen</a:t>
            </a:r>
            <a:br>
              <a:rPr lang="sv-SE" sz="3600" dirty="0"/>
            </a:br>
            <a:r>
              <a:rPr lang="sv-SE" sz="3200" b="0" dirty="0"/>
              <a:t>(50 minuter)</a:t>
            </a:r>
          </a:p>
        </p:txBody>
      </p:sp>
    </p:spTree>
    <p:extLst>
      <p:ext uri="{BB962C8B-B14F-4D97-AF65-F5344CB8AC3E}">
        <p14:creationId xmlns:p14="http://schemas.microsoft.com/office/powerpoint/2010/main" val="1188770646"/>
      </p:ext>
    </p:extLst>
  </p:cSld>
  <p:clrMapOvr>
    <a:masterClrMapping/>
  </p:clrMapOvr>
</p:sld>
</file>

<file path=ppt/theme/theme1.xml><?xml version="1.0" encoding="utf-8"?>
<a:theme xmlns:a="http://schemas.openxmlformats.org/drawingml/2006/main" name="SoS-PPT-svensk-150922">
  <a:themeElements>
    <a:clrScheme name="Anpassat 4">
      <a:dk1>
        <a:srgbClr val="000000"/>
      </a:dk1>
      <a:lt1>
        <a:srgbClr val="DAD7CB"/>
      </a:lt1>
      <a:dk2>
        <a:srgbClr val="8D6E97"/>
      </a:dk2>
      <a:lt2>
        <a:srgbClr val="4A7729"/>
      </a:lt2>
      <a:accent1>
        <a:srgbClr val="A6BCC6"/>
      </a:accent1>
      <a:accent2>
        <a:srgbClr val="7D9AAA"/>
      </a:accent2>
      <a:accent3>
        <a:srgbClr val="D3BF96"/>
      </a:accent3>
      <a:accent4>
        <a:srgbClr val="002B45"/>
      </a:accent4>
      <a:accent5>
        <a:srgbClr val="857363"/>
      </a:accent5>
      <a:accent6>
        <a:srgbClr val="452325"/>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AD7CB"/>
        </a:solidFill>
        <a:ln>
          <a:noFill/>
        </a:ln>
      </a:spPr>
      <a:bodyPr rtlCol="0" anchor="ctr"/>
      <a:lstStyle>
        <a:defPPr algn="ctr">
          <a:defRPr sz="1900" dirty="0" smtClean="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900" smtClean="0"/>
        </a:defPPr>
      </a:lstStyle>
    </a:txDef>
  </a:objectDefaults>
  <a:extraClrSchemeLst/>
  <a:custClrLst>
    <a:custClr name="Beige Diagrambakgrund">
      <a:srgbClr val="DAD7CB"/>
    </a:custClr>
    <a:custClr name="Mörkbeige">
      <a:srgbClr val="D3BF96"/>
    </a:custClr>
    <a:custClr>
      <a:srgbClr val="AAA38E"/>
    </a:custClr>
    <a:custClr name="Brun">
      <a:srgbClr val="857363"/>
    </a:custClr>
    <a:custClr name="Mellanbrun">
      <a:srgbClr val="6D5047"/>
    </a:custClr>
    <a:custClr name="Mörkbrun">
      <a:srgbClr val="452325"/>
    </a:custClr>
    <a:custClr name="Vit">
      <a:srgbClr val="FFFFFF"/>
    </a:custClr>
    <a:custClr name="Vit">
      <a:srgbClr val="FFFFFF"/>
    </a:custClr>
    <a:custClr name="Svart">
      <a:srgbClr val="000000"/>
    </a:custClr>
    <a:custClr name="Vit">
      <a:srgbClr val="FFFFFF"/>
    </a:custClr>
    <a:custClr name="Ljusblå">
      <a:srgbClr val="E0E6E6"/>
    </a:custClr>
    <a:custClr name="Isblå">
      <a:srgbClr val="A6BCC6"/>
    </a:custClr>
    <a:custClr name="Ljus blågrå">
      <a:srgbClr val="A5ACAF"/>
    </a:custClr>
    <a:custClr name="Blågrå">
      <a:srgbClr val="7D9AAA"/>
    </a:custClr>
    <a:custClr name="Mörk blågrå">
      <a:srgbClr val="51626F"/>
    </a:custClr>
    <a:custClr name="Mörkblå">
      <a:srgbClr val="002B45"/>
    </a:custClr>
    <a:custClr name="Vit">
      <a:srgbClr val="FFFFFF"/>
    </a:custClr>
    <a:custClr name="Accentfärg orange">
      <a:srgbClr val="ED8B00"/>
    </a:custClr>
    <a:custClr name="Accentfärg turkos">
      <a:srgbClr val="3DB7E4"/>
    </a:custClr>
    <a:custClr name="Accentfärg grön">
      <a:srgbClr val="3F9C35"/>
    </a:custClr>
    <a:custClr name="Diagramfärg Riket 251/230/204">
      <a:srgbClr val="FBE6CC"/>
    </a:custClr>
    <a:custClr name="Diagramfärg Riket 246/205/153">
      <a:srgbClr val="F6CD99"/>
    </a:custClr>
    <a:custClr name="Diagramfärg Riket 242/181/102">
      <a:srgbClr val="F2B566"/>
    </a:custClr>
    <a:custClr name="Diagramfärg Riket Huvudfärg">
      <a:srgbClr val="ED8B00"/>
    </a:custClr>
    <a:custClr name="Diagramfärg Riket 175/98/10">
      <a:srgbClr val="AF620A"/>
    </a:custClr>
    <a:custClr name="Diagramfärg Riket 117/66/0">
      <a:srgbClr val="754200"/>
    </a:custClr>
    <a:custClr name="Vit">
      <a:srgbClr val="FFFFFF"/>
    </a:custClr>
    <a:custClr name="Diagramfärg Riket Huvudfärg">
      <a:srgbClr val="ED8B00"/>
    </a:custClr>
    <a:custClr name="Diagramfärg alarmerande händelse">
      <a:srgbClr val="BA0C2F"/>
    </a:custClr>
    <a:custClr name="Beige Diagrambakgrund">
      <a:srgbClr val="DAD7CB"/>
    </a:custClr>
    <a:custClr name="Diagramfärg män 218/237/203">
      <a:srgbClr val="DAEDCB"/>
    </a:custClr>
    <a:custClr name="Diagramfärg män 180/219/151">
      <a:srgbClr val="B4DB97"/>
    </a:custClr>
    <a:custClr name="Diagramfärg män 142/201/99">
      <a:srgbClr val="8EC963"/>
    </a:custClr>
    <a:custClr name="Diagramfärg män Huvudfärg">
      <a:srgbClr val="4A7729"/>
    </a:custClr>
    <a:custClr name="Diagramfärg män 55/88/31">
      <a:srgbClr val="3B581F"/>
    </a:custClr>
    <a:custClr name="Diagramfärg män 36/58/20">
      <a:srgbClr val="243A14"/>
    </a:custClr>
    <a:custClr name="Vit">
      <a:srgbClr val="FFFFFF"/>
    </a:custClr>
    <a:custClr name="Diagramfärg män Huvudfärg">
      <a:srgbClr val="4A7729"/>
    </a:custClr>
    <a:custClr name="Vit">
      <a:srgbClr val="FFFFFF"/>
    </a:custClr>
    <a:custClr name="Vit">
      <a:srgbClr val="FFFFFF"/>
    </a:custClr>
    <a:custClr name="Diagramfärg kvinnor 232/225/234">
      <a:srgbClr val="E8E1EA"/>
    </a:custClr>
    <a:custClr name="Diagramfärg kvinnor 209/197/214">
      <a:srgbClr val="D1C5D6"/>
    </a:custClr>
    <a:custClr name="Diagramfärg kvinnor 186/167/192">
      <a:srgbClr val="BAA7C0"/>
    </a:custClr>
    <a:custClr name="Diagramfärg kvinnor Huvudfärg">
      <a:srgbClr val="8D6E97"/>
    </a:custClr>
    <a:custClr name="Diagramfärg kvinnor 106/82/114">
      <a:srgbClr val="6A5272"/>
    </a:custClr>
    <a:custClr name="Diagramfärg kvinnor 70/54/75">
      <a:srgbClr val="46364B"/>
    </a:custClr>
    <a:custClr name="Vit">
      <a:srgbClr val="FFFFFF"/>
    </a:custClr>
    <a:custClr name="Diagramfärg kvinnor huvudfärg">
      <a:srgbClr val="8D6E97"/>
    </a:custClr>
    <a:custClr name="Vit">
      <a:srgbClr val="FFFFFF"/>
    </a:custClr>
    <a:custClr name="Vit">
      <a:srgbClr val="FFFFFF"/>
    </a:custClr>
  </a:custClrLst>
  <a:extLst>
    <a:ext uri="{05A4C25C-085E-4340-85A3-A5531E510DB2}">
      <thm15:themeFamily xmlns:thm15="http://schemas.microsoft.com/office/thememl/2012/main" name="SoS PPT-sve.potx" id="{E25BEABA-F5FF-4E97-873F-DB82715E8840}" vid="{9F60E1E5-9C3A-46AD-8AA9-D23F8B1475E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SoS PPT-sve</Template>
  <TotalTime>111</TotalTime>
  <Words>985</Words>
  <Application>Microsoft Office PowerPoint</Application>
  <PresentationFormat>Bildspel på skärmen (4:3)</PresentationFormat>
  <Paragraphs>114</Paragraphs>
  <Slides>18</Slides>
  <Notes>12</Notes>
  <HiddenSlides>1</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18</vt:i4>
      </vt:variant>
    </vt:vector>
  </HeadingPairs>
  <TitlesOfParts>
    <vt:vector size="22" baseType="lpstr">
      <vt:lpstr>Arial</vt:lpstr>
      <vt:lpstr>Calibri</vt:lpstr>
      <vt:lpstr>Century Gothic</vt:lpstr>
      <vt:lpstr>SoS-PPT-svensk-150922</vt:lpstr>
      <vt:lpstr>Planera utredning   </vt:lpstr>
      <vt:lpstr>Innehåll och ungefärlig tidsåtgång  </vt:lpstr>
      <vt:lpstr>Varför utredningsplanering?  (30 minuter)</vt:lpstr>
      <vt:lpstr>Övningens syfte</vt:lpstr>
      <vt:lpstr>PowerPoint-presentation</vt:lpstr>
      <vt:lpstr>Fundera enskilt  (5 minuter)</vt:lpstr>
      <vt:lpstr>Gå igenom och diskutera  (15 minuter)</vt:lpstr>
      <vt:lpstr>Sammanfatta och avsluta gemensamt (5 minuter)</vt:lpstr>
      <vt:lpstr>Struktur och delaktighet i planeringen (50 minuter)</vt:lpstr>
      <vt:lpstr>Övningens syfte</vt:lpstr>
      <vt:lpstr>Enskilt arbete (5 minuter)</vt:lpstr>
      <vt:lpstr>Referat av JO-beslut    </vt:lpstr>
      <vt:lpstr>Diskutera i grupp  (20 minuter)</vt:lpstr>
      <vt:lpstr>Sammanfatta gemensamt  (10 minuter) </vt:lpstr>
      <vt:lpstr>Fundera enskilt (3 minuter)</vt:lpstr>
      <vt:lpstr>Summera och avsluta gemensamt (5 minuter)</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Socialstyrelsens Powerpointmall</dc:title>
  <dc:creator>Johansson, Pernilla</dc:creator>
  <cp:keywords>class='Open'</cp:keywords>
  <cp:lastModifiedBy>Agåker, Eva</cp:lastModifiedBy>
  <cp:revision>26</cp:revision>
  <cp:lastPrinted>2015-05-08T11:44:01Z</cp:lastPrinted>
  <dcterms:created xsi:type="dcterms:W3CDTF">2020-02-12T13:09:27Z</dcterms:created>
  <dcterms:modified xsi:type="dcterms:W3CDTF">2024-01-10T12:22:15Z</dcterms:modified>
</cp:coreProperties>
</file>