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347" r:id="rId2"/>
    <p:sldId id="316" r:id="rId3"/>
    <p:sldId id="317" r:id="rId4"/>
    <p:sldId id="318" r:id="rId5"/>
    <p:sldId id="319" r:id="rId6"/>
    <p:sldId id="320" r:id="rId7"/>
    <p:sldId id="321" r:id="rId8"/>
    <p:sldId id="323" r:id="rId9"/>
    <p:sldId id="324" r:id="rId10"/>
    <p:sldId id="325" r:id="rId11"/>
    <p:sldId id="326" r:id="rId12"/>
    <p:sldId id="327" r:id="rId13"/>
    <p:sldId id="328" r:id="rId14"/>
    <p:sldId id="329" r:id="rId15"/>
    <p:sldId id="330" r:id="rId16"/>
    <p:sldId id="331" r:id="rId17"/>
    <p:sldId id="348" r:id="rId18"/>
    <p:sldId id="333" r:id="rId19"/>
    <p:sldId id="334" r:id="rId20"/>
    <p:sldId id="335" r:id="rId21"/>
    <p:sldId id="336" r:id="rId22"/>
    <p:sldId id="337" r:id="rId23"/>
    <p:sldId id="338" r:id="rId24"/>
    <p:sldId id="339" r:id="rId25"/>
    <p:sldId id="340" r:id="rId26"/>
    <p:sldId id="341" r:id="rId27"/>
    <p:sldId id="342" r:id="rId28"/>
    <p:sldId id="343" r:id="rId29"/>
    <p:sldId id="344" r:id="rId30"/>
    <p:sldId id="345" r:id="rId31"/>
    <p:sldId id="349" r:id="rId32"/>
    <p:sldId id="350" r:id="rId33"/>
    <p:sldId id="351" r:id="rId34"/>
    <p:sldId id="352" r:id="rId35"/>
    <p:sldId id="353" r:id="rId36"/>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gåker, Eva" initials="AE" lastIdx="32" clrIdx="0">
    <p:extLst>
      <p:ext uri="{19B8F6BF-5375-455C-9EA6-DF929625EA0E}">
        <p15:presenceInfo xmlns:p15="http://schemas.microsoft.com/office/powerpoint/2012/main" userId="S-1-5-21-2075942658-1792417684-393963531-205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66327" autoAdjust="0"/>
  </p:normalViewPr>
  <p:slideViewPr>
    <p:cSldViewPr snapToGrid="0" showGuides="1">
      <p:cViewPr varScale="1">
        <p:scale>
          <a:sx n="76" d="100"/>
          <a:sy n="76" d="100"/>
        </p:scale>
        <p:origin x="2496" y="84"/>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2024-01-10</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2024-01-10</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3924896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17</a:t>
            </a:fld>
            <a:endParaRPr lang="sv-SE"/>
          </a:p>
        </p:txBody>
      </p:sp>
    </p:spTree>
    <p:extLst>
      <p:ext uri="{BB962C8B-B14F-4D97-AF65-F5344CB8AC3E}">
        <p14:creationId xmlns:p14="http://schemas.microsoft.com/office/powerpoint/2010/main" val="2565338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Be</a:t>
            </a:r>
            <a:r>
              <a:rPr lang="sv-SE" baseline="0" dirty="0"/>
              <a:t> deltagarna ta med dessa tankar i arbetet med övningen</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18</a:t>
            </a:fld>
            <a:endParaRPr lang="sv-SE"/>
          </a:p>
        </p:txBody>
      </p:sp>
    </p:spTree>
    <p:extLst>
      <p:ext uri="{BB962C8B-B14F-4D97-AF65-F5344CB8AC3E}">
        <p14:creationId xmlns:p14="http://schemas.microsoft.com/office/powerpoint/2010/main" val="4012116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Gå igenom instruktionerna med hela gruppen (denna och följande två bilder).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Dela in i grupper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baseline="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19</a:t>
            </a:fld>
            <a:endParaRPr lang="sv-SE"/>
          </a:p>
        </p:txBody>
      </p:sp>
    </p:spTree>
    <p:extLst>
      <p:ext uri="{BB962C8B-B14F-4D97-AF65-F5344CB8AC3E}">
        <p14:creationId xmlns:p14="http://schemas.microsoft.com/office/powerpoint/2010/main" val="3535553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Dela ut deltagarmaterialet.</a:t>
            </a:r>
            <a:r>
              <a:rPr lang="sv-SE" baseline="0" dirty="0"/>
              <a:t> De tre bilder du visat.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21</a:t>
            </a:fld>
            <a:endParaRPr lang="sv-SE"/>
          </a:p>
        </p:txBody>
      </p:sp>
    </p:spTree>
    <p:extLst>
      <p:ext uri="{BB962C8B-B14F-4D97-AF65-F5344CB8AC3E}">
        <p14:creationId xmlns:p14="http://schemas.microsoft.com/office/powerpoint/2010/main" val="29596910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Vid återsamlingen, gå igenom gruppernas idéer.</a:t>
            </a:r>
          </a:p>
        </p:txBody>
      </p:sp>
      <p:sp>
        <p:nvSpPr>
          <p:cNvPr id="4" name="Platshållare för bildnummer 3"/>
          <p:cNvSpPr>
            <a:spLocks noGrp="1"/>
          </p:cNvSpPr>
          <p:nvPr>
            <p:ph type="sldNum" sz="quarter" idx="10"/>
          </p:nvPr>
        </p:nvSpPr>
        <p:spPr/>
        <p:txBody>
          <a:bodyPr/>
          <a:lstStyle/>
          <a:p>
            <a:fld id="{05D5686F-F078-4CCD-8B13-BD87C1522AC4}" type="slidenum">
              <a:rPr lang="sv-SE" smtClean="0"/>
              <a:t>22</a:t>
            </a:fld>
            <a:endParaRPr lang="sv-SE"/>
          </a:p>
        </p:txBody>
      </p:sp>
    </p:spTree>
    <p:extLst>
      <p:ext uri="{BB962C8B-B14F-4D97-AF65-F5344CB8AC3E}">
        <p14:creationId xmlns:p14="http://schemas.microsoft.com/office/powerpoint/2010/main" val="16923113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24</a:t>
            </a:fld>
            <a:endParaRPr lang="sv-SE"/>
          </a:p>
        </p:txBody>
      </p:sp>
    </p:spTree>
    <p:extLst>
      <p:ext uri="{BB962C8B-B14F-4D97-AF65-F5344CB8AC3E}">
        <p14:creationId xmlns:p14="http://schemas.microsoft.com/office/powerpoint/2010/main" val="2911143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gemensamt</a:t>
            </a:r>
            <a:r>
              <a:rPr lang="sv-SE" baseline="0" dirty="0"/>
              <a:t> upp citatet för deltagarna</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26</a:t>
            </a:fld>
            <a:endParaRPr lang="sv-SE"/>
          </a:p>
        </p:txBody>
      </p:sp>
    </p:spTree>
    <p:extLst>
      <p:ext uri="{BB962C8B-B14F-4D97-AF65-F5344CB8AC3E}">
        <p14:creationId xmlns:p14="http://schemas.microsoft.com/office/powerpoint/2010/main" val="2359289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Be deltagarna anteckna kort</a:t>
            </a:r>
            <a:r>
              <a:rPr lang="sv-SE" baseline="0" dirty="0"/>
              <a:t> kring deras reflektioner </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27</a:t>
            </a:fld>
            <a:endParaRPr lang="sv-SE"/>
          </a:p>
        </p:txBody>
      </p:sp>
    </p:spTree>
    <p:extLst>
      <p:ext uri="{BB962C8B-B14F-4D97-AF65-F5344CB8AC3E}">
        <p14:creationId xmlns:p14="http://schemas.microsoft.com/office/powerpoint/2010/main" val="2520016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Klicka fram nästa bild</a:t>
            </a:r>
          </a:p>
        </p:txBody>
      </p:sp>
      <p:sp>
        <p:nvSpPr>
          <p:cNvPr id="4" name="Platshållare för bildnummer 3"/>
          <p:cNvSpPr>
            <a:spLocks noGrp="1"/>
          </p:cNvSpPr>
          <p:nvPr>
            <p:ph type="sldNum" sz="quarter" idx="10"/>
          </p:nvPr>
        </p:nvSpPr>
        <p:spPr/>
        <p:txBody>
          <a:bodyPr/>
          <a:lstStyle/>
          <a:p>
            <a:fld id="{05D5686F-F078-4CCD-8B13-BD87C1522AC4}" type="slidenum">
              <a:rPr lang="sv-SE" smtClean="0"/>
              <a:t>28</a:t>
            </a:fld>
            <a:endParaRPr lang="sv-SE"/>
          </a:p>
        </p:txBody>
      </p:sp>
    </p:spTree>
    <p:extLst>
      <p:ext uri="{BB962C8B-B14F-4D97-AF65-F5344CB8AC3E}">
        <p14:creationId xmlns:p14="http://schemas.microsoft.com/office/powerpoint/2010/main" val="37638293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29</a:t>
            </a:fld>
            <a:endParaRPr lang="sv-SE"/>
          </a:p>
        </p:txBody>
      </p:sp>
    </p:spTree>
    <p:extLst>
      <p:ext uri="{BB962C8B-B14F-4D97-AF65-F5344CB8AC3E}">
        <p14:creationId xmlns:p14="http://schemas.microsoft.com/office/powerpoint/2010/main" val="606567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visas inte för deltagarna.</a:t>
            </a:r>
            <a:r>
              <a:rPr lang="sv-SE" baseline="0" dirty="0"/>
              <a:t> Det är en översikt över innehållet.</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2</a:t>
            </a:fld>
            <a:endParaRPr lang="sv-SE"/>
          </a:p>
        </p:txBody>
      </p:sp>
    </p:spTree>
    <p:extLst>
      <p:ext uri="{BB962C8B-B14F-4D97-AF65-F5344CB8AC3E}">
        <p14:creationId xmlns:p14="http://schemas.microsoft.com/office/powerpoint/2010/main" val="32452787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30</a:t>
            </a:fld>
            <a:endParaRPr lang="sv-SE"/>
          </a:p>
        </p:txBody>
      </p:sp>
    </p:spTree>
    <p:extLst>
      <p:ext uri="{BB962C8B-B14F-4D97-AF65-F5344CB8AC3E}">
        <p14:creationId xmlns:p14="http://schemas.microsoft.com/office/powerpoint/2010/main" val="14560488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 övning finns bild 20-23 i Deltagarmaterialet. De delar du ut när ni ska öva.</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32</a:t>
            </a:fld>
            <a:endParaRPr lang="sv-SE"/>
          </a:p>
        </p:txBody>
      </p:sp>
    </p:spTree>
    <p:extLst>
      <p:ext uri="{BB962C8B-B14F-4D97-AF65-F5344CB8AC3E}">
        <p14:creationId xmlns:p14="http://schemas.microsoft.com/office/powerpoint/2010/main" val="19576852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b="0" baseline="0" dirty="0"/>
              <a:t>Uppföljning placering/ Delaktighet uppföljning placering/ 4. Delaktighet i eget ärende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baseline="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33</a:t>
            </a:fld>
            <a:endParaRPr lang="sv-SE"/>
          </a:p>
        </p:txBody>
      </p:sp>
    </p:spTree>
    <p:extLst>
      <p:ext uri="{BB962C8B-B14F-4D97-AF65-F5344CB8AC3E}">
        <p14:creationId xmlns:p14="http://schemas.microsoft.com/office/powerpoint/2010/main" val="544320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b="0" baseline="0" dirty="0"/>
              <a:t>Uppföljning placering/ Delaktighet uppföljning placering/ 4. Delaktighet i eget ärende </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34</a:t>
            </a:fld>
            <a:endParaRPr lang="sv-SE"/>
          </a:p>
        </p:txBody>
      </p:sp>
    </p:spTree>
    <p:extLst>
      <p:ext uri="{BB962C8B-B14F-4D97-AF65-F5344CB8AC3E}">
        <p14:creationId xmlns:p14="http://schemas.microsoft.com/office/powerpoint/2010/main" val="38916062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b="0" baseline="0" dirty="0"/>
              <a:t>Uppföljning placering/ Delaktighet uppföljning placering/ 4. Delaktighet i eget ärende </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35</a:t>
            </a:fld>
            <a:endParaRPr lang="sv-SE"/>
          </a:p>
        </p:txBody>
      </p:sp>
    </p:spTree>
    <p:extLst>
      <p:ext uri="{BB962C8B-B14F-4D97-AF65-F5344CB8AC3E}">
        <p14:creationId xmlns:p14="http://schemas.microsoft.com/office/powerpoint/2010/main" val="1204167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05D5686F-F078-4CCD-8B13-BD87C1522AC4}" type="slidenum">
              <a:rPr lang="sv-SE" smtClean="0"/>
              <a:t>4</a:t>
            </a:fld>
            <a:endParaRPr lang="sv-SE"/>
          </a:p>
        </p:txBody>
      </p:sp>
    </p:spTree>
    <p:extLst>
      <p:ext uri="{BB962C8B-B14F-4D97-AF65-F5344CB8AC3E}">
        <p14:creationId xmlns:p14="http://schemas.microsoft.com/office/powerpoint/2010/main" val="1589786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instruktionen</a:t>
            </a:r>
            <a:r>
              <a:rPr lang="en-US" dirty="0"/>
              <a:t> </a:t>
            </a:r>
            <a:r>
              <a:rPr lang="en-US" dirty="0" err="1"/>
              <a:t>och</a:t>
            </a:r>
            <a:r>
              <a:rPr lang="en-US" dirty="0"/>
              <a:t> </a:t>
            </a:r>
            <a:r>
              <a:rPr lang="en-US" dirty="0" err="1"/>
              <a:t>gå</a:t>
            </a:r>
            <a:r>
              <a:rPr lang="en-US" dirty="0"/>
              <a:t> sedan </a:t>
            </a:r>
            <a:r>
              <a:rPr lang="en-US" dirty="0" err="1"/>
              <a:t>vidare</a:t>
            </a:r>
            <a:r>
              <a:rPr lang="en-US" dirty="0"/>
              <a:t> till </a:t>
            </a:r>
            <a:r>
              <a:rPr lang="en-US" dirty="0" err="1"/>
              <a:t>nästa</a:t>
            </a:r>
            <a:r>
              <a:rPr lang="en-US" dirty="0"/>
              <a:t> </a:t>
            </a:r>
            <a:r>
              <a:rPr lang="en-US" dirty="0" err="1"/>
              <a:t>bild</a:t>
            </a:r>
            <a:r>
              <a:rPr lang="en-US" dirty="0"/>
              <a:t>. </a:t>
            </a:r>
          </a:p>
        </p:txBody>
      </p:sp>
      <p:sp>
        <p:nvSpPr>
          <p:cNvPr id="4" name="Platshållare för bildnummer 3"/>
          <p:cNvSpPr>
            <a:spLocks noGrp="1"/>
          </p:cNvSpPr>
          <p:nvPr>
            <p:ph type="sldNum" sz="quarter" idx="5"/>
          </p:nvPr>
        </p:nvSpPr>
        <p:spPr/>
        <p:txBody>
          <a:bodyPr/>
          <a:lstStyle/>
          <a:p>
            <a:fld id="{05D5686F-F078-4CCD-8B13-BD87C1522AC4}" type="slidenum">
              <a:rPr lang="sv-SE" smtClean="0"/>
              <a:t>7</a:t>
            </a:fld>
            <a:endParaRPr lang="sv-SE"/>
          </a:p>
        </p:txBody>
      </p:sp>
    </p:spTree>
    <p:extLst>
      <p:ext uri="{BB962C8B-B14F-4D97-AF65-F5344CB8AC3E}">
        <p14:creationId xmlns:p14="http://schemas.microsoft.com/office/powerpoint/2010/main" val="1888281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a:t>
            </a:r>
            <a:r>
              <a:rPr lang="sv-SE" baseline="0" dirty="0"/>
              <a:t> högt för gruppen. Fortsätt sedan till nästa bild.</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8</a:t>
            </a:fld>
            <a:endParaRPr lang="sv-SE"/>
          </a:p>
        </p:txBody>
      </p:sp>
    </p:spTree>
    <p:extLst>
      <p:ext uri="{BB962C8B-B14F-4D97-AF65-F5344CB8AC3E}">
        <p14:creationId xmlns:p14="http://schemas.microsoft.com/office/powerpoint/2010/main" val="2117417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a:t>
            </a:r>
            <a:r>
              <a:rPr lang="sv-SE" baseline="0" dirty="0"/>
              <a:t> högt för gruppen. Fortsätt sedan till nästa bild.</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9</a:t>
            </a:fld>
            <a:endParaRPr lang="sv-SE"/>
          </a:p>
        </p:txBody>
      </p:sp>
    </p:spTree>
    <p:extLst>
      <p:ext uri="{BB962C8B-B14F-4D97-AF65-F5344CB8AC3E}">
        <p14:creationId xmlns:p14="http://schemas.microsoft.com/office/powerpoint/2010/main" val="1955262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a:t>
            </a:r>
            <a:r>
              <a:rPr lang="sv-SE" baseline="0" dirty="0"/>
              <a:t> högt för gruppen. Fortsätt sedan till nästa bild.</a:t>
            </a:r>
            <a:endParaRPr lang="sv-SE"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10</a:t>
            </a:fld>
            <a:endParaRPr lang="sv-SE"/>
          </a:p>
        </p:txBody>
      </p:sp>
    </p:spTree>
    <p:extLst>
      <p:ext uri="{BB962C8B-B14F-4D97-AF65-F5344CB8AC3E}">
        <p14:creationId xmlns:p14="http://schemas.microsoft.com/office/powerpoint/2010/main" val="2216394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 övning finns bild 20-23 i Deltagarmaterialet. Dela</a:t>
            </a:r>
            <a:r>
              <a:rPr lang="sv-SE" baseline="0" dirty="0"/>
              <a:t> ut dem när ni ska öva</a:t>
            </a:r>
            <a:r>
              <a:rPr lang="sv-SE" dirty="0"/>
              <a:t>.</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15</a:t>
            </a:fld>
            <a:endParaRPr lang="sv-SE"/>
          </a:p>
        </p:txBody>
      </p:sp>
    </p:spTree>
    <p:extLst>
      <p:ext uri="{BB962C8B-B14F-4D97-AF65-F5344CB8AC3E}">
        <p14:creationId xmlns:p14="http://schemas.microsoft.com/office/powerpoint/2010/main" val="3597108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dirty="0"/>
              <a:t>I detta moment ska deltagarna utgå från det ärende som de tagit med sig för att få hjälp att planera för barnets/den unges delaktighet</a:t>
            </a:r>
            <a:r>
              <a:rPr lang="sv-SE" sz="1200" b="0" dirty="0"/>
              <a:t>. </a:t>
            </a:r>
          </a:p>
          <a:p>
            <a:pPr marL="171450" indent="-171450">
              <a:buFont typeface="Arial" panose="020B0604020202020204" pitchFamily="34" charset="0"/>
              <a:buChar char="•"/>
            </a:pPr>
            <a:r>
              <a:rPr lang="sv-SE" sz="1100" b="0" dirty="0"/>
              <a:t>Dela in deltagarna i grupper om 3-4 personer.</a:t>
            </a:r>
          </a:p>
          <a:p>
            <a:pPr marL="171450" indent="-171450">
              <a:buFont typeface="Arial" panose="020B0604020202020204" pitchFamily="34" charset="0"/>
              <a:buChar char="•"/>
            </a:pPr>
            <a:r>
              <a:rPr lang="sv-SE" sz="1100" b="0" baseline="0" dirty="0"/>
              <a:t>Dela ut deltagarmaterialet</a:t>
            </a:r>
          </a:p>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16</a:t>
            </a:fld>
            <a:endParaRPr lang="sv-SE"/>
          </a:p>
        </p:txBody>
      </p:sp>
    </p:spTree>
    <p:extLst>
      <p:ext uri="{BB962C8B-B14F-4D97-AF65-F5344CB8AC3E}">
        <p14:creationId xmlns:p14="http://schemas.microsoft.com/office/powerpoint/2010/main" val="22508676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Följa upp placering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Följa upp placering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Följa upp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Följa upp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Följa upp placering</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Följa upp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Följa upp placering</a:t>
            </a:r>
          </a:p>
        </p:txBody>
      </p:sp>
      <p:sp>
        <p:nvSpPr>
          <p:cNvPr id="6" name="Slide Number Placeholder 5"/>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347248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Följa upp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Följa upp placering</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4.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Delaktighet i uppföljning av placering</a:t>
            </a:r>
            <a:br>
              <a:rPr lang="sv-SE" dirty="0"/>
            </a:br>
            <a:br>
              <a:rPr lang="sv-SE" dirty="0"/>
            </a:br>
            <a:br>
              <a:rPr lang="sv-SE" dirty="0"/>
            </a:br>
            <a:br>
              <a:rPr lang="sv-SE" dirty="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18891" t="-23668" r="-20072" b="-5156"/>
          <a:stretch/>
        </p:blipFill>
        <p:spPr>
          <a:solidFill>
            <a:srgbClr val="3DB7E4"/>
          </a:solidFill>
        </p:spPr>
      </p:pic>
    </p:spTree>
    <p:extLst>
      <p:ext uri="{BB962C8B-B14F-4D97-AF65-F5344CB8AC3E}">
        <p14:creationId xmlns:p14="http://schemas.microsoft.com/office/powerpoint/2010/main" val="1131469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B8E54F9-CCD5-4F5E-BB81-B18082288CA5}"/>
              </a:ext>
            </a:extLst>
          </p:cNvPr>
          <p:cNvSpPr>
            <a:spLocks noGrp="1"/>
          </p:cNvSpPr>
          <p:nvPr>
            <p:ph sz="quarter" idx="13"/>
          </p:nvPr>
        </p:nvSpPr>
        <p:spPr/>
        <p:txBody>
          <a:bodyPr/>
          <a:lstStyle/>
          <a:p>
            <a:pPr marL="0" indent="0">
              <a:buNone/>
            </a:pPr>
            <a:r>
              <a:rPr lang="sv-SE" dirty="0"/>
              <a:t>Samtidigt som barn och ungdomar har rätt att delta i den process som leder fram till </a:t>
            </a:r>
            <a:br>
              <a:rPr lang="sv-SE" dirty="0"/>
            </a:br>
            <a:r>
              <a:rPr lang="sv-SE" dirty="0"/>
              <a:t>att de får ett visst stöd, ska de inte behöva ta ansvar för alla delar i processen. Barn ska kunna vara trygga i att vuxna tar ansvar för planering och viktiga beslut som kräver vuxnas kompetens. Det är också vuxna som får ha det långsiktiga perspektivet. Barn och unga har rätt att leva i nuet.</a:t>
            </a:r>
          </a:p>
          <a:p>
            <a:pPr marL="0" indent="0">
              <a:buNone/>
            </a:pPr>
            <a:r>
              <a:rPr lang="sv-SE" sz="2000" i="1" dirty="0"/>
              <a:t>[Ur Lyssna på oss, Handikappförbunden, 2011] </a:t>
            </a:r>
            <a:endParaRPr lang="en-US" sz="2000" i="1" dirty="0"/>
          </a:p>
        </p:txBody>
      </p:sp>
      <p:sp>
        <p:nvSpPr>
          <p:cNvPr id="2" name="Platshållare för bildnummer 1"/>
          <p:cNvSpPr>
            <a:spLocks noGrp="1"/>
          </p:cNvSpPr>
          <p:nvPr>
            <p:ph type="sldNum" sz="quarter" idx="12"/>
          </p:nvPr>
        </p:nvSpPr>
        <p:spPr/>
        <p:txBody>
          <a:bodyPr/>
          <a:lstStyle/>
          <a:p>
            <a:fld id="{3C85E78D-9BDB-402C-83E3-26573C1B9F9F}" type="slidenum">
              <a:rPr lang="sv-SE" smtClean="0"/>
              <a:t>10</a:t>
            </a:fld>
            <a:endParaRPr lang="sv-SE"/>
          </a:p>
        </p:txBody>
      </p:sp>
      <p:sp>
        <p:nvSpPr>
          <p:cNvPr id="4" name="Platshållare för sidfot 3"/>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962843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(5 minuter)</a:t>
            </a:r>
            <a:endParaRPr lang="sv-SE" dirty="0"/>
          </a:p>
        </p:txBody>
      </p:sp>
      <p:sp>
        <p:nvSpPr>
          <p:cNvPr id="3" name="Platshållare för innehåll 2"/>
          <p:cNvSpPr>
            <a:spLocks noGrp="1"/>
          </p:cNvSpPr>
          <p:nvPr>
            <p:ph sz="quarter" idx="13"/>
          </p:nvPr>
        </p:nvSpPr>
        <p:spPr/>
        <p:txBody>
          <a:bodyPr/>
          <a:lstStyle/>
          <a:p>
            <a:r>
              <a:rPr lang="sv-SE" b="0" dirty="0"/>
              <a:t>Vad väckte texterna på föregående </a:t>
            </a:r>
            <a:br>
              <a:rPr lang="sv-SE" b="0" dirty="0"/>
            </a:br>
            <a:r>
              <a:rPr lang="sv-SE" b="0" dirty="0"/>
              <a:t>bilder för tankar?</a:t>
            </a:r>
          </a:p>
          <a:p>
            <a:r>
              <a:rPr lang="sv-SE" b="0" dirty="0"/>
              <a:t>Prioriterar vi delaktighet i vårt arbete </a:t>
            </a:r>
            <a:br>
              <a:rPr lang="sv-SE" b="0" dirty="0"/>
            </a:br>
            <a:r>
              <a:rPr lang="sv-SE" b="0" dirty="0"/>
              <a:t>med uppföljningar av placeringar?</a:t>
            </a:r>
          </a:p>
          <a:p>
            <a:endParaRPr lang="sv-SE" sz="2400" dirty="0"/>
          </a:p>
          <a:p>
            <a:endParaRPr lang="sv-SE" sz="1800" b="0" dirty="0"/>
          </a:p>
          <a:p>
            <a:pPr marL="0" indent="0">
              <a:buNone/>
            </a:pPr>
            <a:endParaRPr lang="sv-SE" b="0" dirty="0"/>
          </a:p>
        </p:txBody>
      </p:sp>
      <p:sp>
        <p:nvSpPr>
          <p:cNvPr id="5" name="Platshållare för bildnummer 4"/>
          <p:cNvSpPr>
            <a:spLocks noGrp="1"/>
          </p:cNvSpPr>
          <p:nvPr>
            <p:ph type="sldNum" sz="quarter" idx="12"/>
          </p:nvPr>
        </p:nvSpPr>
        <p:spPr/>
        <p:txBody>
          <a:bodyPr/>
          <a:lstStyle/>
          <a:p>
            <a:fld id="{3C85E78D-9BDB-402C-83E3-26573C1B9F9F}" type="slidenum">
              <a:rPr lang="sv-SE" smtClean="0"/>
              <a:t>11</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862121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811397-365C-4CD3-9D47-6A4373D48D8C}"/>
              </a:ext>
            </a:extLst>
          </p:cNvPr>
          <p:cNvSpPr>
            <a:spLocks noGrp="1"/>
          </p:cNvSpPr>
          <p:nvPr>
            <p:ph type="title"/>
          </p:nvPr>
        </p:nvSpPr>
        <p:spPr/>
        <p:txBody>
          <a:bodyPr/>
          <a:lstStyle/>
          <a:p>
            <a:r>
              <a:rPr lang="sv-SE" dirty="0"/>
              <a:t>Diskutera gemensamt </a:t>
            </a:r>
            <a:br>
              <a:rPr lang="sv-SE" dirty="0"/>
            </a:br>
            <a:r>
              <a:rPr lang="sv-SE" b="0" dirty="0"/>
              <a:t>(10 minuter)</a:t>
            </a:r>
          </a:p>
        </p:txBody>
      </p:sp>
      <p:sp>
        <p:nvSpPr>
          <p:cNvPr id="5" name="Platshållare för innehåll 4">
            <a:extLst>
              <a:ext uri="{FF2B5EF4-FFF2-40B4-BE49-F238E27FC236}">
                <a16:creationId xmlns:a16="http://schemas.microsoft.com/office/drawing/2014/main" id="{78076D7E-DE21-45B5-B362-1FB266BE5A22}"/>
              </a:ext>
            </a:extLst>
          </p:cNvPr>
          <p:cNvSpPr>
            <a:spLocks noGrp="1"/>
          </p:cNvSpPr>
          <p:nvPr>
            <p:ph idx="1"/>
          </p:nvPr>
        </p:nvSpPr>
        <p:spPr/>
        <p:txBody>
          <a:bodyPr/>
          <a:lstStyle/>
          <a:p>
            <a:pPr marL="0" indent="0">
              <a:buNone/>
            </a:pPr>
            <a:r>
              <a:rPr lang="sv-SE" sz="2600" b="0" dirty="0"/>
              <a:t>Delge varandra vad ni diskuterat.</a:t>
            </a:r>
          </a:p>
        </p:txBody>
      </p:sp>
      <p:sp>
        <p:nvSpPr>
          <p:cNvPr id="6" name="Platshållare för bildnummer 5"/>
          <p:cNvSpPr>
            <a:spLocks noGrp="1"/>
          </p:cNvSpPr>
          <p:nvPr>
            <p:ph type="sldNum" sz="quarter" idx="12"/>
          </p:nvPr>
        </p:nvSpPr>
        <p:spPr/>
        <p:txBody>
          <a:bodyPr/>
          <a:lstStyle/>
          <a:p>
            <a:fld id="{3C85E78D-9BDB-402C-83E3-26573C1B9F9F}" type="slidenum">
              <a:rPr lang="sv-SE" smtClean="0"/>
              <a:t>12</a:t>
            </a:fld>
            <a:endParaRPr lang="sv-SE"/>
          </a:p>
        </p:txBody>
      </p:sp>
      <p:sp>
        <p:nvSpPr>
          <p:cNvPr id="3" name="Platshållare för sidfot 2"/>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2995565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från diskussionen?</a:t>
            </a:r>
          </a:p>
          <a:p>
            <a:pPr marL="0" indent="0">
              <a:buNone/>
            </a:pPr>
            <a:r>
              <a:rPr lang="sv-SE" sz="2000" dirty="0"/>
              <a:t>Exempelvis:</a:t>
            </a:r>
          </a:p>
          <a:p>
            <a:pPr>
              <a:spcBef>
                <a:spcPts val="0"/>
              </a:spcBef>
            </a:pPr>
            <a:r>
              <a:rPr lang="sv-SE" sz="2000" b="0" dirty="0"/>
              <a:t>Något du har fått hjälp med.</a:t>
            </a:r>
          </a:p>
          <a:p>
            <a:pPr>
              <a:spcBef>
                <a:spcPts val="0"/>
              </a:spcBef>
            </a:pPr>
            <a:r>
              <a:rPr lang="sv-SE" sz="2000" b="0" dirty="0"/>
              <a:t>Eventuella ”aha-upplevelser”.</a:t>
            </a:r>
          </a:p>
          <a:p>
            <a:pPr>
              <a:spcBef>
                <a:spcPts val="0"/>
              </a:spcBef>
            </a:pPr>
            <a:r>
              <a:rPr lang="sv-SE" sz="2000" b="0" dirty="0"/>
              <a:t>Något du ska börja, sluta eller fortsätta göra. </a:t>
            </a:r>
          </a:p>
        </p:txBody>
      </p:sp>
      <p:sp>
        <p:nvSpPr>
          <p:cNvPr id="6" name="Platshållare för bildnummer 5"/>
          <p:cNvSpPr>
            <a:spLocks noGrp="1"/>
          </p:cNvSpPr>
          <p:nvPr>
            <p:ph type="sldNum" sz="quarter" idx="12"/>
          </p:nvPr>
        </p:nvSpPr>
        <p:spPr/>
        <p:txBody>
          <a:bodyPr/>
          <a:lstStyle/>
          <a:p>
            <a:fld id="{3C85E78D-9BDB-402C-83E3-26573C1B9F9F}" type="slidenum">
              <a:rPr lang="sv-SE" smtClean="0"/>
              <a:t>13</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3296479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r>
              <a:rPr lang="sv-SE" sz="2600" b="0" dirty="0"/>
              <a:t>Gå laget runt och låt dem som vill </a:t>
            </a:r>
            <a:br>
              <a:rPr lang="sv-SE" sz="2600" b="0" dirty="0"/>
            </a:br>
            <a:r>
              <a:rPr lang="sv-SE" sz="2600" b="0" dirty="0"/>
              <a:t>dela med sig av tankar kring övningen. </a:t>
            </a:r>
          </a:p>
          <a:p>
            <a:r>
              <a:rPr lang="sv-SE" sz="2600" b="0" dirty="0"/>
              <a:t>Avsluta övningen.  </a:t>
            </a:r>
          </a:p>
        </p:txBody>
      </p:sp>
      <p:sp>
        <p:nvSpPr>
          <p:cNvPr id="6" name="Platshållare för bildnummer 5"/>
          <p:cNvSpPr>
            <a:spLocks noGrp="1"/>
          </p:cNvSpPr>
          <p:nvPr>
            <p:ph type="sldNum" sz="quarter" idx="12"/>
          </p:nvPr>
        </p:nvSpPr>
        <p:spPr/>
        <p:txBody>
          <a:bodyPr/>
          <a:lstStyle/>
          <a:p>
            <a:fld id="{3C85E78D-9BDB-402C-83E3-26573C1B9F9F}" type="slidenum">
              <a:rPr lang="sv-SE" smtClean="0"/>
              <a:t>14</a:t>
            </a:fld>
            <a:endParaRPr lang="sv-SE"/>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155219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Delaktighet i eget ärende</a:t>
            </a:r>
            <a:br>
              <a:rPr lang="sv-SE" sz="3600" dirty="0"/>
            </a:br>
            <a:r>
              <a:rPr lang="sv-SE" sz="3600" b="0" dirty="0"/>
              <a:t>(35 minuter)</a:t>
            </a:r>
            <a:endParaRPr lang="sv-SE" b="0" dirty="0"/>
          </a:p>
        </p:txBody>
      </p:sp>
    </p:spTree>
    <p:extLst>
      <p:ext uri="{BB962C8B-B14F-4D97-AF65-F5344CB8AC3E}">
        <p14:creationId xmlns:p14="http://schemas.microsoft.com/office/powerpoint/2010/main" val="3156630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Att ge praktisk övning i att möjliggöra delaktighet för barnet eller den unge </a:t>
            </a:r>
            <a:br>
              <a:rPr lang="sv-SE" b="0" dirty="0"/>
            </a:br>
            <a:r>
              <a:rPr lang="sv-SE" b="0" dirty="0"/>
              <a:t>och dess vårdnadshavare i uppföljningen</a:t>
            </a:r>
          </a:p>
          <a:p>
            <a:pPr>
              <a:buFont typeface="Arial" panose="020B0604020202020204" pitchFamily="34" charset="0"/>
              <a:buChar char="•"/>
            </a:pPr>
            <a:r>
              <a:rPr lang="sv-SE" b="0" dirty="0"/>
              <a:t>Att ge nya idéer till hur en handläggare </a:t>
            </a:r>
            <a:br>
              <a:rPr lang="sv-SE" b="0" dirty="0"/>
            </a:br>
            <a:r>
              <a:rPr lang="sv-SE" b="0" dirty="0"/>
              <a:t>kan möjliggöra och motivera till delaktighet.  </a:t>
            </a:r>
          </a:p>
        </p:txBody>
      </p:sp>
      <p:sp>
        <p:nvSpPr>
          <p:cNvPr id="6" name="Platshållare för bildnummer 5"/>
          <p:cNvSpPr>
            <a:spLocks noGrp="1"/>
          </p:cNvSpPr>
          <p:nvPr>
            <p:ph type="sldNum" sz="quarter" idx="12"/>
          </p:nvPr>
        </p:nvSpPr>
        <p:spPr/>
        <p:txBody>
          <a:bodyPr/>
          <a:lstStyle/>
          <a:p>
            <a:fld id="{3C85E78D-9BDB-402C-83E3-26573C1B9F9F}" type="slidenum">
              <a:rPr lang="sv-SE" smtClean="0"/>
              <a:t>16</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Tree>
    <p:extLst>
      <p:ext uri="{BB962C8B-B14F-4D97-AF65-F5344CB8AC3E}">
        <p14:creationId xmlns:p14="http://schemas.microsoft.com/office/powerpoint/2010/main" val="1583203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p:cNvSpPr>
            <a:spLocks noGrp="1"/>
          </p:cNvSpPr>
          <p:nvPr>
            <p:ph type="sldNum" sz="quarter" idx="12"/>
          </p:nvPr>
        </p:nvSpPr>
        <p:spPr/>
        <p:txBody>
          <a:bodyPr/>
          <a:lstStyle/>
          <a:p>
            <a:fld id="{3C85E78D-9BDB-402C-83E3-26573C1B9F9F}" type="slidenum">
              <a:rPr lang="sv-SE" smtClean="0"/>
              <a:t>17</a:t>
            </a:fld>
            <a:endParaRPr lang="sv-SE"/>
          </a:p>
        </p:txBody>
      </p:sp>
      <p:sp>
        <p:nvSpPr>
          <p:cNvPr id="3" name="Platshållare för innehåll 2"/>
          <p:cNvSpPr>
            <a:spLocks noGrp="1"/>
          </p:cNvSpPr>
          <p:nvPr>
            <p:ph sz="quarter" idx="13"/>
          </p:nvPr>
        </p:nvSpPr>
        <p:spPr>
          <a:xfrm>
            <a:off x="801687" y="1353267"/>
            <a:ext cx="7471979" cy="3708400"/>
          </a:xfrm>
        </p:spPr>
        <p:txBody>
          <a:bodyPr/>
          <a:lstStyle/>
          <a:p>
            <a:pPr marL="0" indent="0">
              <a:buNone/>
            </a:pPr>
            <a:r>
              <a:rPr lang="sv-SE" sz="3400" dirty="0"/>
              <a:t>Ett barns röst</a:t>
            </a:r>
          </a:p>
          <a:p>
            <a:pPr marL="0" indent="0">
              <a:buNone/>
            </a:pPr>
            <a:r>
              <a:rPr lang="sv-SE" sz="2000" b="0" dirty="0"/>
              <a:t>En trettonårig flicka tycker att socialtjänsten har för mycket makt och hon upplever att hennes åsikt inte spelar någon roll. </a:t>
            </a:r>
          </a:p>
          <a:p>
            <a:pPr marL="0" indent="0">
              <a:buNone/>
            </a:pPr>
            <a:r>
              <a:rPr lang="sv-SE" sz="2000" b="0" i="1" dirty="0"/>
              <a:t>”Jag vet inte om det ska vara så men jag tycker att socialen har för mycket makt. De är dryga och vägrar att lyssna på ens åsikt, som om det inte spelar någon roll - som om jag inte spelar någon roll. Liksom det är mitt liv som de tar olika beslut om, jag borde vara delaktig i det. Jag har rätten att säga min mening i allt som rör mig och den rätten tänker jag inte låta någon annan ta ifrån mig speciellt inte min vårdnadshavare.”</a:t>
            </a:r>
          </a:p>
          <a:p>
            <a:pPr marL="0" indent="0">
              <a:spcBef>
                <a:spcPts val="0"/>
              </a:spcBef>
              <a:buNone/>
            </a:pPr>
            <a:r>
              <a:rPr lang="sv-SE" sz="2000" b="0" dirty="0"/>
              <a:t>(IVO 2015 – ”När barn inte kan bo med sina föräldrar”)</a:t>
            </a:r>
            <a:endParaRPr lang="sv-SE" sz="2000" dirty="0"/>
          </a:p>
        </p:txBody>
      </p:sp>
      <p:sp>
        <p:nvSpPr>
          <p:cNvPr id="4" name="Platshållare för sidfot 3"/>
          <p:cNvSpPr>
            <a:spLocks noGrp="1"/>
          </p:cNvSpPr>
          <p:nvPr>
            <p:ph type="ftr" sz="quarter" idx="11"/>
          </p:nvPr>
        </p:nvSpPr>
        <p:spPr/>
        <p:txBody>
          <a:bodyPr/>
          <a:lstStyle/>
          <a:p>
            <a:r>
              <a:rPr lang="sv-SE"/>
              <a:t>Följa upp placering</a:t>
            </a:r>
            <a:endParaRPr lang="sv-SE" dirty="0"/>
          </a:p>
        </p:txBody>
      </p:sp>
    </p:spTree>
    <p:extLst>
      <p:ext uri="{BB962C8B-B14F-4D97-AF65-F5344CB8AC3E}">
        <p14:creationId xmlns:p14="http://schemas.microsoft.com/office/powerpoint/2010/main" val="92534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(5 minuter)</a:t>
            </a:r>
          </a:p>
        </p:txBody>
      </p:sp>
      <p:sp>
        <p:nvSpPr>
          <p:cNvPr id="3" name="Platshållare för bildnummer 2"/>
          <p:cNvSpPr>
            <a:spLocks noGrp="1"/>
          </p:cNvSpPr>
          <p:nvPr>
            <p:ph type="sldNum" sz="quarter" idx="12"/>
          </p:nvPr>
        </p:nvSpPr>
        <p:spPr/>
        <p:txBody>
          <a:bodyPr/>
          <a:lstStyle/>
          <a:p>
            <a:fld id="{3C85E78D-9BDB-402C-83E3-26573C1B9F9F}" type="slidenum">
              <a:rPr lang="sv-SE" smtClean="0"/>
              <a:t>18</a:t>
            </a:fld>
            <a:endParaRPr lang="sv-SE"/>
          </a:p>
        </p:txBody>
      </p:sp>
      <p:sp>
        <p:nvSpPr>
          <p:cNvPr id="4" name="Platshållare för innehåll 3"/>
          <p:cNvSpPr>
            <a:spLocks noGrp="1"/>
          </p:cNvSpPr>
          <p:nvPr>
            <p:ph sz="quarter" idx="13"/>
          </p:nvPr>
        </p:nvSpPr>
        <p:spPr/>
        <p:txBody>
          <a:bodyPr/>
          <a:lstStyle/>
          <a:p>
            <a:r>
              <a:rPr lang="sv-SE" b="0" dirty="0"/>
              <a:t>Vad väckte citatet för tankar?</a:t>
            </a:r>
          </a:p>
          <a:p>
            <a:endParaRPr lang="sv-SE" dirty="0"/>
          </a:p>
        </p:txBody>
      </p:sp>
      <p:sp>
        <p:nvSpPr>
          <p:cNvPr id="6" name="Platshållare för sidfot 5"/>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790823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Välj ett ärende att börja med</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a:xfrm>
            <a:off x="801688" y="2057400"/>
            <a:ext cx="6707476" cy="3695131"/>
          </a:xfrm>
        </p:spPr>
        <p:txBody>
          <a:bodyPr>
            <a:normAutofit/>
          </a:bodyPr>
          <a:lstStyle/>
          <a:p>
            <a:pPr marL="0" indent="0">
              <a:buNone/>
            </a:pPr>
            <a:r>
              <a:rPr lang="sv-SE" sz="2600" dirty="0"/>
              <a:t>Handläggaren sammanfattar kort, </a:t>
            </a:r>
            <a:br>
              <a:rPr lang="sv-SE" sz="2600" dirty="0"/>
            </a:br>
            <a:r>
              <a:rPr lang="sv-SE" sz="2600" dirty="0"/>
              <a:t>utan att avslöja individernas identitet: </a:t>
            </a:r>
          </a:p>
          <a:p>
            <a:pPr>
              <a:spcBef>
                <a:spcPts val="0"/>
              </a:spcBef>
            </a:pPr>
            <a:r>
              <a:rPr lang="sv-SE" sz="2000" b="0" dirty="0"/>
              <a:t>Vad handlar ärendet om?</a:t>
            </a:r>
          </a:p>
          <a:p>
            <a:pPr>
              <a:spcBef>
                <a:spcPts val="0"/>
              </a:spcBef>
            </a:pPr>
            <a:r>
              <a:rPr lang="sv-SE" sz="2000" b="0" dirty="0"/>
              <a:t>Vilka är förutsättningarna för barnets och vårdnadshavarnas delaktighet (t.ex. ålder, mognad, språk, funktionsnedsättning, etc.)</a:t>
            </a:r>
          </a:p>
          <a:p>
            <a:pPr>
              <a:spcBef>
                <a:spcPts val="0"/>
              </a:spcBef>
            </a:pPr>
            <a:r>
              <a:rPr lang="sv-SE" sz="2000" b="0" dirty="0"/>
              <a:t>Hur har du hittills gjort/tänkt göra barnet och vårdnadshavarna delaktiga i uppföljningen.</a:t>
            </a:r>
          </a:p>
          <a:p>
            <a:pPr marL="285750" lvl="1" indent="0">
              <a:buNone/>
            </a:pPr>
            <a:endParaRPr lang="sv-SE" dirty="0"/>
          </a:p>
          <a:p>
            <a:pPr marL="0" indent="0">
              <a:buNone/>
            </a:pPr>
            <a:endParaRPr lang="sv-SE" dirty="0"/>
          </a:p>
        </p:txBody>
      </p:sp>
      <p:sp>
        <p:nvSpPr>
          <p:cNvPr id="6" name="Platshållare för bildnummer 5"/>
          <p:cNvSpPr>
            <a:spLocks noGrp="1"/>
          </p:cNvSpPr>
          <p:nvPr>
            <p:ph type="sldNum" sz="quarter" idx="12"/>
          </p:nvPr>
        </p:nvSpPr>
        <p:spPr/>
        <p:txBody>
          <a:bodyPr/>
          <a:lstStyle/>
          <a:p>
            <a:fld id="{3C85E78D-9BDB-402C-83E3-26573C1B9F9F}" type="slidenum">
              <a:rPr lang="sv-SE" smtClean="0"/>
              <a:t>19</a:t>
            </a:fld>
            <a:endParaRPr lang="sv-SE"/>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211363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6594"/>
            <a:ext cx="7174296" cy="1296144"/>
          </a:xfrm>
        </p:spPr>
        <p:txBody>
          <a:bodyPr/>
          <a:lstStyle/>
          <a:p>
            <a:r>
              <a:rPr lang="sv-SE" dirty="0"/>
              <a:t>Innehåll och ungefärlig tidsåtgång</a:t>
            </a:r>
          </a:p>
        </p:txBody>
      </p:sp>
      <p:sp>
        <p:nvSpPr>
          <p:cNvPr id="3" name="Platshållare för bildnummer 2"/>
          <p:cNvSpPr>
            <a:spLocks noGrp="1"/>
          </p:cNvSpPr>
          <p:nvPr>
            <p:ph type="sldNum" sz="quarter" idx="12"/>
          </p:nvPr>
        </p:nvSpPr>
        <p:spPr/>
        <p:txBody>
          <a:bodyPr/>
          <a:lstStyle/>
          <a:p>
            <a:fld id="{3C85E78D-9BDB-402C-83E3-26573C1B9F9F}" type="slidenum">
              <a:rPr lang="sv-SE" smtClean="0"/>
              <a:t>2</a:t>
            </a:fld>
            <a:endParaRPr lang="sv-SE"/>
          </a:p>
        </p:txBody>
      </p:sp>
      <p:sp>
        <p:nvSpPr>
          <p:cNvPr id="4" name="Platshållare för innehåll 3"/>
          <p:cNvSpPr>
            <a:spLocks noGrp="1"/>
          </p:cNvSpPr>
          <p:nvPr>
            <p:ph sz="quarter" idx="13"/>
          </p:nvPr>
        </p:nvSpPr>
        <p:spPr>
          <a:xfrm>
            <a:off x="801688" y="2059200"/>
            <a:ext cx="7607300" cy="3708400"/>
          </a:xfrm>
        </p:spPr>
        <p:txBody>
          <a:bodyPr/>
          <a:lstStyle/>
          <a:p>
            <a:r>
              <a:rPr lang="sv-SE" sz="2800" dirty="0"/>
              <a:t>Varför delaktighet? </a:t>
            </a:r>
            <a:r>
              <a:rPr lang="sv-SE" sz="2000" b="0" dirty="0"/>
              <a:t>(50 minuter)</a:t>
            </a:r>
          </a:p>
          <a:p>
            <a:r>
              <a:rPr lang="sv-SE" sz="2800" dirty="0"/>
              <a:t>Delaktighet i eget ärende </a:t>
            </a:r>
            <a:r>
              <a:rPr lang="sv-SE" sz="2000" b="0" dirty="0"/>
              <a:t>(35 minuter) </a:t>
            </a:r>
          </a:p>
          <a:p>
            <a:r>
              <a:rPr lang="sv-SE" sz="2800" dirty="0"/>
              <a:t>Hur ofta träffar vi placerade barn? </a:t>
            </a:r>
            <a:r>
              <a:rPr lang="sv-SE" sz="2000" b="0" dirty="0"/>
              <a:t>(20 minuter)</a:t>
            </a:r>
            <a:br>
              <a:rPr lang="sv-SE" sz="2800" dirty="0"/>
            </a:br>
            <a:endParaRPr lang="sv-SE" dirty="0"/>
          </a:p>
        </p:txBody>
      </p:sp>
      <p:sp>
        <p:nvSpPr>
          <p:cNvPr id="5" name="Platshållare för sidfot 4"/>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1854995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Fundera gemensamt</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dirty="0"/>
              <a:t>Resonera runt andra möjligheter eller lösningar för att göra barn och vårdnads-havare delaktiga, exempelvis: </a:t>
            </a:r>
          </a:p>
          <a:p>
            <a:pPr>
              <a:spcBef>
                <a:spcPts val="0"/>
              </a:spcBef>
            </a:pPr>
            <a:r>
              <a:rPr lang="sv-SE" sz="2000" b="0" dirty="0"/>
              <a:t>Tolk eller andra typer av kommunikationsstöd?</a:t>
            </a:r>
          </a:p>
          <a:p>
            <a:pPr>
              <a:spcBef>
                <a:spcPts val="0"/>
              </a:spcBef>
            </a:pPr>
            <a:r>
              <a:rPr lang="sv-SE" sz="2000" b="0" dirty="0"/>
              <a:t>Alternativa sätt att inhämta information, </a:t>
            </a:r>
            <a:br>
              <a:rPr lang="sv-SE" sz="2000" b="0" dirty="0"/>
            </a:br>
            <a:r>
              <a:rPr lang="sv-SE" sz="2000" b="0" dirty="0"/>
              <a:t>annat än fysiska möten? </a:t>
            </a:r>
          </a:p>
          <a:p>
            <a:pPr>
              <a:spcBef>
                <a:spcPts val="0"/>
              </a:spcBef>
            </a:pPr>
            <a:r>
              <a:rPr lang="sv-SE" sz="2000" b="0" dirty="0"/>
              <a:t>Vad kan det bli för skillnad när du träffar </a:t>
            </a:r>
            <a:br>
              <a:rPr lang="sv-SE" sz="2000" b="0" dirty="0"/>
            </a:br>
            <a:r>
              <a:rPr lang="sv-SE" sz="2000" b="0" dirty="0"/>
              <a:t>barnet enskilt jämfört med om exempelvis </a:t>
            </a:r>
            <a:br>
              <a:rPr lang="sv-SE" sz="2000" b="0" dirty="0"/>
            </a:br>
            <a:r>
              <a:rPr lang="sv-SE" sz="2000" b="0" dirty="0"/>
              <a:t>familjehemmet är med?</a:t>
            </a:r>
          </a:p>
          <a:p>
            <a:pPr marL="285750" lvl="1" indent="0">
              <a:buNone/>
            </a:pPr>
            <a:r>
              <a:rPr lang="sv-SE" sz="1800" dirty="0"/>
              <a:t> </a:t>
            </a:r>
          </a:p>
          <a:p>
            <a:pPr marL="285750" lvl="1" indent="0">
              <a:buNone/>
            </a:pPr>
            <a:endParaRPr lang="sv-SE" sz="1800" dirty="0">
              <a:solidFill>
                <a:schemeClr val="tx1"/>
              </a:solidFill>
            </a:endParaRPr>
          </a:p>
          <a:p>
            <a:pPr marL="0" indent="0">
              <a:buNone/>
            </a:pPr>
            <a:endParaRPr lang="sv-SE" dirty="0"/>
          </a:p>
          <a:p>
            <a:pPr marL="457200" lvl="1" indent="0">
              <a:buNone/>
            </a:pPr>
            <a:endParaRPr lang="sv-SE" dirty="0"/>
          </a:p>
        </p:txBody>
      </p:sp>
      <p:sp>
        <p:nvSpPr>
          <p:cNvPr id="4" name="Kommentar i oval 3"/>
          <p:cNvSpPr/>
          <p:nvPr/>
        </p:nvSpPr>
        <p:spPr>
          <a:xfrm>
            <a:off x="5695720" y="3598824"/>
            <a:ext cx="3033682" cy="1324825"/>
          </a:xfrm>
          <a:prstGeom prst="wedgeEllipseCallout">
            <a:avLst/>
          </a:prstGeom>
          <a:ln w="9525"/>
        </p:spPr>
        <p:style>
          <a:lnRef idx="2">
            <a:schemeClr val="accent4"/>
          </a:lnRef>
          <a:fillRef idx="1">
            <a:schemeClr val="lt1"/>
          </a:fillRef>
          <a:effectRef idx="0">
            <a:schemeClr val="accent4"/>
          </a:effectRef>
          <a:fontRef idx="minor">
            <a:schemeClr val="dk1"/>
          </a:fontRef>
        </p:style>
        <p:txBody>
          <a:bodyPr rtlCol="0" anchor="ctr"/>
          <a:lstStyle/>
          <a:p>
            <a:pPr algn="ctr"/>
            <a:r>
              <a:rPr lang="sv-SE" sz="1900" dirty="0">
                <a:solidFill>
                  <a:schemeClr val="accent4"/>
                </a:solidFill>
              </a:rPr>
              <a:t>Tänk fritt!</a:t>
            </a:r>
          </a:p>
          <a:p>
            <a:pPr algn="ctr"/>
            <a:r>
              <a:rPr lang="sv-SE" sz="1900" dirty="0">
                <a:solidFill>
                  <a:schemeClr val="accent4"/>
                </a:solidFill>
              </a:rPr>
              <a:t>Förkasta inga idéer i detta läge.</a:t>
            </a:r>
          </a:p>
        </p:txBody>
      </p:sp>
      <p:sp>
        <p:nvSpPr>
          <p:cNvPr id="7" name="Platshållare för bildnummer 6"/>
          <p:cNvSpPr>
            <a:spLocks noGrp="1"/>
          </p:cNvSpPr>
          <p:nvPr>
            <p:ph type="sldNum" sz="quarter" idx="12"/>
          </p:nvPr>
        </p:nvSpPr>
        <p:spPr/>
        <p:txBody>
          <a:bodyPr/>
          <a:lstStyle/>
          <a:p>
            <a:fld id="{3C85E78D-9BDB-402C-83E3-26573C1B9F9F}" type="slidenum">
              <a:rPr lang="sv-SE" smtClean="0"/>
              <a:t>20</a:t>
            </a:fld>
            <a:endParaRPr lang="sv-SE"/>
          </a:p>
        </p:txBody>
      </p:sp>
      <p:sp>
        <p:nvSpPr>
          <p:cNvPr id="6" name="Platshållare för sidfot 5"/>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145290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69F40A-D500-444D-A5A5-CB611390CCEE}"/>
              </a:ext>
            </a:extLst>
          </p:cNvPr>
          <p:cNvSpPr>
            <a:spLocks noGrp="1"/>
          </p:cNvSpPr>
          <p:nvPr>
            <p:ph type="title"/>
          </p:nvPr>
        </p:nvSpPr>
        <p:spPr/>
        <p:txBody>
          <a:bodyPr/>
          <a:lstStyle/>
          <a:p>
            <a:r>
              <a:rPr lang="sv-SE" dirty="0"/>
              <a:t>Prioritera </a:t>
            </a:r>
            <a:br>
              <a:rPr lang="sv-SE" dirty="0"/>
            </a:br>
            <a:r>
              <a:rPr lang="sv-SE" b="0" dirty="0"/>
              <a:t>(5 minuter)</a:t>
            </a:r>
          </a:p>
        </p:txBody>
      </p:sp>
      <p:sp>
        <p:nvSpPr>
          <p:cNvPr id="3" name="Platshållare för innehåll 2">
            <a:extLst>
              <a:ext uri="{FF2B5EF4-FFF2-40B4-BE49-F238E27FC236}">
                <a16:creationId xmlns:a16="http://schemas.microsoft.com/office/drawing/2014/main" id="{155EC9CF-5887-470C-BB55-481FFA37A34B}"/>
              </a:ext>
            </a:extLst>
          </p:cNvPr>
          <p:cNvSpPr>
            <a:spLocks noGrp="1"/>
          </p:cNvSpPr>
          <p:nvPr>
            <p:ph idx="1"/>
          </p:nvPr>
        </p:nvSpPr>
        <p:spPr>
          <a:xfrm>
            <a:off x="801687" y="2057400"/>
            <a:ext cx="7460963" cy="3695131"/>
          </a:xfrm>
        </p:spPr>
        <p:txBody>
          <a:bodyPr/>
          <a:lstStyle/>
          <a:p>
            <a:pPr marL="0" indent="0">
              <a:buNone/>
            </a:pPr>
            <a:r>
              <a:rPr lang="sv-SE" sz="2600" dirty="0"/>
              <a:t>Välj ut de idéer som är relevanta att pröva </a:t>
            </a:r>
            <a:br>
              <a:rPr lang="sv-SE" sz="2600" dirty="0"/>
            </a:br>
            <a:r>
              <a:rPr lang="sv-SE" sz="2600" dirty="0"/>
              <a:t>i det aktuella ärendet, och som: </a:t>
            </a:r>
          </a:p>
          <a:p>
            <a:pPr>
              <a:spcBef>
                <a:spcPts val="0"/>
              </a:spcBef>
            </a:pPr>
            <a:r>
              <a:rPr lang="sv-SE" sz="2000" b="0" dirty="0"/>
              <a:t>kan fungera för det specifika barnet och dess vårdnadshavare.</a:t>
            </a:r>
          </a:p>
          <a:p>
            <a:pPr>
              <a:spcBef>
                <a:spcPts val="0"/>
              </a:spcBef>
            </a:pPr>
            <a:r>
              <a:rPr lang="sv-SE" sz="2000" b="0" dirty="0"/>
              <a:t>är praktiskt möjliga.</a:t>
            </a:r>
          </a:p>
          <a:p>
            <a:pPr>
              <a:spcBef>
                <a:spcPts val="0"/>
              </a:spcBef>
            </a:pPr>
            <a:r>
              <a:rPr lang="sv-SE" sz="2000" b="0" dirty="0"/>
              <a:t>fungerar med tanke på sekretess och den enskildes integritet. </a:t>
            </a:r>
          </a:p>
          <a:p>
            <a:pPr marL="0" lvl="0" indent="0">
              <a:buNone/>
            </a:pPr>
            <a:r>
              <a:rPr lang="sv-SE" sz="2600" dirty="0">
                <a:solidFill>
                  <a:srgbClr val="002B45"/>
                </a:solidFill>
              </a:rPr>
              <a:t>När ni är färdiga, börja om med nästa ärende. </a:t>
            </a:r>
          </a:p>
          <a:p>
            <a:pPr lvl="1"/>
            <a:endParaRPr lang="sv-SE" dirty="0"/>
          </a:p>
        </p:txBody>
      </p:sp>
      <p:sp>
        <p:nvSpPr>
          <p:cNvPr id="6" name="Platshållare för bildnummer 5"/>
          <p:cNvSpPr>
            <a:spLocks noGrp="1"/>
          </p:cNvSpPr>
          <p:nvPr>
            <p:ph type="sldNum" sz="quarter" idx="12"/>
          </p:nvPr>
        </p:nvSpPr>
        <p:spPr/>
        <p:txBody>
          <a:bodyPr/>
          <a:lstStyle/>
          <a:p>
            <a:fld id="{3C85E78D-9BDB-402C-83E3-26573C1B9F9F}" type="slidenum">
              <a:rPr lang="sv-SE" smtClean="0"/>
              <a:t>21</a:t>
            </a:fld>
            <a:endParaRPr lang="sv-SE"/>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4150265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D53E9B-F8BC-49F1-A34A-55312A9B786E}"/>
              </a:ext>
            </a:extLst>
          </p:cNvPr>
          <p:cNvSpPr>
            <a:spLocks noGrp="1"/>
          </p:cNvSpPr>
          <p:nvPr>
            <p:ph type="title"/>
          </p:nvPr>
        </p:nvSpPr>
        <p:spPr/>
        <p:txBody>
          <a:bodyPr/>
          <a:lstStyle/>
          <a:p>
            <a:r>
              <a:rPr lang="sv-SE" dirty="0"/>
              <a:t>Gå igenom gemensamt </a:t>
            </a:r>
            <a:br>
              <a:rPr lang="sv-SE" dirty="0"/>
            </a:br>
            <a:r>
              <a:rPr lang="sv-SE" b="0" dirty="0"/>
              <a:t>(5 minuter)</a:t>
            </a:r>
          </a:p>
        </p:txBody>
      </p:sp>
      <p:sp>
        <p:nvSpPr>
          <p:cNvPr id="3" name="Platshållare för innehåll 2">
            <a:extLst>
              <a:ext uri="{FF2B5EF4-FFF2-40B4-BE49-F238E27FC236}">
                <a16:creationId xmlns:a16="http://schemas.microsoft.com/office/drawing/2014/main" id="{92F873CA-EAE8-47E6-AC15-59030883FBF8}"/>
              </a:ext>
            </a:extLst>
          </p:cNvPr>
          <p:cNvSpPr>
            <a:spLocks noGrp="1"/>
          </p:cNvSpPr>
          <p:nvPr>
            <p:ph idx="1"/>
          </p:nvPr>
        </p:nvSpPr>
        <p:spPr/>
        <p:txBody>
          <a:bodyPr/>
          <a:lstStyle/>
          <a:p>
            <a:r>
              <a:rPr lang="sv-SE" sz="2600" b="0" dirty="0"/>
              <a:t>Varje grupp berättar om en till två av </a:t>
            </a:r>
            <a:br>
              <a:rPr lang="sv-SE" sz="2600" b="0" dirty="0"/>
            </a:br>
            <a:r>
              <a:rPr lang="sv-SE" sz="2600" b="0" dirty="0"/>
              <a:t>de idéer som de har prioriterat och varför. </a:t>
            </a:r>
          </a:p>
          <a:p>
            <a:r>
              <a:rPr lang="sv-SE" sz="2600" b="0" dirty="0"/>
              <a:t>Skriv upp idéerna på en tavla eller </a:t>
            </a:r>
            <a:br>
              <a:rPr lang="sv-SE" sz="2600" b="0" dirty="0"/>
            </a:br>
            <a:r>
              <a:rPr lang="sv-SE" sz="2600" b="0" dirty="0"/>
              <a:t>ett blädderblock.</a:t>
            </a:r>
          </a:p>
        </p:txBody>
      </p:sp>
      <p:sp>
        <p:nvSpPr>
          <p:cNvPr id="6" name="Platshållare för bildnummer 5"/>
          <p:cNvSpPr>
            <a:spLocks noGrp="1"/>
          </p:cNvSpPr>
          <p:nvPr>
            <p:ph type="sldNum" sz="quarter" idx="12"/>
          </p:nvPr>
        </p:nvSpPr>
        <p:spPr/>
        <p:txBody>
          <a:bodyPr/>
          <a:lstStyle/>
          <a:p>
            <a:fld id="{3C85E78D-9BDB-402C-83E3-26573C1B9F9F}" type="slidenum">
              <a:rPr lang="sv-SE" smtClean="0"/>
              <a:t>22</a:t>
            </a:fld>
            <a:endParaRPr lang="sv-SE"/>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872430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a:t>
            </a:r>
          </a:p>
          <a:p>
            <a:pPr marL="0" indent="0">
              <a:buNone/>
            </a:pPr>
            <a:r>
              <a:rPr lang="sv-SE" sz="2000" dirty="0"/>
              <a:t>Exempelvis:</a:t>
            </a:r>
          </a:p>
          <a:p>
            <a:pPr>
              <a:spcBef>
                <a:spcPts val="0"/>
              </a:spcBef>
            </a:pPr>
            <a:r>
              <a:rPr lang="sv-SE" sz="2000" b="0" dirty="0"/>
              <a:t>Har diskussionen fått dig att se annorlunda på </a:t>
            </a:r>
            <a:br>
              <a:rPr lang="sv-SE" sz="2000" b="0" dirty="0"/>
            </a:br>
            <a:r>
              <a:rPr lang="sv-SE" sz="2000" b="0" dirty="0"/>
              <a:t>delaktighet i uppföljningen? I så fall på vilket sätt?</a:t>
            </a:r>
          </a:p>
          <a:p>
            <a:pPr>
              <a:spcBef>
                <a:spcPts val="0"/>
              </a:spcBef>
            </a:pPr>
            <a:r>
              <a:rPr lang="sv-SE" sz="2000" b="0" dirty="0"/>
              <a:t>Vilka konkreta tips kan du använda i dina egna ärenden? </a:t>
            </a:r>
          </a:p>
          <a:p>
            <a:pPr>
              <a:spcBef>
                <a:spcPts val="0"/>
              </a:spcBef>
            </a:pPr>
            <a:r>
              <a:rPr lang="sv-SE" sz="2000" b="0" dirty="0"/>
              <a:t>Vad vill du börja/fortsätta/sluta göra i dina ärenden, </a:t>
            </a:r>
            <a:br>
              <a:rPr lang="sv-SE" sz="2000" b="0" dirty="0"/>
            </a:br>
            <a:r>
              <a:rPr lang="sv-SE" sz="2000" b="0" dirty="0"/>
              <a:t>kopplat till uppföljning?</a:t>
            </a:r>
          </a:p>
        </p:txBody>
      </p:sp>
      <p:sp>
        <p:nvSpPr>
          <p:cNvPr id="6" name="Platshållare för bildnummer 5"/>
          <p:cNvSpPr>
            <a:spLocks noGrp="1"/>
          </p:cNvSpPr>
          <p:nvPr>
            <p:ph type="sldNum" sz="quarter" idx="12"/>
          </p:nvPr>
        </p:nvSpPr>
        <p:spPr/>
        <p:txBody>
          <a:bodyPr/>
          <a:lstStyle/>
          <a:p>
            <a:fld id="{3C85E78D-9BDB-402C-83E3-26573C1B9F9F}" type="slidenum">
              <a:rPr lang="sv-SE" smtClean="0"/>
              <a:t>23</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2392111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a:xfrm>
            <a:off x="803844" y="2168433"/>
            <a:ext cx="6951600" cy="4008529"/>
          </a:xfrm>
        </p:spPr>
        <p:txBody>
          <a:bodyPr/>
          <a:lstStyle/>
          <a:p>
            <a:r>
              <a:rPr lang="sv-SE" sz="2600" dirty="0"/>
              <a:t>Gå laget runt och låt var och en berätta om </a:t>
            </a:r>
            <a:r>
              <a:rPr lang="sv-SE" sz="2600" u="sng" dirty="0"/>
              <a:t>en</a:t>
            </a:r>
            <a:r>
              <a:rPr lang="sv-SE" sz="2600" dirty="0"/>
              <a:t> sak som hen tar med sig. </a:t>
            </a:r>
          </a:p>
          <a:p>
            <a:r>
              <a:rPr lang="sv-SE" sz="2600" dirty="0"/>
              <a:t>Avsluta övningen.</a:t>
            </a:r>
          </a:p>
        </p:txBody>
      </p:sp>
      <p:pic>
        <p:nvPicPr>
          <p:cNvPr id="4" name="Bildobjekt 3"/>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442616" y="612144"/>
            <a:ext cx="1002003" cy="1010494"/>
          </a:xfrm>
          <a:prstGeom prst="ellipse">
            <a:avLst/>
          </a:prstGeom>
        </p:spPr>
      </p:pic>
      <p:sp>
        <p:nvSpPr>
          <p:cNvPr id="6" name="Platshållare för bildnummer 5"/>
          <p:cNvSpPr>
            <a:spLocks noGrp="1"/>
          </p:cNvSpPr>
          <p:nvPr>
            <p:ph type="sldNum" sz="quarter" idx="12"/>
          </p:nvPr>
        </p:nvSpPr>
        <p:spPr/>
        <p:txBody>
          <a:bodyPr/>
          <a:lstStyle/>
          <a:p>
            <a:fld id="{3C85E78D-9BDB-402C-83E3-26573C1B9F9F}" type="slidenum">
              <a:rPr lang="sv-SE" smtClean="0"/>
              <a:t>24</a:t>
            </a:fld>
            <a:endParaRPr lang="sv-SE"/>
          </a:p>
        </p:txBody>
      </p:sp>
      <p:sp>
        <p:nvSpPr>
          <p:cNvPr id="5" name="Platshållare för sidfot 4"/>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16625764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Hur ofta träffar vi placerade barn?</a:t>
            </a:r>
            <a:br>
              <a:rPr lang="sv-SE" sz="3600" dirty="0"/>
            </a:br>
            <a:r>
              <a:rPr lang="sv-SE" sz="3600" b="0" dirty="0"/>
              <a:t>(20 minuter)</a:t>
            </a:r>
            <a:endParaRPr lang="sv-SE" b="0" dirty="0"/>
          </a:p>
        </p:txBody>
      </p:sp>
    </p:spTree>
    <p:extLst>
      <p:ext uri="{BB962C8B-B14F-4D97-AF65-F5344CB8AC3E}">
        <p14:creationId xmlns:p14="http://schemas.microsoft.com/office/powerpoint/2010/main" val="656868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p:cNvSpPr>
            <a:spLocks noGrp="1"/>
          </p:cNvSpPr>
          <p:nvPr>
            <p:ph type="sldNum" sz="quarter" idx="12"/>
          </p:nvPr>
        </p:nvSpPr>
        <p:spPr/>
        <p:txBody>
          <a:bodyPr/>
          <a:lstStyle/>
          <a:p>
            <a:fld id="{3C85E78D-9BDB-402C-83E3-26573C1B9F9F}" type="slidenum">
              <a:rPr lang="sv-SE" smtClean="0"/>
              <a:t>26</a:t>
            </a:fld>
            <a:endParaRPr lang="sv-SE"/>
          </a:p>
        </p:txBody>
      </p:sp>
      <p:sp>
        <p:nvSpPr>
          <p:cNvPr id="3" name="Platshållare för innehåll 2"/>
          <p:cNvSpPr>
            <a:spLocks noGrp="1"/>
          </p:cNvSpPr>
          <p:nvPr>
            <p:ph sz="quarter" idx="13"/>
          </p:nvPr>
        </p:nvSpPr>
        <p:spPr>
          <a:xfrm>
            <a:off x="801687" y="1353267"/>
            <a:ext cx="7471979" cy="3708400"/>
          </a:xfrm>
        </p:spPr>
        <p:txBody>
          <a:bodyPr/>
          <a:lstStyle/>
          <a:p>
            <a:pPr marL="0" indent="0">
              <a:buNone/>
            </a:pPr>
            <a:r>
              <a:rPr lang="sv-SE" sz="3400" dirty="0"/>
              <a:t>Ett barns röst</a:t>
            </a:r>
          </a:p>
          <a:p>
            <a:pPr marL="0" indent="0">
              <a:buNone/>
            </a:pPr>
            <a:r>
              <a:rPr lang="sv-SE" sz="2000" b="0" dirty="0"/>
              <a:t>En flicka,17 år, säger att hon tror att hon är nöjd med sin social-sekreterare som hon har träffat vid ett tillfälle, men att hon tycker att de bör träffas oftare: </a:t>
            </a:r>
          </a:p>
          <a:p>
            <a:pPr marL="0" indent="0">
              <a:buNone/>
            </a:pPr>
            <a:r>
              <a:rPr lang="sv-SE" sz="2000" b="0" i="1" dirty="0"/>
              <a:t>”Jag tror att min nya socialsekreterare är lätt att prata med, lyssnar på mig bra och ger mig det stöd jag behöver. Hon är ny och jag har bara träffat henne en gång. Hon ger mig information, men jag är inte säker på vilket stöd jag bör få av henne. Jag tycker att vi borde träffas oftare. En -två gånger per år räcker inte.”</a:t>
            </a:r>
          </a:p>
          <a:p>
            <a:pPr marL="0" indent="0">
              <a:buNone/>
            </a:pPr>
            <a:r>
              <a:rPr lang="sv-SE" sz="2000" b="0" dirty="0"/>
              <a:t>(IVO 2015 – ”När barn inte kan bo med sina föräldrar”)</a:t>
            </a:r>
            <a:endParaRPr lang="sv-SE" sz="2000" dirty="0"/>
          </a:p>
        </p:txBody>
      </p:sp>
      <p:sp>
        <p:nvSpPr>
          <p:cNvPr id="4" name="Platshållare för sidfot 3"/>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4292346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br>
              <a:rPr lang="sv-SE" dirty="0"/>
            </a:br>
            <a:r>
              <a:rPr lang="sv-SE" b="0" dirty="0"/>
              <a:t>(5 minuter)</a:t>
            </a:r>
          </a:p>
        </p:txBody>
      </p:sp>
      <p:sp>
        <p:nvSpPr>
          <p:cNvPr id="3" name="Platshållare för bildnummer 2"/>
          <p:cNvSpPr>
            <a:spLocks noGrp="1"/>
          </p:cNvSpPr>
          <p:nvPr>
            <p:ph type="sldNum" sz="quarter" idx="12"/>
          </p:nvPr>
        </p:nvSpPr>
        <p:spPr/>
        <p:txBody>
          <a:bodyPr/>
          <a:lstStyle/>
          <a:p>
            <a:fld id="{3C85E78D-9BDB-402C-83E3-26573C1B9F9F}" type="slidenum">
              <a:rPr lang="sv-SE" smtClean="0"/>
              <a:t>27</a:t>
            </a:fld>
            <a:endParaRPr lang="sv-SE"/>
          </a:p>
        </p:txBody>
      </p:sp>
      <p:sp>
        <p:nvSpPr>
          <p:cNvPr id="4" name="Platshållare för text 3"/>
          <p:cNvSpPr>
            <a:spLocks noGrp="1"/>
          </p:cNvSpPr>
          <p:nvPr>
            <p:ph type="body" sz="quarter" idx="13"/>
          </p:nvPr>
        </p:nvSpPr>
        <p:spPr>
          <a:xfrm>
            <a:off x="801688" y="2059200"/>
            <a:ext cx="6959600" cy="3949714"/>
          </a:xfrm>
        </p:spPr>
        <p:txBody>
          <a:bodyPr/>
          <a:lstStyle/>
          <a:p>
            <a:pPr marL="270000" indent="-270000">
              <a:buFont typeface="Arial" panose="020B0604020202020204" pitchFamily="34" charset="0"/>
              <a:buChar char="•"/>
            </a:pPr>
            <a:r>
              <a:rPr lang="sv-SE" b="0" dirty="0"/>
              <a:t>Hur ofta träffar du de barn som du följer upp? Finns det någon skillnad mellan hur ofta du träffar de olika barnen? I så fall vad kan det bero på? </a:t>
            </a:r>
          </a:p>
          <a:p>
            <a:pPr marL="270000" indent="-270000">
              <a:buFont typeface="Arial" panose="020B0604020202020204" pitchFamily="34" charset="0"/>
              <a:buChar char="•"/>
            </a:pPr>
            <a:r>
              <a:rPr lang="sv-SE" b="0" dirty="0"/>
              <a:t>Hur du tror att de barn som du träffar skulle beskriva sin kontakt med dig?</a:t>
            </a:r>
          </a:p>
          <a:p>
            <a:pPr marL="270000" indent="-270000">
              <a:buFont typeface="Arial" panose="020B0604020202020204" pitchFamily="34" charset="0"/>
              <a:buChar char="•"/>
            </a:pPr>
            <a:r>
              <a:rPr lang="sv-SE" b="0" dirty="0"/>
              <a:t>Finns någon skillnad kring ditt sätt att arbeta med uppföljning kopplat till de olika barnen?</a:t>
            </a:r>
          </a:p>
        </p:txBody>
      </p:sp>
      <p:sp>
        <p:nvSpPr>
          <p:cNvPr id="6" name="Platshållare för sidfot 5"/>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3104110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(10 minuter)</a:t>
            </a:r>
          </a:p>
        </p:txBody>
      </p:sp>
      <p:sp>
        <p:nvSpPr>
          <p:cNvPr id="3" name="Platshållare för bildnummer 2"/>
          <p:cNvSpPr>
            <a:spLocks noGrp="1"/>
          </p:cNvSpPr>
          <p:nvPr>
            <p:ph type="sldNum" sz="quarter" idx="12"/>
          </p:nvPr>
        </p:nvSpPr>
        <p:spPr/>
        <p:txBody>
          <a:bodyPr/>
          <a:lstStyle/>
          <a:p>
            <a:fld id="{3C85E78D-9BDB-402C-83E3-26573C1B9F9F}" type="slidenum">
              <a:rPr lang="sv-SE" smtClean="0"/>
              <a:t>28</a:t>
            </a:fld>
            <a:endParaRPr lang="sv-SE"/>
          </a:p>
        </p:txBody>
      </p:sp>
      <p:sp>
        <p:nvSpPr>
          <p:cNvPr id="4" name="Platshållare för innehåll 3"/>
          <p:cNvSpPr>
            <a:spLocks noGrp="1"/>
          </p:cNvSpPr>
          <p:nvPr>
            <p:ph sz="quarter" idx="13"/>
          </p:nvPr>
        </p:nvSpPr>
        <p:spPr/>
        <p:txBody>
          <a:bodyPr/>
          <a:lstStyle/>
          <a:p>
            <a:r>
              <a:rPr lang="sv-SE" b="0" dirty="0"/>
              <a:t>Delge varandra de reflektioner ni gjort.</a:t>
            </a:r>
          </a:p>
          <a:p>
            <a:r>
              <a:rPr lang="sv-SE" b="0" dirty="0"/>
              <a:t>Identifierade ni några skillnader i hur ni tror att barnen skulle beskriva er?</a:t>
            </a:r>
          </a:p>
          <a:p>
            <a:r>
              <a:rPr lang="sv-SE" b="0" dirty="0"/>
              <a:t>Skriv ner era reflektioner som ni gjort.</a:t>
            </a:r>
          </a:p>
          <a:p>
            <a:endParaRPr lang="sv-SE" dirty="0"/>
          </a:p>
        </p:txBody>
      </p:sp>
      <p:sp>
        <p:nvSpPr>
          <p:cNvPr id="6" name="Platshållare för sidfot 5"/>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37918796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a:xfrm>
            <a:off x="803844" y="2168433"/>
            <a:ext cx="6951600" cy="4008529"/>
          </a:xfrm>
        </p:spPr>
        <p:txBody>
          <a:bodyPr/>
          <a:lstStyle/>
          <a:p>
            <a:pPr>
              <a:spcBef>
                <a:spcPts val="0"/>
              </a:spcBef>
            </a:pPr>
            <a:r>
              <a:rPr lang="sv-SE" sz="2600" b="0" dirty="0"/>
              <a:t>Gå laget runt och låt var och en berätta </a:t>
            </a:r>
            <a:br>
              <a:rPr lang="sv-SE" sz="2600" b="0" dirty="0"/>
            </a:br>
            <a:r>
              <a:rPr lang="sv-SE" sz="2600" b="0" dirty="0"/>
              <a:t>om </a:t>
            </a:r>
            <a:r>
              <a:rPr lang="sv-SE" sz="2600" b="0" u="sng" dirty="0"/>
              <a:t>en</a:t>
            </a:r>
            <a:r>
              <a:rPr lang="sv-SE" sz="2600" b="0" dirty="0"/>
              <a:t> sak som hen tar med sig. </a:t>
            </a:r>
          </a:p>
          <a:p>
            <a:pPr>
              <a:spcBef>
                <a:spcPts val="0"/>
              </a:spcBef>
            </a:pPr>
            <a:r>
              <a:rPr lang="sv-SE" sz="2600" b="0" dirty="0"/>
              <a:t>Avsluta övningen.</a:t>
            </a:r>
          </a:p>
        </p:txBody>
      </p:sp>
      <p:sp>
        <p:nvSpPr>
          <p:cNvPr id="6" name="Platshållare för bildnummer 5"/>
          <p:cNvSpPr>
            <a:spLocks noGrp="1"/>
          </p:cNvSpPr>
          <p:nvPr>
            <p:ph type="sldNum" sz="quarter" idx="12"/>
          </p:nvPr>
        </p:nvSpPr>
        <p:spPr/>
        <p:txBody>
          <a:bodyPr/>
          <a:lstStyle/>
          <a:p>
            <a:fld id="{3C85E78D-9BDB-402C-83E3-26573C1B9F9F}" type="slidenum">
              <a:rPr lang="sv-SE" smtClean="0"/>
              <a:t>29</a:t>
            </a:fld>
            <a:endParaRPr lang="sv-SE"/>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203113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Varför delaktighet? </a:t>
            </a:r>
            <a:br>
              <a:rPr lang="sv-SE" sz="3600" dirty="0"/>
            </a:br>
            <a:r>
              <a:rPr lang="sv-SE" sz="3600" b="0" dirty="0"/>
              <a:t>(50 minuter)</a:t>
            </a:r>
            <a:endParaRPr lang="sv-SE" b="0" dirty="0"/>
          </a:p>
        </p:txBody>
      </p:sp>
    </p:spTree>
    <p:extLst>
      <p:ext uri="{BB962C8B-B14F-4D97-AF65-F5344CB8AC3E}">
        <p14:creationId xmlns:p14="http://schemas.microsoft.com/office/powerpoint/2010/main" val="3483839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p:txBody>
          <a:bodyPr/>
          <a:lstStyle/>
          <a:p>
            <a:pPr marL="0" indent="0">
              <a:buNone/>
            </a:pPr>
            <a:r>
              <a:rPr lang="sv-SE" sz="3400" dirty="0"/>
              <a:t>Läs mer:</a:t>
            </a:r>
          </a:p>
          <a:p>
            <a:pPr marL="0" indent="0">
              <a:buNone/>
            </a:pPr>
            <a:r>
              <a:rPr lang="sv-SE" dirty="0"/>
              <a:t>Placerade barn och unga s. 253 - 255 och </a:t>
            </a:r>
          </a:p>
          <a:p>
            <a:pPr marL="0" indent="0">
              <a:buNone/>
            </a:pPr>
            <a:r>
              <a:rPr lang="sv-SE" dirty="0"/>
              <a:t>s. 257- 260. </a:t>
            </a:r>
            <a:endParaRPr lang="sv-SE" dirty="0">
              <a:solidFill>
                <a:srgbClr val="FF0000"/>
              </a:solidFill>
            </a:endParaRPr>
          </a:p>
        </p:txBody>
      </p:sp>
      <p:sp>
        <p:nvSpPr>
          <p:cNvPr id="4" name="Platshållare för bildnummer 3"/>
          <p:cNvSpPr>
            <a:spLocks noGrp="1"/>
          </p:cNvSpPr>
          <p:nvPr>
            <p:ph type="sldNum" sz="quarter" idx="12"/>
          </p:nvPr>
        </p:nvSpPr>
        <p:spPr/>
        <p:txBody>
          <a:bodyPr/>
          <a:lstStyle/>
          <a:p>
            <a:fld id="{3C85E78D-9BDB-402C-83E3-26573C1B9F9F}" type="slidenum">
              <a:rPr lang="sv-SE" smtClean="0"/>
              <a:t>30</a:t>
            </a:fld>
            <a:endParaRPr lang="sv-SE"/>
          </a:p>
        </p:txBody>
      </p:sp>
      <p:sp>
        <p:nvSpPr>
          <p:cNvPr id="3" name="Platshållare för sidfot 2"/>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Tree>
    <p:extLst>
      <p:ext uri="{BB962C8B-B14F-4D97-AF65-F5344CB8AC3E}">
        <p14:creationId xmlns:p14="http://schemas.microsoft.com/office/powerpoint/2010/main" val="2759440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2272499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Delaktighet i eget ärende</a:t>
            </a:r>
            <a:br>
              <a:rPr lang="sv-SE" sz="3600" dirty="0"/>
            </a:br>
            <a:r>
              <a:rPr lang="sv-SE" sz="3600" b="0" dirty="0"/>
              <a:t>Deltagarmaterial</a:t>
            </a:r>
            <a:endParaRPr lang="sv-SE" b="0" dirty="0"/>
          </a:p>
        </p:txBody>
      </p:sp>
    </p:spTree>
    <p:extLst>
      <p:ext uri="{BB962C8B-B14F-4D97-AF65-F5344CB8AC3E}">
        <p14:creationId xmlns:p14="http://schemas.microsoft.com/office/powerpoint/2010/main" val="983696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Välj ett ärende att börja med</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a:xfrm>
            <a:off x="801688" y="2057400"/>
            <a:ext cx="6707476" cy="3695131"/>
          </a:xfrm>
        </p:spPr>
        <p:txBody>
          <a:bodyPr>
            <a:normAutofit/>
          </a:bodyPr>
          <a:lstStyle/>
          <a:p>
            <a:pPr marL="0" indent="0">
              <a:buNone/>
            </a:pPr>
            <a:r>
              <a:rPr lang="sv-SE" sz="2600" dirty="0"/>
              <a:t>Handläggaren sammanfattar kort, </a:t>
            </a:r>
            <a:br>
              <a:rPr lang="sv-SE" sz="2600" dirty="0"/>
            </a:br>
            <a:r>
              <a:rPr lang="sv-SE" sz="2600" dirty="0"/>
              <a:t>utan att avslöja individernas identitet: </a:t>
            </a:r>
          </a:p>
          <a:p>
            <a:pPr>
              <a:spcBef>
                <a:spcPts val="0"/>
              </a:spcBef>
            </a:pPr>
            <a:r>
              <a:rPr lang="sv-SE" sz="2000" b="0" dirty="0"/>
              <a:t>Vad handlar ärendet om?</a:t>
            </a:r>
          </a:p>
          <a:p>
            <a:pPr>
              <a:spcBef>
                <a:spcPts val="0"/>
              </a:spcBef>
            </a:pPr>
            <a:r>
              <a:rPr lang="sv-SE" sz="2000" b="0" dirty="0"/>
              <a:t>Vilka är förutsättningarna för barnets och vårdnadshavarnas delaktighet (t.ex. ålder, mognad, språk, funktionsnedsättning, etc.)</a:t>
            </a:r>
          </a:p>
          <a:p>
            <a:pPr>
              <a:spcBef>
                <a:spcPts val="0"/>
              </a:spcBef>
            </a:pPr>
            <a:r>
              <a:rPr lang="sv-SE" sz="2000" b="0" dirty="0"/>
              <a:t>Hur har du hittills gjort/tänkt göra barnet och vårdnadshavarna delaktiga i uppföljningen.</a:t>
            </a:r>
          </a:p>
          <a:p>
            <a:pPr marL="285750" lvl="1" indent="0">
              <a:buNone/>
            </a:pPr>
            <a:endParaRPr lang="sv-SE" dirty="0"/>
          </a:p>
          <a:p>
            <a:pPr marL="0" indent="0">
              <a:buNone/>
            </a:pPr>
            <a:endParaRPr lang="sv-SE" dirty="0"/>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a:extLst>
              <a:ext uri="{FF2B5EF4-FFF2-40B4-BE49-F238E27FC236}">
                <a16:creationId xmlns:a16="http://schemas.microsoft.com/office/drawing/2014/main" id="{20BD0A7A-6C24-49BA-9F05-DEE092A37006}"/>
              </a:ext>
            </a:extLst>
          </p:cNvPr>
          <p:cNvSpPr>
            <a:spLocks noGrp="1"/>
          </p:cNvSpPr>
          <p:nvPr>
            <p:ph type="sldNum" sz="quarter" idx="12"/>
          </p:nvPr>
        </p:nvSpPr>
        <p:spPr/>
        <p:txBody>
          <a:bodyPr/>
          <a:lstStyle/>
          <a:p>
            <a:fld id="{3C85E78D-9BDB-402C-83E3-26573C1B9F9F}" type="slidenum">
              <a:rPr lang="sv-SE" smtClean="0"/>
              <a:t>33</a:t>
            </a:fld>
            <a:endParaRPr lang="sv-SE"/>
          </a:p>
        </p:txBody>
      </p:sp>
    </p:spTree>
    <p:extLst>
      <p:ext uri="{BB962C8B-B14F-4D97-AF65-F5344CB8AC3E}">
        <p14:creationId xmlns:p14="http://schemas.microsoft.com/office/powerpoint/2010/main" val="992478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Fundera gemensamt</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dirty="0"/>
              <a:t>Resonera runt andra möjligheter eller lösningar för att göra barn och vårdnads-havare delaktiga, exempelvis: </a:t>
            </a:r>
          </a:p>
          <a:p>
            <a:pPr>
              <a:spcBef>
                <a:spcPts val="0"/>
              </a:spcBef>
            </a:pPr>
            <a:r>
              <a:rPr lang="sv-SE" sz="2000" b="0" dirty="0"/>
              <a:t>Tolk eller andra typer av kommunikationsstöd?</a:t>
            </a:r>
          </a:p>
          <a:p>
            <a:pPr>
              <a:spcBef>
                <a:spcPts val="0"/>
              </a:spcBef>
            </a:pPr>
            <a:r>
              <a:rPr lang="sv-SE" sz="2000" b="0" dirty="0"/>
              <a:t>Alternativa sätt att inhämta information, </a:t>
            </a:r>
            <a:br>
              <a:rPr lang="sv-SE" sz="2000" b="0" dirty="0"/>
            </a:br>
            <a:r>
              <a:rPr lang="sv-SE" sz="2000" b="0" dirty="0"/>
              <a:t>annat än fysiska möten? </a:t>
            </a:r>
          </a:p>
          <a:p>
            <a:pPr>
              <a:spcBef>
                <a:spcPts val="0"/>
              </a:spcBef>
            </a:pPr>
            <a:r>
              <a:rPr lang="sv-SE" sz="2000" b="0" dirty="0"/>
              <a:t>Vad kan det bli för skillnad när du träffar </a:t>
            </a:r>
            <a:br>
              <a:rPr lang="sv-SE" sz="2000" b="0" dirty="0"/>
            </a:br>
            <a:r>
              <a:rPr lang="sv-SE" sz="2000" b="0" dirty="0"/>
              <a:t>barnet enskilt jämfört med om exempelvis </a:t>
            </a:r>
            <a:br>
              <a:rPr lang="sv-SE" sz="2000" b="0" dirty="0"/>
            </a:br>
            <a:r>
              <a:rPr lang="sv-SE" sz="2000" b="0" dirty="0"/>
              <a:t>familjehemmet är med?</a:t>
            </a:r>
          </a:p>
          <a:p>
            <a:pPr marL="285750" lvl="1" indent="0">
              <a:buNone/>
            </a:pPr>
            <a:r>
              <a:rPr lang="sv-SE" sz="1800" dirty="0"/>
              <a:t> </a:t>
            </a:r>
          </a:p>
          <a:p>
            <a:pPr marL="285750" lvl="1" indent="0">
              <a:buNone/>
            </a:pPr>
            <a:endParaRPr lang="sv-SE" sz="1800" dirty="0">
              <a:solidFill>
                <a:schemeClr val="tx1"/>
              </a:solidFill>
            </a:endParaRPr>
          </a:p>
          <a:p>
            <a:pPr marL="0" indent="0">
              <a:buNone/>
            </a:pPr>
            <a:endParaRPr lang="sv-SE" dirty="0"/>
          </a:p>
          <a:p>
            <a:pPr marL="457200" lvl="1" indent="0">
              <a:buNone/>
            </a:pPr>
            <a:endParaRPr lang="sv-SE" dirty="0"/>
          </a:p>
        </p:txBody>
      </p:sp>
      <p:sp>
        <p:nvSpPr>
          <p:cNvPr id="4" name="Kommentar i oval 3"/>
          <p:cNvSpPr/>
          <p:nvPr/>
        </p:nvSpPr>
        <p:spPr>
          <a:xfrm>
            <a:off x="5695720" y="3598824"/>
            <a:ext cx="3033682" cy="1324825"/>
          </a:xfrm>
          <a:prstGeom prst="wedgeEllipseCallout">
            <a:avLst/>
          </a:prstGeom>
          <a:ln w="9525"/>
        </p:spPr>
        <p:style>
          <a:lnRef idx="2">
            <a:schemeClr val="accent4"/>
          </a:lnRef>
          <a:fillRef idx="1">
            <a:schemeClr val="lt1"/>
          </a:fillRef>
          <a:effectRef idx="0">
            <a:schemeClr val="accent4"/>
          </a:effectRef>
          <a:fontRef idx="minor">
            <a:schemeClr val="dk1"/>
          </a:fontRef>
        </p:style>
        <p:txBody>
          <a:bodyPr rtlCol="0" anchor="ctr"/>
          <a:lstStyle/>
          <a:p>
            <a:pPr algn="ctr"/>
            <a:r>
              <a:rPr lang="sv-SE" sz="1900" dirty="0">
                <a:solidFill>
                  <a:schemeClr val="accent4"/>
                </a:solidFill>
              </a:rPr>
              <a:t>Tänk fritt!</a:t>
            </a:r>
          </a:p>
          <a:p>
            <a:pPr algn="ctr"/>
            <a:r>
              <a:rPr lang="sv-SE" sz="1900" dirty="0">
                <a:solidFill>
                  <a:schemeClr val="accent4"/>
                </a:solidFill>
              </a:rPr>
              <a:t>Förkasta inga idéer i detta läge.</a:t>
            </a:r>
          </a:p>
        </p:txBody>
      </p:sp>
      <p:sp>
        <p:nvSpPr>
          <p:cNvPr id="6" name="Platshållare för sidfot 5"/>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a:extLst>
              <a:ext uri="{FF2B5EF4-FFF2-40B4-BE49-F238E27FC236}">
                <a16:creationId xmlns:a16="http://schemas.microsoft.com/office/drawing/2014/main" id="{0FB9F17B-A1F1-4EE5-878D-24EA444EA59D}"/>
              </a:ext>
            </a:extLst>
          </p:cNvPr>
          <p:cNvSpPr>
            <a:spLocks noGrp="1"/>
          </p:cNvSpPr>
          <p:nvPr>
            <p:ph type="sldNum" sz="quarter" idx="12"/>
          </p:nvPr>
        </p:nvSpPr>
        <p:spPr/>
        <p:txBody>
          <a:bodyPr/>
          <a:lstStyle/>
          <a:p>
            <a:fld id="{3C85E78D-9BDB-402C-83E3-26573C1B9F9F}" type="slidenum">
              <a:rPr lang="sv-SE" smtClean="0"/>
              <a:t>34</a:t>
            </a:fld>
            <a:endParaRPr lang="sv-SE"/>
          </a:p>
        </p:txBody>
      </p:sp>
    </p:spTree>
    <p:extLst>
      <p:ext uri="{BB962C8B-B14F-4D97-AF65-F5344CB8AC3E}">
        <p14:creationId xmlns:p14="http://schemas.microsoft.com/office/powerpoint/2010/main" val="16954540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69F40A-D500-444D-A5A5-CB611390CCEE}"/>
              </a:ext>
            </a:extLst>
          </p:cNvPr>
          <p:cNvSpPr>
            <a:spLocks noGrp="1"/>
          </p:cNvSpPr>
          <p:nvPr>
            <p:ph type="title"/>
          </p:nvPr>
        </p:nvSpPr>
        <p:spPr/>
        <p:txBody>
          <a:bodyPr/>
          <a:lstStyle/>
          <a:p>
            <a:r>
              <a:rPr lang="sv-SE" dirty="0"/>
              <a:t>Prioritera </a:t>
            </a:r>
            <a:br>
              <a:rPr lang="sv-SE" dirty="0"/>
            </a:br>
            <a:r>
              <a:rPr lang="sv-SE" b="0" dirty="0"/>
              <a:t>(5 minuter)</a:t>
            </a:r>
          </a:p>
        </p:txBody>
      </p:sp>
      <p:sp>
        <p:nvSpPr>
          <p:cNvPr id="3" name="Platshållare för innehåll 2">
            <a:extLst>
              <a:ext uri="{FF2B5EF4-FFF2-40B4-BE49-F238E27FC236}">
                <a16:creationId xmlns:a16="http://schemas.microsoft.com/office/drawing/2014/main" id="{155EC9CF-5887-470C-BB55-481FFA37A34B}"/>
              </a:ext>
            </a:extLst>
          </p:cNvPr>
          <p:cNvSpPr>
            <a:spLocks noGrp="1"/>
          </p:cNvSpPr>
          <p:nvPr>
            <p:ph idx="1"/>
          </p:nvPr>
        </p:nvSpPr>
        <p:spPr>
          <a:xfrm>
            <a:off x="801687" y="2057400"/>
            <a:ext cx="7460963" cy="3695131"/>
          </a:xfrm>
        </p:spPr>
        <p:txBody>
          <a:bodyPr/>
          <a:lstStyle/>
          <a:p>
            <a:pPr marL="0" indent="0">
              <a:buNone/>
            </a:pPr>
            <a:r>
              <a:rPr lang="sv-SE" sz="2600" dirty="0"/>
              <a:t>Välj ut de idéer som är relevanta att pröva </a:t>
            </a:r>
            <a:br>
              <a:rPr lang="sv-SE" sz="2600" dirty="0"/>
            </a:br>
            <a:r>
              <a:rPr lang="sv-SE" sz="2600" dirty="0"/>
              <a:t>i det aktuella ärendet, och som: </a:t>
            </a:r>
          </a:p>
          <a:p>
            <a:pPr>
              <a:spcBef>
                <a:spcPts val="0"/>
              </a:spcBef>
            </a:pPr>
            <a:r>
              <a:rPr lang="sv-SE" sz="2000" b="0" dirty="0"/>
              <a:t>kan fungera för det specifika barnet och dess vårdnadshavare.</a:t>
            </a:r>
          </a:p>
          <a:p>
            <a:pPr>
              <a:spcBef>
                <a:spcPts val="0"/>
              </a:spcBef>
            </a:pPr>
            <a:r>
              <a:rPr lang="sv-SE" sz="2000" b="0" dirty="0"/>
              <a:t>är praktiskt möjliga.</a:t>
            </a:r>
          </a:p>
          <a:p>
            <a:pPr>
              <a:spcBef>
                <a:spcPts val="0"/>
              </a:spcBef>
            </a:pPr>
            <a:r>
              <a:rPr lang="sv-SE" sz="2000" b="0" dirty="0"/>
              <a:t>fungerar med tanke på sekretess och den enskildes integritet. </a:t>
            </a:r>
          </a:p>
          <a:p>
            <a:pPr marL="0" lvl="0" indent="0">
              <a:buNone/>
            </a:pPr>
            <a:r>
              <a:rPr lang="sv-SE" sz="2600" dirty="0">
                <a:solidFill>
                  <a:srgbClr val="002B45"/>
                </a:solidFill>
              </a:rPr>
              <a:t>När ni är färdiga, börja om med nästa ärende. </a:t>
            </a:r>
          </a:p>
          <a:p>
            <a:pPr lvl="1"/>
            <a:endParaRPr lang="sv-SE" dirty="0"/>
          </a:p>
        </p:txBody>
      </p:sp>
      <p:sp>
        <p:nvSpPr>
          <p:cNvPr id="5" name="Platshållare för sidfot 4"/>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a:extLst>
              <a:ext uri="{FF2B5EF4-FFF2-40B4-BE49-F238E27FC236}">
                <a16:creationId xmlns:a16="http://schemas.microsoft.com/office/drawing/2014/main" id="{67BF7B3D-9D4A-431A-A1BA-A404505A1C19}"/>
              </a:ext>
            </a:extLst>
          </p:cNvPr>
          <p:cNvSpPr>
            <a:spLocks noGrp="1"/>
          </p:cNvSpPr>
          <p:nvPr>
            <p:ph type="sldNum" sz="quarter" idx="12"/>
          </p:nvPr>
        </p:nvSpPr>
        <p:spPr/>
        <p:txBody>
          <a:bodyPr/>
          <a:lstStyle/>
          <a:p>
            <a:fld id="{3C85E78D-9BDB-402C-83E3-26573C1B9F9F}" type="slidenum">
              <a:rPr lang="sv-SE" smtClean="0"/>
              <a:t>35</a:t>
            </a:fld>
            <a:endParaRPr lang="sv-SE"/>
          </a:p>
        </p:txBody>
      </p:sp>
    </p:spTree>
    <p:extLst>
      <p:ext uri="{BB962C8B-B14F-4D97-AF65-F5344CB8AC3E}">
        <p14:creationId xmlns:p14="http://schemas.microsoft.com/office/powerpoint/2010/main" val="2975950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marL="0" indent="0">
              <a:buNone/>
            </a:pPr>
            <a:r>
              <a:rPr lang="sv-SE" b="0" dirty="0"/>
              <a:t>Att synliggöra vikten av barnets och vårdnadshavarnas delaktighet i upp- </a:t>
            </a:r>
            <a:br>
              <a:rPr lang="sv-SE" b="0" dirty="0"/>
            </a:br>
            <a:r>
              <a:rPr lang="sv-SE" b="0" dirty="0"/>
              <a:t>följningen – och de positiva effekter som delaktigheten kan bidra med i ärendet. </a:t>
            </a:r>
          </a:p>
        </p:txBody>
      </p:sp>
      <p:sp>
        <p:nvSpPr>
          <p:cNvPr id="6" name="Platshållare för bildnummer 5"/>
          <p:cNvSpPr>
            <a:spLocks noGrp="1"/>
          </p:cNvSpPr>
          <p:nvPr>
            <p:ph type="sldNum" sz="quarter" idx="12"/>
          </p:nvPr>
        </p:nvSpPr>
        <p:spPr/>
        <p:txBody>
          <a:bodyPr/>
          <a:lstStyle/>
          <a:p>
            <a:fld id="{3C85E78D-9BDB-402C-83E3-26573C1B9F9F}" type="slidenum">
              <a:rPr lang="sv-SE" smtClean="0"/>
              <a:t>4</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Tree>
    <p:extLst>
      <p:ext uri="{BB962C8B-B14F-4D97-AF65-F5344CB8AC3E}">
        <p14:creationId xmlns:p14="http://schemas.microsoft.com/office/powerpoint/2010/main" val="3859788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a:t>
            </a:r>
          </a:p>
        </p:txBody>
      </p:sp>
      <p:sp>
        <p:nvSpPr>
          <p:cNvPr id="3" name="Platshållare för innehåll 2"/>
          <p:cNvSpPr>
            <a:spLocks noGrp="1"/>
          </p:cNvSpPr>
          <p:nvPr>
            <p:ph sz="quarter" idx="13"/>
          </p:nvPr>
        </p:nvSpPr>
        <p:spPr>
          <a:xfrm>
            <a:off x="801687" y="2059200"/>
            <a:ext cx="7163507" cy="3708400"/>
          </a:xfrm>
        </p:spPr>
        <p:txBody>
          <a:bodyPr/>
          <a:lstStyle/>
          <a:p>
            <a:pPr marL="0" indent="0">
              <a:buNone/>
            </a:pPr>
            <a:r>
              <a:rPr lang="sv-SE" b="0" dirty="0"/>
              <a:t>Försök att komma ihåg ett tillfälle när du inte fick vara med och bestämma om utformningen eller upplägget för något som hade direkt påverkan på dig (eller ditt barn). Det kan t.ex. handla om erfarenheter i hälso- och sjuk-vården, skolan, arbetet eller något helt annat</a:t>
            </a:r>
            <a:r>
              <a:rPr lang="sv-SE" sz="2200" b="0" dirty="0"/>
              <a:t>. </a:t>
            </a:r>
          </a:p>
          <a:p>
            <a:pPr lvl="1"/>
            <a:r>
              <a:rPr lang="sv-SE" b="0" dirty="0"/>
              <a:t>Hur </a:t>
            </a:r>
            <a:r>
              <a:rPr lang="sv-SE" dirty="0"/>
              <a:t>kände du då?</a:t>
            </a:r>
          </a:p>
          <a:p>
            <a:pPr lvl="1"/>
            <a:r>
              <a:rPr lang="sv-SE" b="0" dirty="0"/>
              <a:t>Hur påverkade detta din inställning till att genomföra </a:t>
            </a:r>
            <a:br>
              <a:rPr lang="sv-SE" b="0" dirty="0"/>
            </a:br>
            <a:r>
              <a:rPr lang="sv-SE" b="0" dirty="0"/>
              <a:t>det som bestämdes?  </a:t>
            </a:r>
          </a:p>
          <a:p>
            <a:pPr marL="0" indent="0">
              <a:buNone/>
            </a:pPr>
            <a:endParaRPr lang="sv-SE" b="0" dirty="0"/>
          </a:p>
        </p:txBody>
      </p:sp>
      <p:sp>
        <p:nvSpPr>
          <p:cNvPr id="5" name="Platshållare för bildnummer 4"/>
          <p:cNvSpPr>
            <a:spLocks noGrp="1"/>
          </p:cNvSpPr>
          <p:nvPr>
            <p:ph type="sldNum" sz="quarter" idx="12"/>
          </p:nvPr>
        </p:nvSpPr>
        <p:spPr/>
        <p:txBody>
          <a:bodyPr/>
          <a:lstStyle/>
          <a:p>
            <a:fld id="{3C85E78D-9BDB-402C-83E3-26573C1B9F9F}" type="slidenum">
              <a:rPr lang="sv-SE" smtClean="0"/>
              <a:t>5</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3324095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(5 minuter)</a:t>
            </a:r>
            <a:endParaRPr lang="sv-SE" dirty="0"/>
          </a:p>
        </p:txBody>
      </p:sp>
      <p:sp>
        <p:nvSpPr>
          <p:cNvPr id="3" name="Platshållare för innehåll 2"/>
          <p:cNvSpPr>
            <a:spLocks noGrp="1"/>
          </p:cNvSpPr>
          <p:nvPr>
            <p:ph sz="quarter" idx="13"/>
          </p:nvPr>
        </p:nvSpPr>
        <p:spPr>
          <a:xfrm>
            <a:off x="801687" y="2059200"/>
            <a:ext cx="7317743" cy="3708400"/>
          </a:xfrm>
        </p:spPr>
        <p:txBody>
          <a:bodyPr/>
          <a:lstStyle/>
          <a:p>
            <a:r>
              <a:rPr lang="sv-SE" b="0" dirty="0"/>
              <a:t>Sitt två och två och berätta för varandra om era erfarenheter.</a:t>
            </a:r>
          </a:p>
          <a:p>
            <a:r>
              <a:rPr lang="sv-SE" b="0" dirty="0"/>
              <a:t>Diskutera:</a:t>
            </a:r>
          </a:p>
          <a:p>
            <a:pPr lvl="1"/>
            <a:r>
              <a:rPr lang="sv-SE" b="0" dirty="0"/>
              <a:t>Vilka paralleller kan vi dra till vårt eget arbete me</a:t>
            </a:r>
            <a:r>
              <a:rPr lang="sv-SE" dirty="0"/>
              <a:t>d att utforma insatser</a:t>
            </a:r>
            <a:r>
              <a:rPr lang="sv-SE" b="0" dirty="0"/>
              <a:t>?</a:t>
            </a:r>
          </a:p>
          <a:p>
            <a:pPr lvl="1"/>
            <a:r>
              <a:rPr lang="sv-SE" dirty="0"/>
              <a:t>Vilka för- respektive nackdelar ser vi med att göra barnet eller den unge och dess vårdnadshavare delaktiga i uppföljningen av insatser? Utgå från era egna erfarenheter?</a:t>
            </a:r>
          </a:p>
          <a:p>
            <a:pPr lvl="1"/>
            <a:r>
              <a:rPr lang="sv-SE" dirty="0"/>
              <a:t>Vad innebär det, rent konkret, att barnet och vårdnads-havarna är delaktiga i uppföljningen av en insats? </a:t>
            </a:r>
          </a:p>
          <a:p>
            <a:pPr marL="285750" lvl="1" indent="0">
              <a:buNone/>
            </a:pPr>
            <a:endParaRPr lang="sv-SE" sz="1800" b="0" dirty="0"/>
          </a:p>
          <a:p>
            <a:pPr marL="0" indent="0">
              <a:buNone/>
            </a:pPr>
            <a:endParaRPr lang="sv-SE" b="0" dirty="0"/>
          </a:p>
        </p:txBody>
      </p:sp>
      <p:sp>
        <p:nvSpPr>
          <p:cNvPr id="5" name="Platshållare för bildnummer 4"/>
          <p:cNvSpPr>
            <a:spLocks noGrp="1"/>
          </p:cNvSpPr>
          <p:nvPr>
            <p:ph type="sldNum" sz="quarter" idx="12"/>
          </p:nvPr>
        </p:nvSpPr>
        <p:spPr/>
        <p:txBody>
          <a:bodyPr/>
          <a:lstStyle/>
          <a:p>
            <a:fld id="{3C85E78D-9BDB-402C-83E3-26573C1B9F9F}" type="slidenum">
              <a:rPr lang="sv-SE" smtClean="0"/>
              <a:t>6</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1713744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(5 minuter)</a:t>
            </a:r>
            <a:endParaRPr lang="sv-SE" dirty="0"/>
          </a:p>
        </p:txBody>
      </p:sp>
      <p:sp>
        <p:nvSpPr>
          <p:cNvPr id="3" name="Platshållare för innehåll 2"/>
          <p:cNvSpPr>
            <a:spLocks noGrp="1"/>
          </p:cNvSpPr>
          <p:nvPr>
            <p:ph sz="quarter" idx="13"/>
          </p:nvPr>
        </p:nvSpPr>
        <p:spPr/>
        <p:txBody>
          <a:bodyPr/>
          <a:lstStyle/>
          <a:p>
            <a:r>
              <a:rPr lang="sv-SE" b="0" dirty="0"/>
              <a:t>Nu kommer du att få ta del av några korta citat gällande delaktighet. Vad tänker du </a:t>
            </a:r>
            <a:br>
              <a:rPr lang="sv-SE" b="0" dirty="0"/>
            </a:br>
            <a:r>
              <a:rPr lang="sv-SE" b="0" dirty="0"/>
              <a:t>om texterna? Skriv gärna några korta </a:t>
            </a:r>
            <a:br>
              <a:rPr lang="sv-SE" b="0" dirty="0"/>
            </a:br>
            <a:r>
              <a:rPr lang="sv-SE" b="0" dirty="0"/>
              <a:t>punkter för dig själv. </a:t>
            </a:r>
          </a:p>
          <a:p>
            <a:pPr marL="0" indent="0">
              <a:buNone/>
            </a:pPr>
            <a:endParaRPr lang="sv-SE" b="0" dirty="0"/>
          </a:p>
        </p:txBody>
      </p:sp>
      <p:sp>
        <p:nvSpPr>
          <p:cNvPr id="5" name="Platshållare för bildnummer 4"/>
          <p:cNvSpPr>
            <a:spLocks noGrp="1"/>
          </p:cNvSpPr>
          <p:nvPr>
            <p:ph type="sldNum" sz="quarter" idx="12"/>
          </p:nvPr>
        </p:nvSpPr>
        <p:spPr/>
        <p:txBody>
          <a:bodyPr/>
          <a:lstStyle/>
          <a:p>
            <a:fld id="{3C85E78D-9BDB-402C-83E3-26573C1B9F9F}" type="slidenum">
              <a:rPr lang="sv-SE" smtClean="0"/>
              <a:t>7</a:t>
            </a:fld>
            <a:endParaRPr lang="sv-SE"/>
          </a:p>
        </p:txBody>
      </p:sp>
      <p:sp>
        <p:nvSpPr>
          <p:cNvPr id="4" name="Platshållare för sidfot 3"/>
          <p:cNvSpPr>
            <a:spLocks noGrp="1"/>
          </p:cNvSpPr>
          <p:nvPr>
            <p:ph type="ftr" sz="quarter" idx="11"/>
          </p:nvPr>
        </p:nvSpPr>
        <p:spPr/>
        <p:txBody>
          <a:bodyPr/>
          <a:lstStyle/>
          <a:p>
            <a:r>
              <a:rPr lang="sv-SE"/>
              <a:t>Följa upp placering</a:t>
            </a:r>
          </a:p>
        </p:txBody>
      </p:sp>
      <p:pic>
        <p:nvPicPr>
          <p:cNvPr id="7" name="Bildobjekt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4220574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654139"/>
            <a:ext cx="6959600" cy="3232867"/>
          </a:xfrm>
        </p:spPr>
        <p:txBody>
          <a:bodyPr/>
          <a:lstStyle/>
          <a:p>
            <a:pPr marL="0" indent="0">
              <a:buNone/>
            </a:pPr>
            <a:r>
              <a:rPr lang="sv-SE" dirty="0"/>
              <a:t>När en åtgärd rör ett barn ska barnet få relevant information. </a:t>
            </a:r>
          </a:p>
          <a:p>
            <a:pPr marL="0" indent="0">
              <a:buNone/>
            </a:pPr>
            <a:r>
              <a:rPr lang="sv-SE" dirty="0"/>
              <a:t>Ett barn ska ges möjlighet att framföra </a:t>
            </a:r>
            <a:br>
              <a:rPr lang="sv-SE" dirty="0"/>
            </a:br>
            <a:r>
              <a:rPr lang="sv-SE" dirty="0"/>
              <a:t>sina åsikter i frågor som rör barnet.</a:t>
            </a:r>
          </a:p>
          <a:p>
            <a:pPr marL="0" indent="0">
              <a:buNone/>
            </a:pPr>
            <a:endParaRPr lang="sv-SE" b="0" dirty="0"/>
          </a:p>
          <a:p>
            <a:pPr marL="0" indent="0">
              <a:buNone/>
            </a:pPr>
            <a:r>
              <a:rPr lang="sv-SE" sz="2000" b="0" i="1" dirty="0"/>
              <a:t>(Se 11 kap. 10 § socialtjänstlagen)</a:t>
            </a:r>
          </a:p>
        </p:txBody>
      </p:sp>
      <p:sp>
        <p:nvSpPr>
          <p:cNvPr id="4" name="Platshållare för bildnummer 3"/>
          <p:cNvSpPr>
            <a:spLocks noGrp="1"/>
          </p:cNvSpPr>
          <p:nvPr>
            <p:ph type="sldNum" sz="quarter" idx="12"/>
          </p:nvPr>
        </p:nvSpPr>
        <p:spPr/>
        <p:txBody>
          <a:bodyPr/>
          <a:lstStyle/>
          <a:p>
            <a:fld id="{3C85E78D-9BDB-402C-83E3-26573C1B9F9F}" type="slidenum">
              <a:rPr lang="sv-SE" smtClean="0"/>
              <a:t>8</a:t>
            </a:fld>
            <a:endParaRPr lang="sv-SE"/>
          </a:p>
        </p:txBody>
      </p:sp>
      <p:sp>
        <p:nvSpPr>
          <p:cNvPr id="3" name="Platshållare för sidfot 2"/>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3215245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654139"/>
            <a:ext cx="7163508" cy="3232867"/>
          </a:xfrm>
        </p:spPr>
        <p:txBody>
          <a:bodyPr/>
          <a:lstStyle/>
          <a:p>
            <a:pPr marL="0" indent="0">
              <a:buNone/>
            </a:pPr>
            <a:r>
              <a:rPr lang="sv-SE" sz="3400" dirty="0"/>
              <a:t>Vid placering</a:t>
            </a:r>
          </a:p>
          <a:p>
            <a:pPr marL="0" indent="0">
              <a:buNone/>
            </a:pPr>
            <a:r>
              <a:rPr lang="sv-SE" dirty="0"/>
              <a:t>Socialnämnden ska verka för att såväl barnet eller den unge som vårdnadshavaren deltar i arbetet med att upprätta, följa upp och vid behov revidera genomförandeplanen.</a:t>
            </a:r>
          </a:p>
          <a:p>
            <a:pPr marL="0" indent="0">
              <a:buNone/>
            </a:pPr>
            <a:br>
              <a:rPr lang="sv-SE" sz="2000" b="0" i="1" dirty="0"/>
            </a:br>
            <a:r>
              <a:rPr lang="sv-SE" sz="2000" b="0" i="1" dirty="0"/>
              <a:t>(Se </a:t>
            </a:r>
            <a:r>
              <a:rPr lang="nn-NO" sz="2000" b="0" i="1" dirty="0"/>
              <a:t>7 kap. 2 § SOSFS 2012:11)</a:t>
            </a:r>
            <a:endParaRPr lang="sv-SE" sz="2000" b="0" i="1" dirty="0"/>
          </a:p>
        </p:txBody>
      </p:sp>
      <p:sp>
        <p:nvSpPr>
          <p:cNvPr id="4" name="Platshållare för bildnummer 3"/>
          <p:cNvSpPr>
            <a:spLocks noGrp="1"/>
          </p:cNvSpPr>
          <p:nvPr>
            <p:ph type="sldNum" sz="quarter" idx="12"/>
          </p:nvPr>
        </p:nvSpPr>
        <p:spPr/>
        <p:txBody>
          <a:bodyPr/>
          <a:lstStyle/>
          <a:p>
            <a:fld id="{3C85E78D-9BDB-402C-83E3-26573C1B9F9F}" type="slidenum">
              <a:rPr lang="sv-SE" smtClean="0"/>
              <a:t>9</a:t>
            </a:fld>
            <a:endParaRPr lang="sv-SE"/>
          </a:p>
        </p:txBody>
      </p:sp>
      <p:sp>
        <p:nvSpPr>
          <p:cNvPr id="3" name="Platshållare för sidfot 2"/>
          <p:cNvSpPr>
            <a:spLocks noGrp="1"/>
          </p:cNvSpPr>
          <p:nvPr>
            <p:ph type="ftr" sz="quarter" idx="11"/>
          </p:nvPr>
        </p:nvSpPr>
        <p:spPr/>
        <p:txBody>
          <a:bodyPr/>
          <a:lstStyle/>
          <a:p>
            <a:r>
              <a:rPr lang="sv-SE"/>
              <a:t>Följa upp placering</a:t>
            </a:r>
          </a:p>
        </p:txBody>
      </p:sp>
    </p:spTree>
    <p:extLst>
      <p:ext uri="{BB962C8B-B14F-4D97-AF65-F5344CB8AC3E}">
        <p14:creationId xmlns:p14="http://schemas.microsoft.com/office/powerpoint/2010/main" val="3527287972"/>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114</TotalTime>
  <Words>1950</Words>
  <Application>Microsoft Office PowerPoint</Application>
  <PresentationFormat>Bildspel på skärmen (4:3)</PresentationFormat>
  <Paragraphs>230</Paragraphs>
  <Slides>35</Slides>
  <Notes>24</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35</vt:i4>
      </vt:variant>
    </vt:vector>
  </HeadingPairs>
  <TitlesOfParts>
    <vt:vector size="39" baseType="lpstr">
      <vt:lpstr>Arial</vt:lpstr>
      <vt:lpstr>Calibri</vt:lpstr>
      <vt:lpstr>Century Gothic</vt:lpstr>
      <vt:lpstr>SoS-PPT-svensk-150922</vt:lpstr>
      <vt:lpstr>Delaktighet i uppföljning av placering    </vt:lpstr>
      <vt:lpstr>Innehåll och ungefärlig tidsåtgång</vt:lpstr>
      <vt:lpstr>Varför delaktighet?  (50 minuter)</vt:lpstr>
      <vt:lpstr>Övningens syfte</vt:lpstr>
      <vt:lpstr>Fundera enskilt (3 min)</vt:lpstr>
      <vt:lpstr>Diskutera två och två   (5 minuter)</vt:lpstr>
      <vt:lpstr>Fundera enskilt (5 minuter)</vt:lpstr>
      <vt:lpstr>PowerPoint-presentation</vt:lpstr>
      <vt:lpstr>PowerPoint-presentation</vt:lpstr>
      <vt:lpstr>PowerPoint-presentation</vt:lpstr>
      <vt:lpstr>Diskutera två och två   (5 minuter)</vt:lpstr>
      <vt:lpstr>Diskutera gemensamt  (10 minuter)</vt:lpstr>
      <vt:lpstr>Fundera enskilt (3 minuter)</vt:lpstr>
      <vt:lpstr>Sammanfatta och avsluta (5 minuter)</vt:lpstr>
      <vt:lpstr>Delaktighet i eget ärende (35 minuter)</vt:lpstr>
      <vt:lpstr>Övningens syfte</vt:lpstr>
      <vt:lpstr>PowerPoint-presentation</vt:lpstr>
      <vt:lpstr>Diskutera två och två  (5 minuter)</vt:lpstr>
      <vt:lpstr>Välj ett ärende att börja med (5 minuter)</vt:lpstr>
      <vt:lpstr>Fundera gemensamt (5 minuter)</vt:lpstr>
      <vt:lpstr>Prioritera  (5 minuter)</vt:lpstr>
      <vt:lpstr>Gå igenom gemensamt  (5 minuter)</vt:lpstr>
      <vt:lpstr>Fundera enskilt (3 minuter)</vt:lpstr>
      <vt:lpstr>Sammanfatta och avsluta gemensamt (5 minuter)</vt:lpstr>
      <vt:lpstr>Hur ofta träffar vi placerade barn? (20 minuter)</vt:lpstr>
      <vt:lpstr>PowerPoint-presentation</vt:lpstr>
      <vt:lpstr>Fundera enskilt  (5 minuter)</vt:lpstr>
      <vt:lpstr>Diskutera två och två  (10 minuter)</vt:lpstr>
      <vt:lpstr>Sammanfatta och avsluta gemensamt (5 minuter)</vt:lpstr>
      <vt:lpstr>PowerPoint-presentation</vt:lpstr>
      <vt:lpstr>PowerPoint-presentation</vt:lpstr>
      <vt:lpstr>Delaktighet i eget ärende Deltagarmaterial</vt:lpstr>
      <vt:lpstr>Välj ett ärende att börja med (5 minuter)</vt:lpstr>
      <vt:lpstr>Fundera gemensamt (5 minuter)</vt:lpstr>
      <vt:lpstr>Prioritera  (5 minuter)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13</cp:revision>
  <cp:lastPrinted>2015-05-08T11:44:01Z</cp:lastPrinted>
  <dcterms:created xsi:type="dcterms:W3CDTF">2020-02-18T15:59:46Z</dcterms:created>
  <dcterms:modified xsi:type="dcterms:W3CDTF">2024-01-10T12:25:29Z</dcterms:modified>
</cp:coreProperties>
</file>