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51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0" r:id="rId17"/>
    <p:sldId id="331" r:id="rId18"/>
    <p:sldId id="332" r:id="rId19"/>
    <p:sldId id="333" r:id="rId20"/>
    <p:sldId id="334" r:id="rId21"/>
    <p:sldId id="335" r:id="rId22"/>
    <p:sldId id="336" r:id="rId23"/>
    <p:sldId id="337" r:id="rId24"/>
    <p:sldId id="338" r:id="rId25"/>
    <p:sldId id="355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48" r:id="rId35"/>
    <p:sldId id="349" r:id="rId36"/>
    <p:sldId id="352" r:id="rId37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gåker, Eva" initials="AE" lastIdx="50" clrIdx="0">
    <p:extLst>
      <p:ext uri="{19B8F6BF-5375-455C-9EA6-DF929625EA0E}">
        <p15:presenceInfo xmlns:p15="http://schemas.microsoft.com/office/powerpoint/2012/main" userId="S-1-5-21-2075942658-1792417684-393963531-20547" providerId="AD"/>
      </p:ext>
    </p:extLst>
  </p:cmAuthor>
  <p:cmAuthor id="2" name="Östergren, Cecilia" initials="ÖC" lastIdx="10" clrIdx="1">
    <p:extLst>
      <p:ext uri="{19B8F6BF-5375-455C-9EA6-DF929625EA0E}">
        <p15:presenceInfo xmlns:p15="http://schemas.microsoft.com/office/powerpoint/2012/main" userId="S-1-5-21-2075942658-1792417684-393963531-290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0814" autoAdjust="0"/>
  </p:normalViewPr>
  <p:slideViewPr>
    <p:cSldViewPr snapToGrid="0" showGuides="1">
      <p:cViewPr varScale="1">
        <p:scale>
          <a:sx n="55" d="100"/>
          <a:sy n="55" d="100"/>
        </p:scale>
        <p:origin x="1504" y="52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2021-12-06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har deltagarna gjort en förberedande</a:t>
            </a:r>
            <a:r>
              <a:rPr lang="sv-SE" baseline="0" dirty="0"/>
              <a:t> uppgift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F93072-01C5-4990-92DD-1C8DC08DF95F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82465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 viktig skillnad är att den ena är mer konkret</a:t>
            </a:r>
            <a:r>
              <a:rPr lang="sv-SE" baseline="0" dirty="0"/>
              <a:t> och tydlig. Det blir därför lättare att följa upp.  </a:t>
            </a:r>
          </a:p>
          <a:p>
            <a:r>
              <a:rPr lang="sv-SE" baseline="0" dirty="0"/>
              <a:t>Formuleringar som till exempel att något ska minska behöver konkretiseras på något sätt. </a:t>
            </a:r>
          </a:p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1642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Några</a:t>
            </a:r>
            <a:r>
              <a:rPr lang="sv-SE" baseline="0" dirty="0"/>
              <a:t> kommentarer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02970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Frågor du kan ställa: Vad är ett socialt beteende? Vad innebär att ha ett fungerande socialt beteende? Vem värderar när det är fungerande?</a:t>
            </a:r>
          </a:p>
          <a:p>
            <a:r>
              <a:rPr lang="sv-SE" baseline="0" dirty="0"/>
              <a:t>Ska mål för pappan finnas med i barnets genomförande plan. Vad är det som gäller?</a:t>
            </a:r>
            <a:endParaRPr lang="sv-SE" dirty="0"/>
          </a:p>
          <a:p>
            <a:endParaRPr lang="sv-SE" baseline="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6182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Bild 23 i deltagarmaterialet</a:t>
            </a:r>
            <a:r>
              <a:rPr lang="sv-SE" baseline="0" dirty="0"/>
              <a:t> som du ska dela ut när de ska öva.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53450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Gå igenom syftet gemensamt.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Be sedan deltagarna att ta fram sin genomförandeplan.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Dela ut Frågor</a:t>
            </a:r>
            <a:r>
              <a:rPr lang="sv-SE" baseline="0" dirty="0"/>
              <a:t> till reflektion över dina mål finns i deltagarmaterialet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8415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Dela ut frågorna som finns i Deltagarmaterial, bläddra till nästa bild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7524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här är frågorna om du delat ut till var och 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1122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3636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Läs upp texten i den blåa rutan och be paren att diskutera.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91392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5806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Denna bild visas inte för deltagarna. Den ger dig en översikt av innehållet.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56937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300646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10935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del av </a:t>
            </a:r>
            <a:r>
              <a:rPr lang="en-US" dirty="0" err="1"/>
              <a:t>avslutningen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du, om du </a:t>
            </a:r>
            <a:r>
              <a:rPr lang="en-US" dirty="0" err="1"/>
              <a:t>vill</a:t>
            </a:r>
            <a:r>
              <a:rPr lang="en-US" dirty="0"/>
              <a:t>, visa </a:t>
            </a:r>
            <a:r>
              <a:rPr lang="en-US" dirty="0" err="1"/>
              <a:t>tipsen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fördjupande</a:t>
            </a:r>
            <a:r>
              <a:rPr lang="en-US" dirty="0"/>
              <a:t> </a:t>
            </a:r>
            <a:r>
              <a:rPr lang="en-US" dirty="0" err="1"/>
              <a:t>läsning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nästa</a:t>
            </a:r>
            <a:r>
              <a:rPr lang="en-US" dirty="0"/>
              <a:t> </a:t>
            </a:r>
            <a:r>
              <a:rPr lang="en-US" dirty="0" err="1"/>
              <a:t>bild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34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016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syftet</a:t>
            </a:r>
            <a:r>
              <a:rPr lang="en-US" dirty="0"/>
              <a:t> </a:t>
            </a:r>
            <a:r>
              <a:rPr lang="en-US" dirty="0" err="1"/>
              <a:t>tillsammans</a:t>
            </a:r>
            <a:r>
              <a:rPr lang="en-US" dirty="0"/>
              <a:t>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1571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Dela in </a:t>
            </a:r>
            <a:r>
              <a:rPr lang="en-US" dirty="0" err="1"/>
              <a:t>gruppen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par.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2661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mål</a:t>
            </a:r>
            <a:r>
              <a:rPr lang="en-US" dirty="0"/>
              <a:t> </a:t>
            </a:r>
            <a:r>
              <a:rPr lang="en-US" dirty="0" err="1"/>
              <a:t>beskrivas.Läs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följande</a:t>
            </a:r>
            <a:r>
              <a:rPr lang="en-US" dirty="0"/>
              <a:t> </a:t>
            </a:r>
            <a:r>
              <a:rPr lang="en-US" dirty="0" err="1"/>
              <a:t>tre</a:t>
            </a:r>
            <a:r>
              <a:rPr lang="en-US" dirty="0"/>
              <a:t> </a:t>
            </a:r>
            <a:r>
              <a:rPr lang="en-US" dirty="0" err="1"/>
              <a:t>bilder</a:t>
            </a:r>
            <a:r>
              <a:rPr lang="en-US" dirty="0"/>
              <a:t>, </a:t>
            </a:r>
            <a:r>
              <a:rPr lang="en-US" baseline="0" dirty="0"/>
              <a:t>och </a:t>
            </a:r>
            <a:r>
              <a:rPr lang="en-US" baseline="0" dirty="0" err="1"/>
              <a:t>d</a:t>
            </a:r>
            <a:r>
              <a:rPr lang="en-US" dirty="0" err="1"/>
              <a:t>iskutera</a:t>
            </a:r>
            <a:r>
              <a:rPr lang="en-US" dirty="0"/>
              <a:t> </a:t>
            </a:r>
            <a:r>
              <a:rPr lang="en-US" dirty="0" err="1"/>
              <a:t>gemensamt</a:t>
            </a:r>
            <a:r>
              <a:rPr lang="en-US" dirty="0"/>
              <a:t> </a:t>
            </a:r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detta</a:t>
            </a:r>
            <a:r>
              <a:rPr lang="en-US" dirty="0"/>
              <a:t> </a:t>
            </a:r>
            <a:r>
              <a:rPr lang="en-US" dirty="0" err="1"/>
              <a:t>stämmer</a:t>
            </a:r>
            <a:r>
              <a:rPr lang="en-US" dirty="0"/>
              <a:t> </a:t>
            </a:r>
            <a:r>
              <a:rPr lang="en-US" dirty="0" err="1"/>
              <a:t>överens</a:t>
            </a:r>
            <a:r>
              <a:rPr lang="en-US" dirty="0"/>
              <a:t> med </a:t>
            </a:r>
            <a:r>
              <a:rPr lang="en-US" dirty="0" err="1"/>
              <a:t>hur</a:t>
            </a:r>
            <a:r>
              <a:rPr lang="en-US" dirty="0"/>
              <a:t> de </a:t>
            </a:r>
            <a:r>
              <a:rPr lang="en-US" dirty="0" err="1"/>
              <a:t>själva</a:t>
            </a:r>
            <a:r>
              <a:rPr lang="en-US" dirty="0"/>
              <a:t> har </a:t>
            </a:r>
            <a:r>
              <a:rPr lang="en-US" dirty="0" err="1"/>
              <a:t>definierat</a:t>
            </a:r>
            <a:r>
              <a:rPr lang="en-US" dirty="0"/>
              <a:t> </a:t>
            </a:r>
            <a:r>
              <a:rPr lang="en-US" dirty="0" err="1"/>
              <a:t>begreppen</a:t>
            </a:r>
            <a:r>
              <a:rPr lang="en-US" dirty="0"/>
              <a:t>. 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57759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Det här</a:t>
            </a:r>
            <a:r>
              <a:rPr lang="sv-SE" baseline="0" dirty="0"/>
              <a:t> ett sätt att beskriva delmål.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40644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baseline="0" dirty="0"/>
              <a:t> </a:t>
            </a:r>
            <a:r>
              <a:rPr lang="en-US" baseline="0" dirty="0" err="1"/>
              <a:t>ett</a:t>
            </a:r>
            <a:r>
              <a:rPr lang="en-US" baseline="0" dirty="0"/>
              <a:t> </a:t>
            </a:r>
            <a:r>
              <a:rPr lang="en-US" baseline="0" dirty="0" err="1"/>
              <a:t>sätt</a:t>
            </a:r>
            <a:r>
              <a:rPr lang="en-US" baseline="0" dirty="0"/>
              <a:t> </a:t>
            </a:r>
            <a:r>
              <a:rPr lang="en-US" baseline="0" dirty="0" err="1"/>
              <a:t>att</a:t>
            </a:r>
            <a:r>
              <a:rPr lang="en-US" baseline="0" dirty="0"/>
              <a:t> </a:t>
            </a:r>
            <a:r>
              <a:rPr lang="en-US" baseline="0" dirty="0" err="1"/>
              <a:t>beskriva</a:t>
            </a:r>
            <a:r>
              <a:rPr lang="en-US" baseline="0" dirty="0"/>
              <a:t> </a:t>
            </a:r>
            <a:r>
              <a:rPr lang="en-US" baseline="0" dirty="0" err="1"/>
              <a:t>a</a:t>
            </a:r>
            <a:r>
              <a:rPr lang="en-US"/>
              <a:t>ktiviteter</a:t>
            </a:r>
            <a:r>
              <a:rPr lang="en-US" baseline="0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beskrivs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“</a:t>
            </a:r>
            <a:r>
              <a:rPr lang="en-US" dirty="0" err="1"/>
              <a:t>hur</a:t>
            </a:r>
            <a:r>
              <a:rPr lang="en-US" dirty="0"/>
              <a:t>” i </a:t>
            </a:r>
            <a:r>
              <a:rPr lang="en-US" dirty="0" err="1"/>
              <a:t>genomförandeplanen</a:t>
            </a:r>
            <a:r>
              <a:rPr lang="en-US" dirty="0"/>
              <a:t>.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aktivitet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t.ex</a:t>
            </a:r>
            <a:r>
              <a:rPr lang="en-US" dirty="0"/>
              <a:t>. </a:t>
            </a:r>
            <a:r>
              <a:rPr lang="en-US" dirty="0" err="1"/>
              <a:t>vara</a:t>
            </a:r>
            <a:r>
              <a:rPr lang="en-US" dirty="0"/>
              <a:t> “</a:t>
            </a:r>
            <a:r>
              <a:rPr lang="en-US" dirty="0" err="1"/>
              <a:t>Mormor</a:t>
            </a:r>
            <a:r>
              <a:rPr lang="en-US" dirty="0"/>
              <a:t> </a:t>
            </a:r>
            <a:r>
              <a:rPr lang="en-US" dirty="0" err="1"/>
              <a:t>följer</a:t>
            </a:r>
            <a:r>
              <a:rPr lang="en-US" dirty="0"/>
              <a:t> Lisa till </a:t>
            </a:r>
            <a:r>
              <a:rPr lang="en-US" dirty="0" err="1"/>
              <a:t>skolan</a:t>
            </a:r>
            <a:r>
              <a:rPr lang="en-US" dirty="0"/>
              <a:t>.” </a:t>
            </a:r>
          </a:p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8199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/>
              <a:t>Dela in deltagarna i mindre grupper.</a:t>
            </a:r>
          </a:p>
          <a:p>
            <a:r>
              <a:rPr lang="sv-SE" dirty="0">
                <a:solidFill>
                  <a:srgbClr val="FF0000"/>
                </a:solidFill>
              </a:rPr>
              <a:t>Dela ut ”Exempel på utredningsfrågor” till deltagarna.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7552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6335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9DD622-F54F-40E9-B147-94DCF94A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936BCF-7566-492C-AF06-9187DAD22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3AB57D-FB88-476D-8875-38B187B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51EFC1-176B-4D1F-A20B-4A4A670BF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53F86B-0B63-4E3E-A572-3EA73FA6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148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  <p:sldLayoutId id="2147483710" r:id="rId26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E2B85A-D4EB-43F5-817E-4940A89308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Formulera mål </a:t>
            </a:r>
            <a:br>
              <a:rPr lang="sv-SE" dirty="0"/>
            </a:br>
            <a:r>
              <a:rPr lang="sv-SE" dirty="0"/>
              <a:t>genomförandeplan placering</a:t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endParaRPr lang="sv-SE" sz="2100" b="0" dirty="0">
              <a:solidFill>
                <a:srgbClr val="FFFFFF"/>
              </a:solidFill>
            </a:endParaRPr>
          </a:p>
        </p:txBody>
      </p:sp>
      <p:pic>
        <p:nvPicPr>
          <p:cNvPr id="4" name="Platshållare för bild 3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629" t="-24657" r="-17163" b="-9690"/>
          <a:stretch/>
        </p:blipFill>
        <p:spPr>
          <a:solidFill>
            <a:srgbClr val="3DB7E4"/>
          </a:solidFill>
        </p:spPr>
      </p:pic>
    </p:spTree>
    <p:extLst>
      <p:ext uri="{BB962C8B-B14F-4D97-AF65-F5344CB8AC3E}">
        <p14:creationId xmlns:p14="http://schemas.microsoft.com/office/powerpoint/2010/main" val="2904682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diskussionen?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10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1428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11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37766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90567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>
          <a:xfrm>
            <a:off x="784342" y="761211"/>
            <a:ext cx="7772400" cy="1408385"/>
          </a:xfrm>
        </p:spPr>
        <p:txBody>
          <a:bodyPr/>
          <a:lstStyle/>
          <a:p>
            <a:r>
              <a:rPr lang="sv-SE" sz="3600" dirty="0"/>
              <a:t>Utforska målformuleringar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567946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och uppföljningsbara mål.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13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32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1600"/>
              </a:spcAft>
              <a:buNone/>
            </a:pPr>
            <a:r>
              <a:rPr lang="sv-SE" dirty="0"/>
              <a:t>Vad är skillnaden mellan dessa två målformuleringar?</a:t>
            </a:r>
          </a:p>
          <a:p>
            <a:pPr marL="446400" indent="-446400">
              <a:buFont typeface="+mj-lt"/>
              <a:buAutoNum type="arabicPeriod"/>
            </a:pPr>
            <a:r>
              <a:rPr lang="sv-SE" b="0" dirty="0"/>
              <a:t>Kalle upplever att han kan prata med </a:t>
            </a:r>
            <a:br>
              <a:rPr lang="sv-SE" b="0" dirty="0"/>
            </a:br>
            <a:r>
              <a:rPr lang="sv-SE" b="0" dirty="0"/>
              <a:t>sin mamma 3 gånger i veckan utan </a:t>
            </a:r>
            <a:br>
              <a:rPr lang="sv-SE" b="0" dirty="0"/>
            </a:br>
            <a:r>
              <a:rPr lang="sv-SE" b="0" dirty="0"/>
              <a:t>att de börjar bråka.</a:t>
            </a:r>
          </a:p>
          <a:p>
            <a:pPr marL="446400" indent="-446400">
              <a:spcBef>
                <a:spcPts val="12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sv-SE" b="0" dirty="0"/>
              <a:t>Konflikterna med mamman ska minska.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3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(5 min)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15</a:t>
            </a:fld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Redovisa vad ni har kommit fram till.</a:t>
            </a: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01559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F78929-38AE-4CAC-9BBD-A33E1984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min)</a:t>
            </a:r>
            <a:endParaRPr lang="sv-SE" sz="12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1600"/>
              </a:spcAft>
              <a:buNone/>
            </a:pPr>
            <a:r>
              <a:rPr lang="sv-SE" dirty="0"/>
              <a:t>Vad är problematiskt med dessa två målformuleringar?</a:t>
            </a:r>
          </a:p>
          <a:p>
            <a:pPr marL="446400" indent="-446400">
              <a:spcBef>
                <a:spcPts val="800"/>
              </a:spcBef>
              <a:spcAft>
                <a:spcPts val="1600"/>
              </a:spcAft>
              <a:buFont typeface="+mj-lt"/>
              <a:buAutoNum type="arabicPeriod"/>
            </a:pPr>
            <a:r>
              <a:rPr lang="sv-SE" b="0" dirty="0"/>
              <a:t>Kalle har ett fungerande socialt beteende.</a:t>
            </a:r>
          </a:p>
          <a:p>
            <a:pPr marL="446400" indent="-446400">
              <a:spcBef>
                <a:spcPts val="60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sv-SE" b="0" dirty="0"/>
              <a:t>Kalles pappa lever ett drogfritt liv.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467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</a:t>
            </a:r>
            <a:br>
              <a:rPr lang="sv-SE" dirty="0"/>
            </a:br>
            <a:r>
              <a:rPr lang="sv-SE" b="0" dirty="0"/>
              <a:t>(5 min)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17</a:t>
            </a:fld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Redovisa vad ni har kommit fram till.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442616" y="612144"/>
            <a:ext cx="1002003" cy="1010494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73377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diskussionen? </a:t>
            </a:r>
          </a:p>
          <a:p>
            <a:pPr marL="0" indent="0">
              <a:buNone/>
            </a:pPr>
            <a:r>
              <a:rPr lang="sv-SE" sz="2600" dirty="0"/>
              <a:t>Exempelvis:</a:t>
            </a:r>
          </a:p>
          <a:p>
            <a:pPr lvl="1"/>
            <a:r>
              <a:rPr lang="sv-SE" sz="1800" dirty="0"/>
              <a:t>Något du har fått hjälp med.</a:t>
            </a:r>
          </a:p>
          <a:p>
            <a:pPr lvl="1"/>
            <a:r>
              <a:rPr lang="sv-SE" sz="1800" dirty="0"/>
              <a:t>Eventuella ”aha-upplevelser”.</a:t>
            </a:r>
          </a:p>
          <a:p>
            <a:pPr lvl="1"/>
            <a:r>
              <a:rPr lang="sv-SE" sz="180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18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992" y="686594"/>
            <a:ext cx="960996" cy="8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7516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19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87574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7253740" cy="1296144"/>
          </a:xfrm>
        </p:spPr>
        <p:txBody>
          <a:bodyPr/>
          <a:lstStyle/>
          <a:p>
            <a:r>
              <a:rPr lang="sv-SE" dirty="0"/>
              <a:t>Innehåll och ungefärlig tidsåtgång</a:t>
            </a: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</a:t>
            </a:fld>
            <a:endParaRPr lang="sv-SE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sz="2800" dirty="0"/>
              <a:t>Mål – vad och varför? </a:t>
            </a:r>
            <a:r>
              <a:rPr lang="sv-SE" sz="2000" b="0" dirty="0"/>
              <a:t>(30 minuter)</a:t>
            </a:r>
          </a:p>
          <a:p>
            <a:r>
              <a:rPr lang="sv-SE" sz="2800" dirty="0"/>
              <a:t>Utforska målformuleringar </a:t>
            </a:r>
            <a:r>
              <a:rPr lang="sv-SE" sz="2000" b="0" dirty="0"/>
              <a:t>(30 minuter)</a:t>
            </a:r>
          </a:p>
          <a:p>
            <a:r>
              <a:rPr lang="sv-SE" sz="2800" dirty="0"/>
              <a:t>Utforska mål i ett eget ärende </a:t>
            </a:r>
            <a:r>
              <a:rPr lang="sv-SE" sz="2000" b="0" dirty="0"/>
              <a:t>(45 minuter)</a:t>
            </a:r>
          </a:p>
          <a:p>
            <a:r>
              <a:rPr lang="sv-SE" sz="2800" dirty="0"/>
              <a:t>Formulera mål </a:t>
            </a:r>
            <a:r>
              <a:rPr lang="sv-SE" sz="2000" b="0" dirty="0"/>
              <a:t>(45 minuter)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7327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Utforska mål i eget ärende</a:t>
            </a:r>
            <a:br>
              <a:rPr lang="sv-SE" sz="3600" dirty="0"/>
            </a:br>
            <a:r>
              <a:rPr lang="sv-SE" sz="3600" b="0" dirty="0"/>
              <a:t>(45 minuter)</a:t>
            </a:r>
          </a:p>
        </p:txBody>
      </p:sp>
    </p:spTree>
    <p:extLst>
      <p:ext uri="{BB962C8B-B14F-4D97-AF65-F5344CB8AC3E}">
        <p14:creationId xmlns:p14="http://schemas.microsoft.com/office/powerpoint/2010/main" val="2673582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mål, genom reflektion runt </a:t>
            </a:r>
            <a:br>
              <a:rPr lang="sv-SE" b="0" dirty="0"/>
            </a:br>
            <a:r>
              <a:rPr lang="sv-SE" b="0" dirty="0"/>
              <a:t>befintliga mål i ett eget ärende.</a:t>
            </a:r>
          </a:p>
          <a:p>
            <a:endParaRPr lang="sv-SE" b="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21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00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Arbeta enskilt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Reflektera över målen i ditt ärende </a:t>
            </a:r>
            <a:br>
              <a:rPr lang="sv-SE" b="0" dirty="0"/>
            </a:br>
            <a:r>
              <a:rPr lang="sv-SE" b="0" dirty="0"/>
              <a:t>med hjälp av frågor till enskild </a:t>
            </a:r>
            <a:br>
              <a:rPr lang="sv-SE" b="0" dirty="0"/>
            </a:br>
            <a:r>
              <a:rPr lang="sv-SE" b="0" dirty="0"/>
              <a:t>reflektion över dina målformuleringar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22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67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till enskild reflektion </a:t>
            </a:r>
            <a:br>
              <a:rPr lang="sv-SE" dirty="0"/>
            </a:br>
            <a:r>
              <a:rPr lang="sv-SE" dirty="0"/>
              <a:t>över dina målformuleringar</a:t>
            </a:r>
            <a:r>
              <a:rPr lang="sv-SE" sz="3200" dirty="0"/>
              <a:t/>
            </a:r>
            <a:br>
              <a:rPr lang="sv-SE" sz="3200" dirty="0"/>
            </a:br>
            <a:r>
              <a:rPr lang="sv-SE" sz="3200" dirty="0">
                <a:solidFill>
                  <a:schemeClr val="bg2"/>
                </a:solidFill>
              </a:rPr>
              <a:t/>
            </a:r>
            <a:br>
              <a:rPr lang="sv-SE" sz="3200" dirty="0">
                <a:solidFill>
                  <a:schemeClr val="bg2"/>
                </a:solidFill>
              </a:rPr>
            </a:br>
            <a:endParaRPr lang="sv-SE" sz="3200" dirty="0">
              <a:solidFill>
                <a:schemeClr val="bg2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7120094" cy="396946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Finns det otydliga eller vaga formuleringar som kan göra det svårt att veta hur insatsen ska genomföras? Hur skulle du kunna konkretisera eller förtydliga?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 smtClean="0"/>
              <a:t>Hur </a:t>
            </a:r>
            <a:r>
              <a:rPr lang="sv-SE" sz="2000" b="0" dirty="0"/>
              <a:t>vet du om målet/målen är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Hur vet du att de uppsatta målen är accepterade av barnet och vårdnadshavarna?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 smtClean="0"/>
              <a:t>Hur </a:t>
            </a:r>
            <a:r>
              <a:rPr lang="sv-SE" sz="2000" b="0" dirty="0"/>
              <a:t>ser vi att målen verkar vara realistiska och möjliga att uppnå?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 smtClean="0"/>
              <a:t>Går </a:t>
            </a:r>
            <a:r>
              <a:rPr lang="sv-SE" sz="2000" b="0" dirty="0"/>
              <a:t>det att förstå när målen ska vara uppnådda?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2000" b="0" dirty="0"/>
              <a:t>Är det tydligt vem som tar ansvar för vad?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</p:spTree>
    <p:extLst>
      <p:ext uri="{BB962C8B-B14F-4D97-AF65-F5344CB8AC3E}">
        <p14:creationId xmlns:p14="http://schemas.microsoft.com/office/powerpoint/2010/main" val="3279478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(15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7" y="2059200"/>
            <a:ext cx="7101341" cy="37084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Vad fick ni för tankar när ni arbetade </a:t>
            </a:r>
            <a:br>
              <a:rPr lang="sv-SE" b="0" dirty="0"/>
            </a:br>
            <a:r>
              <a:rPr lang="sv-SE" b="0" dirty="0"/>
              <a:t>med frågorna?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 det något ni reflekterade lite extra över?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Finns det något ni behöver tänka på när ni formulerar mål i framtiden?</a:t>
            </a:r>
          </a:p>
          <a:p>
            <a:pPr marL="0" indent="0">
              <a:buNone/>
            </a:pPr>
            <a:r>
              <a:rPr lang="sv-SE" sz="2400" dirty="0"/>
              <a:t> 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endParaRPr lang="sv-SE" sz="16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24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1992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Jämför – hur stämmer detta överens med </a:t>
            </a:r>
            <a:br>
              <a:rPr lang="sv-SE" dirty="0"/>
            </a:br>
            <a:r>
              <a:rPr lang="sv-SE" dirty="0"/>
              <a:t>det ni kom fram till </a:t>
            </a:r>
            <a:br>
              <a:rPr lang="sv-SE" dirty="0"/>
            </a:br>
            <a:r>
              <a:rPr lang="sv-SE" dirty="0"/>
              <a:t>i övningen?</a:t>
            </a:r>
          </a:p>
          <a:p>
            <a:pPr marL="0" indent="0">
              <a:buNone/>
            </a:pPr>
            <a:endParaRPr lang="sv-SE" sz="2800" b="1" dirty="0"/>
          </a:p>
          <a:p>
            <a:pPr marL="0" indent="0">
              <a:buNone/>
            </a:pPr>
            <a:endParaRPr lang="sv-SE" sz="2800" b="1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D7A3BE6-9A9A-4E92-AA95-3B3D7C6496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sv-SE" sz="1800" dirty="0"/>
          </a:p>
          <a:p>
            <a:endParaRPr lang="sv-SE" sz="2400" dirty="0">
              <a:solidFill>
                <a:srgbClr val="FF0000"/>
              </a:solidFill>
            </a:endParaRP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25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  <p:sp>
        <p:nvSpPr>
          <p:cNvPr id="6" name="Rektangel 5"/>
          <p:cNvSpPr/>
          <p:nvPr/>
        </p:nvSpPr>
        <p:spPr>
          <a:xfrm>
            <a:off x="0" y="2419852"/>
            <a:ext cx="406717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i="1" dirty="0">
                <a:solidFill>
                  <a:srgbClr val="FFFFFF"/>
                </a:solidFill>
              </a:rPr>
              <a:t>”Det är viktigt att målet med </a:t>
            </a:r>
            <a:br>
              <a:rPr lang="sv-SE" i="1" dirty="0">
                <a:solidFill>
                  <a:srgbClr val="FFFFFF"/>
                </a:solidFill>
              </a:rPr>
            </a:br>
            <a:r>
              <a:rPr lang="sv-SE" i="1" dirty="0">
                <a:solidFill>
                  <a:srgbClr val="FFFFFF"/>
                </a:solidFill>
              </a:rPr>
              <a:t>vården är så tydligt och konkret </a:t>
            </a:r>
            <a:br>
              <a:rPr lang="sv-SE" i="1" dirty="0">
                <a:solidFill>
                  <a:srgbClr val="FFFFFF"/>
                </a:solidFill>
              </a:rPr>
            </a:br>
            <a:r>
              <a:rPr lang="sv-SE" i="1" dirty="0">
                <a:solidFill>
                  <a:srgbClr val="FFFFFF"/>
                </a:solidFill>
              </a:rPr>
              <a:t>utformat att barn och vårdnadshavare </a:t>
            </a:r>
            <a:br>
              <a:rPr lang="sv-SE" i="1" dirty="0">
                <a:solidFill>
                  <a:srgbClr val="FFFFFF"/>
                </a:solidFill>
              </a:rPr>
            </a:br>
            <a:r>
              <a:rPr lang="sv-SE" i="1" dirty="0">
                <a:solidFill>
                  <a:srgbClr val="FFFFFF"/>
                </a:solidFill>
              </a:rPr>
              <a:t>kan förstå innebörden av förslaget. Socialnämnden måste på ett </a:t>
            </a:r>
            <a:br>
              <a:rPr lang="sv-SE" i="1" dirty="0">
                <a:solidFill>
                  <a:srgbClr val="FFFFFF"/>
                </a:solidFill>
              </a:rPr>
            </a:br>
            <a:r>
              <a:rPr lang="sv-SE" i="1" dirty="0">
                <a:solidFill>
                  <a:srgbClr val="FFFFFF"/>
                </a:solidFill>
              </a:rPr>
              <a:t>lättfattligt sätt kunna visa vilka </a:t>
            </a:r>
            <a:br>
              <a:rPr lang="sv-SE" i="1" dirty="0">
                <a:solidFill>
                  <a:srgbClr val="FFFFFF"/>
                </a:solidFill>
              </a:rPr>
            </a:br>
            <a:r>
              <a:rPr lang="sv-SE" i="1" dirty="0">
                <a:solidFill>
                  <a:srgbClr val="FFFFFF"/>
                </a:solidFill>
              </a:rPr>
              <a:t>syften som placeringen har och </a:t>
            </a:r>
            <a:br>
              <a:rPr lang="sv-SE" i="1" dirty="0">
                <a:solidFill>
                  <a:srgbClr val="FFFFFF"/>
                </a:solidFill>
              </a:rPr>
            </a:br>
            <a:r>
              <a:rPr lang="sv-SE" i="1" dirty="0">
                <a:solidFill>
                  <a:srgbClr val="FFFFFF"/>
                </a:solidFill>
              </a:rPr>
              <a:t>hur dessa syften ska uppnås.”</a:t>
            </a:r>
          </a:p>
          <a:p>
            <a:pPr algn="ctr"/>
            <a:endParaRPr lang="sv-SE" i="1" dirty="0">
              <a:solidFill>
                <a:srgbClr val="FFFFFF"/>
              </a:solidFill>
            </a:endParaRPr>
          </a:p>
          <a:p>
            <a:pPr algn="ctr"/>
            <a:r>
              <a:rPr lang="sv-SE" sz="1400" dirty="0">
                <a:solidFill>
                  <a:srgbClr val="FFFFFF"/>
                </a:solidFill>
              </a:rPr>
              <a:t>(Placerade barn och unga s. 132</a:t>
            </a:r>
            <a:r>
              <a:rPr lang="sv-SE" dirty="0">
                <a:solidFill>
                  <a:srgbClr val="FFFF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492445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40B281-BC9E-4972-89C4-F70375C38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 </a:t>
            </a:r>
            <a:br>
              <a:rPr lang="sv-SE" dirty="0"/>
            </a:br>
            <a:r>
              <a:rPr lang="sv-SE" b="0" dirty="0"/>
              <a:t>(10 minuter)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/>
              <a:t>Varje par sammanfattar och berättar </a:t>
            </a:r>
            <a:br>
              <a:rPr lang="sv-SE" b="0" dirty="0"/>
            </a:br>
            <a:r>
              <a:rPr lang="sv-SE" b="0" dirty="0"/>
              <a:t>för övriga deltagare </a:t>
            </a:r>
            <a:r>
              <a:rPr lang="sv-SE" b="0" u="sng" dirty="0"/>
              <a:t>en</a:t>
            </a:r>
            <a:r>
              <a:rPr lang="sv-SE" b="0" dirty="0"/>
              <a:t> viktig slutsats </a:t>
            </a:r>
            <a:br>
              <a:rPr lang="sv-SE" b="0" dirty="0"/>
            </a:br>
            <a:r>
              <a:rPr lang="sv-SE" b="0" dirty="0"/>
              <a:t>från sina diskussioner. </a:t>
            </a:r>
          </a:p>
          <a:p>
            <a:r>
              <a:rPr lang="sv-SE" b="0" dirty="0"/>
              <a:t>Avsluta övningen.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4900824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Formulera mål</a:t>
            </a:r>
            <a:br>
              <a:rPr lang="sv-SE" sz="3600" dirty="0"/>
            </a:br>
            <a:r>
              <a:rPr lang="sv-SE" sz="3600" b="0" dirty="0"/>
              <a:t>(45 minuter)</a:t>
            </a:r>
          </a:p>
        </p:txBody>
      </p:sp>
    </p:spTree>
    <p:extLst>
      <p:ext uri="{BB962C8B-B14F-4D97-AF65-F5344CB8AC3E}">
        <p14:creationId xmlns:p14="http://schemas.microsoft.com/office/powerpoint/2010/main" val="5553325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bidra till ökad förmåga att formulera konkreta mål i genomförandeplanen.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28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154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Beskriv ärendet 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/>
              <a:t>Handläggaren i det aktuella ärendet ger gruppen den information som behövs för </a:t>
            </a:r>
            <a:br>
              <a:rPr lang="sv-SE" b="0" dirty="0"/>
            </a:br>
            <a:r>
              <a:rPr lang="sv-SE" b="0" dirty="0"/>
              <a:t>att kunna formulera konkreta mål utifrån </a:t>
            </a:r>
            <a:br>
              <a:rPr lang="sv-SE" b="0" dirty="0"/>
            </a:br>
            <a:r>
              <a:rPr lang="sv-SE" b="0" dirty="0"/>
              <a:t>syftet med insatsen.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29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59927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Mål – vad och varför? </a:t>
            </a:r>
            <a:br>
              <a:rPr lang="sv-SE" sz="3600" dirty="0"/>
            </a:br>
            <a:r>
              <a:rPr lang="sv-SE" sz="3600" b="0" dirty="0"/>
              <a:t>(30 minuter)</a:t>
            </a:r>
          </a:p>
        </p:txBody>
      </p:sp>
    </p:spTree>
    <p:extLst>
      <p:ext uri="{BB962C8B-B14F-4D97-AF65-F5344CB8AC3E}">
        <p14:creationId xmlns:p14="http://schemas.microsoft.com/office/powerpoint/2010/main" val="39587994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E53DD2-2958-40B4-B209-DFB34FC0D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 </a:t>
            </a: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1732780"/>
          </a:xfrm>
        </p:spPr>
        <p:txBody>
          <a:bodyPr/>
          <a:lstStyle/>
          <a:p>
            <a:pPr marL="0" indent="0">
              <a:buNone/>
            </a:pPr>
            <a:r>
              <a:rPr lang="sv-SE" b="0" dirty="0"/>
              <a:t>Fundera på möjliga </a:t>
            </a:r>
            <a:br>
              <a:rPr lang="sv-SE" b="0" dirty="0"/>
            </a:br>
            <a:r>
              <a:rPr lang="sv-SE" b="0" dirty="0"/>
              <a:t>målformuleringar </a:t>
            </a:r>
            <a:br>
              <a:rPr lang="sv-SE" b="0" dirty="0"/>
            </a:br>
            <a:r>
              <a:rPr lang="sv-SE" b="0" dirty="0"/>
              <a:t>och skriv ner varje </a:t>
            </a:r>
            <a:br>
              <a:rPr lang="sv-SE" b="0" dirty="0"/>
            </a:br>
            <a:r>
              <a:rPr lang="sv-SE" b="0" dirty="0"/>
              <a:t>mål på en lapp. </a:t>
            </a:r>
          </a:p>
          <a:p>
            <a:pPr marL="0" indent="0">
              <a:buNone/>
            </a:pPr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Kommentar i oval 3">
            <a:extLst>
              <a:ext uri="{FF2B5EF4-FFF2-40B4-BE49-F238E27FC236}">
                <a16:creationId xmlns:a16="http://schemas.microsoft.com/office/drawing/2014/main" id="{32B9E94A-5C54-4A9B-B59D-97F63FAD8C3B}"/>
              </a:ext>
            </a:extLst>
          </p:cNvPr>
          <p:cNvSpPr/>
          <p:nvPr/>
        </p:nvSpPr>
        <p:spPr>
          <a:xfrm>
            <a:off x="4551119" y="2572282"/>
            <a:ext cx="3745523" cy="1324825"/>
          </a:xfrm>
          <a:prstGeom prst="wedgeEllipseCallout">
            <a:avLst/>
          </a:prstGeom>
          <a:ln w="952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900" dirty="0">
                <a:solidFill>
                  <a:schemeClr val="accent4"/>
                </a:solidFill>
              </a:rPr>
              <a:t>Tänk fritt!</a:t>
            </a:r>
          </a:p>
          <a:p>
            <a:pPr algn="ctr"/>
            <a:r>
              <a:rPr lang="sv-SE" sz="1900" dirty="0">
                <a:solidFill>
                  <a:schemeClr val="accent4"/>
                </a:solidFill>
              </a:rPr>
              <a:t>Förkasta inga idéer i detta läge.</a:t>
            </a:r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30</a:t>
            </a:fld>
            <a:endParaRPr lang="sv-SE"/>
          </a:p>
        </p:txBody>
      </p:sp>
      <p:pic>
        <p:nvPicPr>
          <p:cNvPr id="10" name="Bildobjekt 9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765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Prioritera två och två </a:t>
            </a:r>
            <a:br>
              <a:rPr lang="sv-SE" dirty="0"/>
            </a:br>
            <a:r>
              <a:rPr lang="sv-SE" b="0" dirty="0"/>
              <a:t>(15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Gå igenom fråga för fråga. </a:t>
            </a:r>
          </a:p>
          <a:p>
            <a:pPr marL="0" indent="0">
              <a:buNone/>
            </a:pPr>
            <a:r>
              <a:rPr lang="sv-SE" dirty="0"/>
              <a:t>Välj ut den eller de mål som bäst stämmer överens med punkterna nedan. 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Specifikt – det är tydligt vad som ska uppnås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Mätbart – det går att avgöra om målet är uppnått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(Accepterat – om möjligt att avgöra)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Realistiskt – målet är möjligt att uppnå </a:t>
            </a:r>
          </a:p>
          <a:p>
            <a:pPr marL="270000" lvl="1" indent="-270000">
              <a:buFont typeface="Arial" panose="020B0604020202020204" pitchFamily="34" charset="0"/>
              <a:buChar char="•"/>
            </a:pPr>
            <a:r>
              <a:rPr lang="sv-SE" dirty="0"/>
              <a:t>Tidsatt – det finns en tidsangivelse för när </a:t>
            </a:r>
            <a:br>
              <a:rPr lang="sv-SE" dirty="0"/>
            </a:br>
            <a:r>
              <a:rPr lang="sv-SE" dirty="0"/>
              <a:t>målet ska vara uppfyllt.</a:t>
            </a:r>
            <a:endParaRPr lang="sv-SE" dirty="0">
              <a:solidFill>
                <a:srgbClr val="FF0000"/>
              </a:solidFill>
            </a:endParaRPr>
          </a:p>
          <a:p>
            <a:pPr marL="0" lvl="1" indent="0">
              <a:buNone/>
            </a:pPr>
            <a:endParaRPr lang="sv-SE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endParaRPr lang="sv-SE" sz="28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31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85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BEC26-E757-4B17-8D0D-AE6F3374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Gå igenom gemensamt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Varje par läser upp 1–2 </a:t>
            </a:r>
            <a:br>
              <a:rPr lang="sv-SE" b="0" dirty="0"/>
            </a:br>
            <a:r>
              <a:rPr lang="sv-SE" b="0" dirty="0"/>
              <a:t>utvalda målformuleringar.</a:t>
            </a:r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sv-SE" b="0" dirty="0"/>
              <a:t>Motivera ert val</a:t>
            </a:r>
            <a:r>
              <a:rPr lang="sv-SE" dirty="0"/>
              <a:t>.</a:t>
            </a:r>
          </a:p>
          <a:p>
            <a:pPr>
              <a:spcAft>
                <a:spcPts val="1800"/>
              </a:spcAft>
              <a:buFont typeface="Arial" panose="020B0604020202020204" pitchFamily="34" charset="0"/>
              <a:buChar char="•"/>
            </a:pPr>
            <a:endParaRPr lang="sv-SE" sz="2800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32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41048462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Fundera enskilt</a:t>
            </a:r>
            <a:br>
              <a:rPr lang="sv-SE" dirty="0"/>
            </a:br>
            <a:r>
              <a:rPr lang="sv-SE" b="0" dirty="0"/>
              <a:t>(3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2600" dirty="0"/>
              <a:t>Vad tar du med dig från övningen? </a:t>
            </a:r>
          </a:p>
          <a:p>
            <a:pPr marL="0" indent="0">
              <a:buNone/>
            </a:pPr>
            <a:r>
              <a:rPr lang="sv-SE" sz="2000" dirty="0"/>
              <a:t>Exempelvis: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har fått hjälp med.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Eventuella ”aha-upplevelser”.</a:t>
            </a:r>
          </a:p>
          <a:p>
            <a:pPr>
              <a:spcBef>
                <a:spcPts val="0"/>
              </a:spcBef>
            </a:pPr>
            <a:r>
              <a:rPr lang="sv-SE" sz="2000" b="0" dirty="0"/>
              <a:t>Något du ska börja, sluta eller fortsätta göra.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33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00911" cy="994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326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23BADC-D833-4FC3-BC1A-AECF1E24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och avsluta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E35ADA-BED3-4AA3-BAFE-AA9D1F019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sv-SE" sz="2600" b="0" dirty="0"/>
              <a:t>Gå laget runt och låt dem som vill </a:t>
            </a:r>
            <a:br>
              <a:rPr lang="sv-SE" sz="2600" b="0" dirty="0"/>
            </a:br>
            <a:r>
              <a:rPr lang="sv-SE" sz="2600" b="0" dirty="0"/>
              <a:t>dela med sig av tankar kring övningen. </a:t>
            </a:r>
          </a:p>
          <a:p>
            <a:pPr>
              <a:spcBef>
                <a:spcPts val="0"/>
              </a:spcBef>
            </a:pPr>
            <a:r>
              <a:rPr lang="sv-SE" sz="2600" b="0" dirty="0"/>
              <a:t>Avsluta övningen. 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E78D-9BDB-402C-83E3-26573C1B9F9F}" type="slidenum">
              <a:rPr lang="sv-SE" smtClean="0"/>
              <a:t>34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750096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600" dirty="0"/>
              <a:t>Läs mer:</a:t>
            </a:r>
          </a:p>
          <a:p>
            <a:r>
              <a:rPr lang="sv-SE" dirty="0"/>
              <a:t>Handläggning och dokumentation s. </a:t>
            </a:r>
            <a:r>
              <a:rPr lang="sv-SE" dirty="0" smtClean="0"/>
              <a:t>342</a:t>
            </a:r>
            <a:endParaRPr lang="sv-SE" dirty="0"/>
          </a:p>
          <a:p>
            <a:r>
              <a:rPr lang="sv-SE" dirty="0"/>
              <a:t>Placerade barn och unga s. </a:t>
            </a:r>
            <a:r>
              <a:rPr lang="sv-SE"/>
              <a:t>206 </a:t>
            </a:r>
            <a:r>
              <a:rPr lang="sv-SE"/>
              <a:t> –  </a:t>
            </a:r>
            <a:r>
              <a:rPr lang="sv-SE" dirty="0"/>
              <a:t>210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35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59" y="700051"/>
            <a:ext cx="1191333" cy="108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5677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3301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Övningens syfte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b="0" dirty="0"/>
              <a:t>Att utveckla förståelsen för vad mål </a:t>
            </a:r>
            <a:br>
              <a:rPr lang="sv-SE" b="0" dirty="0"/>
            </a:br>
            <a:r>
              <a:rPr lang="sv-SE" b="0" dirty="0"/>
              <a:t>innebär och att synliggöra nyttan </a:t>
            </a:r>
            <a:br>
              <a:rPr lang="sv-SE" b="0" dirty="0"/>
            </a:br>
            <a:r>
              <a:rPr lang="sv-SE" b="0" dirty="0"/>
              <a:t>med att formulera konkreta mål.  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4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5" y="686594"/>
            <a:ext cx="1320883" cy="1025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303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Diskutera två och två </a:t>
            </a:r>
            <a:br>
              <a:rPr lang="sv-SE" dirty="0"/>
            </a:br>
            <a:r>
              <a:rPr lang="sv-SE" b="0" dirty="0"/>
              <a:t>(5 minuter)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sv-SE" dirty="0"/>
              <a:t>Diskutera och skriv några korta punkter som summerar vad ni kommit fram till:</a:t>
            </a:r>
          </a:p>
          <a:p>
            <a:r>
              <a:rPr lang="sv-SE" sz="2000" b="0" dirty="0"/>
              <a:t>Vad är skillnaden mellan mål, delmål och aktiviteter?</a:t>
            </a:r>
          </a:p>
          <a:p>
            <a:r>
              <a:rPr lang="sv-SE" sz="2000" b="0" dirty="0"/>
              <a:t>Vad finns det för olika syften med att ta fram konkreta målformuleringar i genomförandeplanen?</a:t>
            </a:r>
          </a:p>
          <a:p>
            <a:r>
              <a:rPr lang="sv-SE" sz="2000" b="0" dirty="0"/>
              <a:t>På vilket sätt skiljer sig målen i vårdplanen gentemot </a:t>
            </a:r>
            <a:br>
              <a:rPr lang="sv-SE" sz="2000" b="0" dirty="0"/>
            </a:br>
            <a:r>
              <a:rPr lang="sv-SE" sz="2000" b="0" dirty="0"/>
              <a:t>målen i genomförandeplanen?</a:t>
            </a:r>
          </a:p>
          <a:p>
            <a:r>
              <a:rPr lang="sv-SE" sz="2000" b="0" dirty="0"/>
              <a:t>Vad kan det få för konsekvenser för placeringen om det inte finns några mål – eller om målen är för vagt formulerade?</a:t>
            </a:r>
          </a:p>
          <a:p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5</a:t>
            </a:fld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064" y="717972"/>
            <a:ext cx="1125665" cy="102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82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F74FA0-EA3E-4FEB-8689-15A082610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Sammanfatta gemensamt </a:t>
            </a:r>
            <a:br>
              <a:rPr lang="sv-SE" dirty="0"/>
            </a:br>
            <a:r>
              <a:rPr lang="sv-SE" b="0" dirty="0"/>
              <a:t>(10 minuter)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b="0" dirty="0"/>
              <a:t>Varje par berättar om en sak </a:t>
            </a:r>
            <a:br>
              <a:rPr lang="sv-SE" b="0" dirty="0"/>
            </a:br>
            <a:r>
              <a:rPr lang="sv-SE" b="0" dirty="0"/>
              <a:t>som kommit fram i diskussionen 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6</a:t>
            </a:fld>
            <a:endParaRPr lang="sv-SE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0" r="4389" b="2926"/>
          <a:stretch/>
        </p:blipFill>
        <p:spPr>
          <a:xfrm>
            <a:off x="7327934" y="678279"/>
            <a:ext cx="1095924" cy="1105211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857811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7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781721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dirty="0"/>
              <a:t>MÅL</a:t>
            </a:r>
          </a:p>
          <a:p>
            <a:pPr marL="0" indent="0">
              <a:buNone/>
            </a:pPr>
            <a:r>
              <a:rPr lang="sv-SE" dirty="0"/>
              <a:t>Det önskade resultatet med vården eller insatsen:</a:t>
            </a:r>
          </a:p>
          <a:p>
            <a:pPr marL="270000" indent="-270000"/>
            <a:r>
              <a:rPr lang="sv-SE" dirty="0"/>
              <a:t>Hur ska barnet ha det jämfört med nu?</a:t>
            </a:r>
          </a:p>
          <a:p>
            <a:pPr marL="270000" indent="-270000"/>
            <a:r>
              <a:rPr lang="sv-SE" spc="-30" dirty="0"/>
              <a:t>Hur ska det vara för barnet när målet är uppnått?</a:t>
            </a:r>
          </a:p>
          <a:p>
            <a:pPr marL="270000" indent="-270000"/>
            <a:r>
              <a:rPr lang="sv-SE" dirty="0"/>
              <a:t>Vad ska ha hänt i barnets liv?</a:t>
            </a:r>
          </a:p>
          <a:p>
            <a:endParaRPr lang="en-US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</p:spTree>
    <p:extLst>
      <p:ext uri="{BB962C8B-B14F-4D97-AF65-F5344CB8AC3E}">
        <p14:creationId xmlns:p14="http://schemas.microsoft.com/office/powerpoint/2010/main" val="2393935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8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3400" dirty="0"/>
              <a:t>DELMÅL</a:t>
            </a:r>
          </a:p>
          <a:p>
            <a:pPr marL="0" indent="0">
              <a:buNone/>
            </a:pPr>
            <a:r>
              <a:rPr lang="sv-SE" dirty="0"/>
              <a:t>Mer kortsiktiga mål på vägen:</a:t>
            </a:r>
          </a:p>
          <a:p>
            <a:pPr marL="270000" indent="-270000"/>
            <a:r>
              <a:rPr lang="sv-SE" dirty="0"/>
              <a:t>Utgår från målet.</a:t>
            </a:r>
          </a:p>
          <a:p>
            <a:pPr marL="270000" indent="-270000"/>
            <a:r>
              <a:rPr lang="sv-SE" dirty="0"/>
              <a:t>Utgår från barnets behov.</a:t>
            </a:r>
          </a:p>
          <a:p>
            <a:pPr marL="270000" indent="-270000"/>
            <a:r>
              <a:rPr lang="sv-SE" dirty="0"/>
              <a:t>Kan visa att utvecklingen går åt rätt håll.</a:t>
            </a:r>
            <a:endParaRPr lang="en-US" dirty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</p:spTree>
    <p:extLst>
      <p:ext uri="{BB962C8B-B14F-4D97-AF65-F5344CB8AC3E}">
        <p14:creationId xmlns:p14="http://schemas.microsoft.com/office/powerpoint/2010/main" val="2909099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9</a:t>
            </a:fld>
            <a:endParaRPr lang="sv-SE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A913392-0284-461E-B87F-71386DEDF4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01687" y="1353267"/>
            <a:ext cx="7607301" cy="3708400"/>
          </a:xfrm>
        </p:spPr>
        <p:txBody>
          <a:bodyPr/>
          <a:lstStyle/>
          <a:p>
            <a:pPr marL="0" indent="0">
              <a:buNone/>
            </a:pPr>
            <a:r>
              <a:rPr lang="sv-SE" sz="3400" dirty="0"/>
              <a:t>AKTIVITETER (HUR)</a:t>
            </a:r>
          </a:p>
          <a:p>
            <a:pPr marL="0" indent="0">
              <a:buNone/>
            </a:pPr>
            <a:r>
              <a:rPr lang="sv-SE" dirty="0"/>
              <a:t>Något som görs för att nå mål och delmål:</a:t>
            </a:r>
          </a:p>
          <a:p>
            <a:r>
              <a:rPr lang="sv-SE" dirty="0"/>
              <a:t>Vad ska göras för att nå mål och delmål?</a:t>
            </a:r>
          </a:p>
          <a:p>
            <a:r>
              <a:rPr lang="sv-SE" dirty="0"/>
              <a:t>Hur ska aktiviteten utformas?</a:t>
            </a:r>
          </a:p>
          <a:p>
            <a:r>
              <a:rPr lang="sv-SE" dirty="0"/>
              <a:t>Vem ska göra något?</a:t>
            </a:r>
          </a:p>
          <a:p>
            <a:r>
              <a:rPr lang="sv-SE" dirty="0"/>
              <a:t>När börjar och slutar aktiviteten?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Utform uppdrag placering</a:t>
            </a:r>
          </a:p>
        </p:txBody>
      </p:sp>
    </p:spTree>
    <p:extLst>
      <p:ext uri="{BB962C8B-B14F-4D97-AF65-F5344CB8AC3E}">
        <p14:creationId xmlns:p14="http://schemas.microsoft.com/office/powerpoint/2010/main" val="3297931815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1143</TotalTime>
  <Words>1558</Words>
  <Application>Microsoft Office PowerPoint</Application>
  <PresentationFormat>Bildspel på skärmen (4:3)</PresentationFormat>
  <Paragraphs>240</Paragraphs>
  <Slides>36</Slides>
  <Notes>22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36</vt:i4>
      </vt:variant>
    </vt:vector>
  </HeadingPairs>
  <TitlesOfParts>
    <vt:vector size="40" baseType="lpstr">
      <vt:lpstr>Arial</vt:lpstr>
      <vt:lpstr>Calibri</vt:lpstr>
      <vt:lpstr>Century Gothic</vt:lpstr>
      <vt:lpstr>SoS-PPT-svensk-150922</vt:lpstr>
      <vt:lpstr>Formulera mål  genomförandeplan placering  </vt:lpstr>
      <vt:lpstr>Innehåll och ungefärlig tidsåtgång</vt:lpstr>
      <vt:lpstr>Mål – vad och varför?  (30 minuter)</vt:lpstr>
      <vt:lpstr>Övningens syfte</vt:lpstr>
      <vt:lpstr>Diskutera två och två  (5 minuter)</vt:lpstr>
      <vt:lpstr>Sammanfatta gemensamt  (10 minuter)</vt:lpstr>
      <vt:lpstr>PowerPoint-presentation</vt:lpstr>
      <vt:lpstr>PowerPoint-presentation</vt:lpstr>
      <vt:lpstr>PowerPoint-presentation</vt:lpstr>
      <vt:lpstr>Fundera enskilt  (3 minuter)</vt:lpstr>
      <vt:lpstr>Sammanfatta och avsluta (5 minuter)</vt:lpstr>
      <vt:lpstr>Utforska målformuleringar (30 minuter)</vt:lpstr>
      <vt:lpstr>Övningens syfte</vt:lpstr>
      <vt:lpstr>Diskutera två och två  (5 min)</vt:lpstr>
      <vt:lpstr>Sammanfatta gemensamt (5 min)</vt:lpstr>
      <vt:lpstr>Diskutera två och två  (5 min)</vt:lpstr>
      <vt:lpstr>Sammanfatta gemensamt (5 min)</vt:lpstr>
      <vt:lpstr>Fundera enskilt (3 minuter)</vt:lpstr>
      <vt:lpstr>Sammanfatta och avsluta (5 minuter)</vt:lpstr>
      <vt:lpstr>Utforska mål i eget ärende (45 minuter)</vt:lpstr>
      <vt:lpstr>Övningens syfte</vt:lpstr>
      <vt:lpstr>Arbeta enskilt  (15 minuter) </vt:lpstr>
      <vt:lpstr>Frågor till enskild reflektion  över dina målformuleringar  </vt:lpstr>
      <vt:lpstr>Diskutera två och två  (15 minuter) </vt:lpstr>
      <vt:lpstr>Diskutera två och två (5 minuter)</vt:lpstr>
      <vt:lpstr>Sammanfatta och avsluta  (10 minuter) </vt:lpstr>
      <vt:lpstr>Formulera mål (45 minuter)</vt:lpstr>
      <vt:lpstr>Övningens syfte</vt:lpstr>
      <vt:lpstr>Beskriv ärendet  (3 minuter)</vt:lpstr>
      <vt:lpstr>Fundera enskilt (5 minuter)</vt:lpstr>
      <vt:lpstr>Prioritera två och två  (15 minuter)</vt:lpstr>
      <vt:lpstr>Gå igenom gemensamt  (5 minuter)</vt:lpstr>
      <vt:lpstr>Fundera enskilt (3 minuter)</vt:lpstr>
      <vt:lpstr>Sammanfatta och avsluta (5 minuter)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Agåker, Eva</cp:lastModifiedBy>
  <cp:revision>31</cp:revision>
  <cp:lastPrinted>2015-05-08T11:44:01Z</cp:lastPrinted>
  <dcterms:created xsi:type="dcterms:W3CDTF">2020-02-18T13:55:17Z</dcterms:created>
  <dcterms:modified xsi:type="dcterms:W3CDTF">2021-12-06T08:52:48Z</dcterms:modified>
</cp:coreProperties>
</file>