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2" r:id="rId2"/>
    <p:sldId id="344" r:id="rId3"/>
    <p:sldId id="398" r:id="rId4"/>
    <p:sldId id="433" r:id="rId5"/>
    <p:sldId id="359" r:id="rId6"/>
    <p:sldId id="416" r:id="rId7"/>
    <p:sldId id="456" r:id="rId8"/>
    <p:sldId id="440" r:id="rId9"/>
    <p:sldId id="385" r:id="rId10"/>
    <p:sldId id="360" r:id="rId11"/>
    <p:sldId id="393" r:id="rId12"/>
    <p:sldId id="407" r:id="rId13"/>
    <p:sldId id="409" r:id="rId14"/>
    <p:sldId id="457" r:id="rId15"/>
    <p:sldId id="458" r:id="rId16"/>
    <p:sldId id="459" r:id="rId17"/>
    <p:sldId id="460" r:id="rId18"/>
    <p:sldId id="432" r:id="rId19"/>
    <p:sldId id="453" r:id="rId20"/>
    <p:sldId id="270" r:id="rId21"/>
  </p:sldIdLst>
  <p:sldSz cx="12192000" cy="6858000"/>
  <p:notesSz cx="6794500" cy="99314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56" userDrawn="1">
          <p15:clr>
            <a:srgbClr val="A4A3A4"/>
          </p15:clr>
        </p15:guide>
        <p15:guide id="2" orient="horz" pos="3908" userDrawn="1">
          <p15:clr>
            <a:srgbClr val="A4A3A4"/>
          </p15:clr>
        </p15:guide>
        <p15:guide id="3" orient="horz" pos="3566" userDrawn="1">
          <p15:clr>
            <a:srgbClr val="A4A3A4"/>
          </p15:clr>
        </p15:guide>
        <p15:guide id="4" orient="horz" pos="1341" userDrawn="1">
          <p15:clr>
            <a:srgbClr val="A4A3A4"/>
          </p15:clr>
        </p15:guide>
        <p15:guide id="5" orient="horz" pos="443" userDrawn="1">
          <p15:clr>
            <a:srgbClr val="A4A3A4"/>
          </p15:clr>
        </p15:guide>
        <p15:guide id="6" pos="681" userDrawn="1">
          <p15:clr>
            <a:srgbClr val="A4A3A4"/>
          </p15:clr>
        </p15:guide>
        <p15:guide id="7" pos="6519" userDrawn="1">
          <p15:clr>
            <a:srgbClr val="A4A3A4"/>
          </p15:clr>
        </p15:guide>
        <p15:guide id="8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sson, Antonia" initials="EA" lastIdx="16" clrIdx="0">
    <p:extLst>
      <p:ext uri="{19B8F6BF-5375-455C-9EA6-DF929625EA0E}">
        <p15:presenceInfo xmlns:p15="http://schemas.microsoft.com/office/powerpoint/2012/main" userId="S-1-5-21-2075942658-1792417684-393963531-34100" providerId="AD"/>
      </p:ext>
    </p:extLst>
  </p:cmAuthor>
  <p:cmAuthor id="2" name="Agåker, Eva" initials="AE" lastIdx="53" clrIdx="1">
    <p:extLst>
      <p:ext uri="{19B8F6BF-5375-455C-9EA6-DF929625EA0E}">
        <p15:presenceInfo xmlns:p15="http://schemas.microsoft.com/office/powerpoint/2012/main" userId="Agåker, Ev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B9631B5-78F2-41C9-869B-9F39066F8104}" styleName="Mellanmörkt format 3 - Dekorfärg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3" autoAdjust="0"/>
    <p:restoredTop sz="90107" autoAdjust="0"/>
  </p:normalViewPr>
  <p:slideViewPr>
    <p:cSldViewPr snapToGrid="0" showGuides="1">
      <p:cViewPr varScale="1">
        <p:scale>
          <a:sx n="103" d="100"/>
          <a:sy n="103" d="100"/>
        </p:scale>
        <p:origin x="678" y="60"/>
      </p:cViewPr>
      <p:guideLst>
        <p:guide orient="horz" pos="1256"/>
        <p:guide orient="horz" pos="3908"/>
        <p:guide orient="horz" pos="3566"/>
        <p:guide orient="horz" pos="1341"/>
        <p:guide orient="horz" pos="443"/>
        <p:guide pos="681"/>
        <p:guide pos="6519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3672" y="72"/>
      </p:cViewPr>
      <p:guideLst>
        <p:guide orient="horz" pos="3127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A481C-2388-47F2-AEE1-16F68D115F91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7F10D5-7EE7-403A-BDFA-883B2F1A48FA}">
      <dgm:prSet phldrT="[Text]"/>
      <dgm:spPr/>
      <dgm:t>
        <a:bodyPr/>
        <a:lstStyle/>
        <a:p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Få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syn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på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mönster</a:t>
          </a:r>
          <a:endParaRPr lang="en-US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C6E38B-A3F3-4700-8F0A-5A84830E4EF6}" type="parTrans" cxnId="{754980D3-B15D-4ED6-8B52-34294ABBA9B9}">
      <dgm:prSet/>
      <dgm:spPr/>
      <dgm:t>
        <a:bodyPr/>
        <a:lstStyle/>
        <a:p>
          <a:endParaRPr lang="en-US"/>
        </a:p>
      </dgm:t>
    </dgm:pt>
    <dgm:pt modelId="{98490515-983F-4FD8-A3BD-0DA492A80834}" type="sibTrans" cxnId="{754980D3-B15D-4ED6-8B52-34294ABBA9B9}">
      <dgm:prSet/>
      <dgm:spPr/>
      <dgm:t>
        <a:bodyPr/>
        <a:lstStyle/>
        <a:p>
          <a:endParaRPr lang="en-US"/>
        </a:p>
      </dgm:t>
    </dgm:pt>
    <dgm:pt modelId="{B15B642E-54CF-4B8C-A4D9-8F73CB3D7224}">
      <dgm:prSet phldrT="[Text]"/>
      <dgm:spPr/>
      <dgm:t>
        <a:bodyPr/>
        <a:lstStyle/>
        <a:p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Förstå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varför</a:t>
          </a:r>
          <a:endParaRPr lang="en-US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7326FD-B6BD-49E1-AAF6-79CCDB3F695A}" type="parTrans" cxnId="{02D3564E-FA5F-4EE0-8AFD-4F227C62B11E}">
      <dgm:prSet/>
      <dgm:spPr/>
      <dgm:t>
        <a:bodyPr/>
        <a:lstStyle/>
        <a:p>
          <a:endParaRPr lang="en-US"/>
        </a:p>
      </dgm:t>
    </dgm:pt>
    <dgm:pt modelId="{2C820904-32C9-47BF-8D9B-F85BBE2603DC}" type="sibTrans" cxnId="{02D3564E-FA5F-4EE0-8AFD-4F227C62B11E}">
      <dgm:prSet/>
      <dgm:spPr/>
      <dgm:t>
        <a:bodyPr/>
        <a:lstStyle/>
        <a:p>
          <a:endParaRPr lang="en-US"/>
        </a:p>
      </dgm:t>
    </dgm:pt>
    <dgm:pt modelId="{58304D3C-30F8-4B89-8EC1-EDF47B3777B8}">
      <dgm:prSet phldrT="[Text]"/>
      <dgm:spPr/>
      <dgm:t>
        <a:bodyPr/>
        <a:lstStyle/>
        <a:p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Lära</a:t>
          </a:r>
          <a:r>
            <a:rPr lang="en-US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och </a:t>
          </a:r>
          <a:r>
            <a:rPr lang="en-US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utvecklas</a:t>
          </a:r>
          <a:endParaRPr lang="en-US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7038DA4-543E-46A3-9CDA-D3C100BE7AF2}" type="parTrans" cxnId="{747DABAD-27EA-4E2E-9A5A-E9F2307ACE5A}">
      <dgm:prSet/>
      <dgm:spPr/>
      <dgm:t>
        <a:bodyPr/>
        <a:lstStyle/>
        <a:p>
          <a:endParaRPr lang="en-US"/>
        </a:p>
      </dgm:t>
    </dgm:pt>
    <dgm:pt modelId="{48C21D7B-645C-40DC-B5EB-2B177B9561F3}" type="sibTrans" cxnId="{747DABAD-27EA-4E2E-9A5A-E9F2307ACE5A}">
      <dgm:prSet/>
      <dgm:spPr/>
      <dgm:t>
        <a:bodyPr/>
        <a:lstStyle/>
        <a:p>
          <a:endParaRPr lang="en-US"/>
        </a:p>
      </dgm:t>
    </dgm:pt>
    <dgm:pt modelId="{1043677E-389C-482A-A5D9-8BF9135D6533}" type="pres">
      <dgm:prSet presAssocID="{7EDA481C-2388-47F2-AEE1-16F68D115F91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AC7905FD-FC49-49FF-B5A3-3095F7ED4602}" type="pres">
      <dgm:prSet presAssocID="{197F10D5-7EE7-403A-BDFA-883B2F1A48FA}" presName="Accent1" presStyleCnt="0"/>
      <dgm:spPr/>
    </dgm:pt>
    <dgm:pt modelId="{EC57AF81-CC50-45BB-986A-BC0E9FA90DFB}" type="pres">
      <dgm:prSet presAssocID="{197F10D5-7EE7-403A-BDFA-883B2F1A48FA}" presName="Accent" presStyleLbl="node1" presStyleIdx="0" presStyleCnt="3"/>
      <dgm:spPr/>
    </dgm:pt>
    <dgm:pt modelId="{FE98AC74-1849-40B1-875F-DB8084638C66}" type="pres">
      <dgm:prSet presAssocID="{197F10D5-7EE7-403A-BDFA-883B2F1A48FA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</dgm:pt>
    <dgm:pt modelId="{4882AE84-39BC-4EBC-8E03-D6C99D86B734}" type="pres">
      <dgm:prSet presAssocID="{B15B642E-54CF-4B8C-A4D9-8F73CB3D7224}" presName="Accent2" presStyleCnt="0"/>
      <dgm:spPr/>
    </dgm:pt>
    <dgm:pt modelId="{FEF408AA-3F83-43AA-AA28-437B391499BD}" type="pres">
      <dgm:prSet presAssocID="{B15B642E-54CF-4B8C-A4D9-8F73CB3D7224}" presName="Accent" presStyleLbl="node1" presStyleIdx="1" presStyleCnt="3"/>
      <dgm:spPr/>
    </dgm:pt>
    <dgm:pt modelId="{DE985DF3-C80B-4DBC-B115-3E78CC924612}" type="pres">
      <dgm:prSet presAssocID="{B15B642E-54CF-4B8C-A4D9-8F73CB3D7224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69D99715-37BF-4087-90F6-03FBF711D542}" type="pres">
      <dgm:prSet presAssocID="{58304D3C-30F8-4B89-8EC1-EDF47B3777B8}" presName="Accent3" presStyleCnt="0"/>
      <dgm:spPr/>
    </dgm:pt>
    <dgm:pt modelId="{27E28EBF-0144-4CEB-99E6-CA65984CA5D0}" type="pres">
      <dgm:prSet presAssocID="{58304D3C-30F8-4B89-8EC1-EDF47B3777B8}" presName="Accent" presStyleLbl="node1" presStyleIdx="2" presStyleCnt="3"/>
      <dgm:spPr/>
    </dgm:pt>
    <dgm:pt modelId="{858D3D87-6EF7-49FD-8B43-C0E8B9C133EF}" type="pres">
      <dgm:prSet presAssocID="{58304D3C-30F8-4B89-8EC1-EDF47B3777B8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BD9F4423-F01A-45CE-BE2B-7FAD72968CB7}" type="presOf" srcId="{7EDA481C-2388-47F2-AEE1-16F68D115F91}" destId="{1043677E-389C-482A-A5D9-8BF9135D6533}" srcOrd="0" destOrd="0" presId="urn:microsoft.com/office/officeart/2009/layout/CircleArrowProcess"/>
    <dgm:cxn modelId="{77088347-4E66-42B1-80D1-559C429E4426}" type="presOf" srcId="{197F10D5-7EE7-403A-BDFA-883B2F1A48FA}" destId="{FE98AC74-1849-40B1-875F-DB8084638C66}" srcOrd="0" destOrd="0" presId="urn:microsoft.com/office/officeart/2009/layout/CircleArrowProcess"/>
    <dgm:cxn modelId="{02D3564E-FA5F-4EE0-8AFD-4F227C62B11E}" srcId="{7EDA481C-2388-47F2-AEE1-16F68D115F91}" destId="{B15B642E-54CF-4B8C-A4D9-8F73CB3D7224}" srcOrd="1" destOrd="0" parTransId="{587326FD-B6BD-49E1-AAF6-79CCDB3F695A}" sibTransId="{2C820904-32C9-47BF-8D9B-F85BBE2603DC}"/>
    <dgm:cxn modelId="{0DB436A7-40E6-4D7F-95A3-FF9B14BCCB22}" type="presOf" srcId="{B15B642E-54CF-4B8C-A4D9-8F73CB3D7224}" destId="{DE985DF3-C80B-4DBC-B115-3E78CC924612}" srcOrd="0" destOrd="0" presId="urn:microsoft.com/office/officeart/2009/layout/CircleArrowProcess"/>
    <dgm:cxn modelId="{747DABAD-27EA-4E2E-9A5A-E9F2307ACE5A}" srcId="{7EDA481C-2388-47F2-AEE1-16F68D115F91}" destId="{58304D3C-30F8-4B89-8EC1-EDF47B3777B8}" srcOrd="2" destOrd="0" parTransId="{F7038DA4-543E-46A3-9CDA-D3C100BE7AF2}" sibTransId="{48C21D7B-645C-40DC-B5EB-2B177B9561F3}"/>
    <dgm:cxn modelId="{754980D3-B15D-4ED6-8B52-34294ABBA9B9}" srcId="{7EDA481C-2388-47F2-AEE1-16F68D115F91}" destId="{197F10D5-7EE7-403A-BDFA-883B2F1A48FA}" srcOrd="0" destOrd="0" parTransId="{DDC6E38B-A3F3-4700-8F0A-5A84830E4EF6}" sibTransId="{98490515-983F-4FD8-A3BD-0DA492A80834}"/>
    <dgm:cxn modelId="{932260E8-0B1D-4378-9E49-20CD8D67F0F4}" type="presOf" srcId="{58304D3C-30F8-4B89-8EC1-EDF47B3777B8}" destId="{858D3D87-6EF7-49FD-8B43-C0E8B9C133EF}" srcOrd="0" destOrd="0" presId="urn:microsoft.com/office/officeart/2009/layout/CircleArrowProcess"/>
    <dgm:cxn modelId="{3FA3A1F2-9BDC-4FC0-A00E-4C4A1E97592C}" type="presParOf" srcId="{1043677E-389C-482A-A5D9-8BF9135D6533}" destId="{AC7905FD-FC49-49FF-B5A3-3095F7ED4602}" srcOrd="0" destOrd="0" presId="urn:microsoft.com/office/officeart/2009/layout/CircleArrowProcess"/>
    <dgm:cxn modelId="{6185D65A-EEA3-4BDC-82DA-F6303CE9676E}" type="presParOf" srcId="{AC7905FD-FC49-49FF-B5A3-3095F7ED4602}" destId="{EC57AF81-CC50-45BB-986A-BC0E9FA90DFB}" srcOrd="0" destOrd="0" presId="urn:microsoft.com/office/officeart/2009/layout/CircleArrowProcess"/>
    <dgm:cxn modelId="{B448B582-B187-473B-A18E-AE172A24A623}" type="presParOf" srcId="{1043677E-389C-482A-A5D9-8BF9135D6533}" destId="{FE98AC74-1849-40B1-875F-DB8084638C66}" srcOrd="1" destOrd="0" presId="urn:microsoft.com/office/officeart/2009/layout/CircleArrowProcess"/>
    <dgm:cxn modelId="{D22EBFCD-CF5A-4D9F-B124-E50436DCEA59}" type="presParOf" srcId="{1043677E-389C-482A-A5D9-8BF9135D6533}" destId="{4882AE84-39BC-4EBC-8E03-D6C99D86B734}" srcOrd="2" destOrd="0" presId="urn:microsoft.com/office/officeart/2009/layout/CircleArrowProcess"/>
    <dgm:cxn modelId="{0D128FAF-5C24-4BA7-907E-7795B54FD62A}" type="presParOf" srcId="{4882AE84-39BC-4EBC-8E03-D6C99D86B734}" destId="{FEF408AA-3F83-43AA-AA28-437B391499BD}" srcOrd="0" destOrd="0" presId="urn:microsoft.com/office/officeart/2009/layout/CircleArrowProcess"/>
    <dgm:cxn modelId="{EA01A5A5-47B3-47CA-A537-3F806DF669AD}" type="presParOf" srcId="{1043677E-389C-482A-A5D9-8BF9135D6533}" destId="{DE985DF3-C80B-4DBC-B115-3E78CC924612}" srcOrd="3" destOrd="0" presId="urn:microsoft.com/office/officeart/2009/layout/CircleArrowProcess"/>
    <dgm:cxn modelId="{6013621C-479A-4312-B5CC-7F89D202457F}" type="presParOf" srcId="{1043677E-389C-482A-A5D9-8BF9135D6533}" destId="{69D99715-37BF-4087-90F6-03FBF711D542}" srcOrd="4" destOrd="0" presId="urn:microsoft.com/office/officeart/2009/layout/CircleArrowProcess"/>
    <dgm:cxn modelId="{B3C42382-555D-4E9E-BE2F-79C1ECDBAFAC}" type="presParOf" srcId="{69D99715-37BF-4087-90F6-03FBF711D542}" destId="{27E28EBF-0144-4CEB-99E6-CA65984CA5D0}" srcOrd="0" destOrd="0" presId="urn:microsoft.com/office/officeart/2009/layout/CircleArrowProcess"/>
    <dgm:cxn modelId="{CA8D3A4C-4A9B-494B-BF7E-DA9A7A80287B}" type="presParOf" srcId="{1043677E-389C-482A-A5D9-8BF9135D6533}" destId="{858D3D87-6EF7-49FD-8B43-C0E8B9C133EF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7AF81-CC50-45BB-986A-BC0E9FA90DFB}">
      <dsp:nvSpPr>
        <dsp:cNvPr id="0" name=""/>
        <dsp:cNvSpPr/>
      </dsp:nvSpPr>
      <dsp:spPr>
        <a:xfrm>
          <a:off x="2268246" y="0"/>
          <a:ext cx="1852304" cy="185258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98AC74-1849-40B1-875F-DB8084638C66}">
      <dsp:nvSpPr>
        <dsp:cNvPr id="0" name=""/>
        <dsp:cNvSpPr/>
      </dsp:nvSpPr>
      <dsp:spPr>
        <a:xfrm>
          <a:off x="2677666" y="668839"/>
          <a:ext cx="1029289" cy="51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Få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syn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på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mönster</a:t>
          </a:r>
          <a:endParaRPr lang="en-US" sz="1800" kern="120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77666" y="668839"/>
        <a:ext cx="1029289" cy="514521"/>
      </dsp:txXfrm>
    </dsp:sp>
    <dsp:sp modelId="{FEF408AA-3F83-43AA-AA28-437B391499BD}">
      <dsp:nvSpPr>
        <dsp:cNvPr id="0" name=""/>
        <dsp:cNvSpPr/>
      </dsp:nvSpPr>
      <dsp:spPr>
        <a:xfrm>
          <a:off x="1753775" y="1064448"/>
          <a:ext cx="1852304" cy="185258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85DF3-C80B-4DBC-B115-3E78CC924612}">
      <dsp:nvSpPr>
        <dsp:cNvPr id="0" name=""/>
        <dsp:cNvSpPr/>
      </dsp:nvSpPr>
      <dsp:spPr>
        <a:xfrm>
          <a:off x="2165283" y="1739445"/>
          <a:ext cx="1029289" cy="51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Förstå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varför</a:t>
          </a:r>
          <a:endParaRPr lang="en-US" sz="1800" kern="120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165283" y="1739445"/>
        <a:ext cx="1029289" cy="514521"/>
      </dsp:txXfrm>
    </dsp:sp>
    <dsp:sp modelId="{27E28EBF-0144-4CEB-99E6-CA65984CA5D0}">
      <dsp:nvSpPr>
        <dsp:cNvPr id="0" name=""/>
        <dsp:cNvSpPr/>
      </dsp:nvSpPr>
      <dsp:spPr>
        <a:xfrm>
          <a:off x="2400082" y="2256275"/>
          <a:ext cx="1591416" cy="159205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8D3D87-6EF7-49FD-8B43-C0E8B9C133EF}">
      <dsp:nvSpPr>
        <dsp:cNvPr id="0" name=""/>
        <dsp:cNvSpPr/>
      </dsp:nvSpPr>
      <dsp:spPr>
        <a:xfrm>
          <a:off x="2680101" y="2811589"/>
          <a:ext cx="1029289" cy="5145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Lära</a:t>
          </a:r>
          <a:r>
            <a:rPr lang="en-US" sz="1800" kern="1200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 och </a:t>
          </a:r>
          <a:r>
            <a:rPr lang="en-US" sz="1800" kern="1200" dirty="0" err="1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rPr>
            <a:t>utvecklas</a:t>
          </a:r>
          <a:endParaRPr lang="en-US" sz="1800" kern="1200" dirty="0">
            <a:solidFill>
              <a:schemeClr val="accent4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0101" y="2811589"/>
        <a:ext cx="1029289" cy="5145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8945" y="0"/>
            <a:ext cx="2943966" cy="497126"/>
          </a:xfrm>
          <a:prstGeom prst="rect">
            <a:avLst/>
          </a:prstGeom>
        </p:spPr>
        <p:txBody>
          <a:bodyPr vert="horz" lIns="91531" tIns="45766" rIns="91531" bIns="45766" rtlCol="0"/>
          <a:lstStyle>
            <a:lvl1pPr algn="r">
              <a:defRPr sz="1200"/>
            </a:lvl1pPr>
          </a:lstStyle>
          <a:p>
            <a:fld id="{2626941D-6ED6-4480-B48D-D720ADA45BFB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8945" y="9432687"/>
            <a:ext cx="2943966" cy="497125"/>
          </a:xfrm>
          <a:prstGeom prst="rect">
            <a:avLst/>
          </a:prstGeom>
        </p:spPr>
        <p:txBody>
          <a:bodyPr vert="horz" lIns="91531" tIns="45766" rIns="91531" bIns="45766" rtlCol="0" anchor="b"/>
          <a:lstStyle>
            <a:lvl1pPr algn="r">
              <a:defRPr sz="1200"/>
            </a:lvl1pPr>
          </a:lstStyle>
          <a:p>
            <a:fld id="{4BCD1ED4-416D-4DD7-8370-109B0FEA21A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9746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/>
          <a:lstStyle>
            <a:lvl1pPr algn="r">
              <a:defRPr sz="1200"/>
            </a:lvl1pPr>
          </a:lstStyle>
          <a:p>
            <a:fld id="{00F28322-9E50-4BFC-ADA5-24FE44B8EB92}" type="datetimeFigureOut">
              <a:rPr lang="sv-SE" smtClean="0"/>
              <a:t>2024-01-10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1670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5" tIns="47784" rIns="95565" bIns="4778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65" tIns="47784" rIns="95565" bIns="47784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65" tIns="47784" rIns="95565" bIns="47784" rtlCol="0" anchor="b"/>
          <a:lstStyle>
            <a:lvl1pPr algn="r">
              <a:defRPr sz="1200"/>
            </a:lvl1pPr>
          </a:lstStyle>
          <a:p>
            <a:fld id="{D4045FB0-5EAC-49C2-A7A1-C763FDD8135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8237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sv-SE" sz="1000" dirty="0"/>
              <a:t>Detta är en presentation som</a:t>
            </a:r>
            <a:r>
              <a:rPr lang="sv-SE" sz="1000" baseline="0" dirty="0"/>
              <a:t> ni kan använda när ni vill ge </a:t>
            </a:r>
            <a:r>
              <a:rPr lang="sv-SE" sz="1000" dirty="0"/>
              <a:t>vill ge en kort information om Stöd för lärande om handläggning och dokumentation.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615780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99640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Övningarna är framtagna för att det ska vara minimalt med förberedelse</a:t>
            </a:r>
            <a:r>
              <a:rPr lang="sv-SE" baseline="0" dirty="0"/>
              <a:t> för den som leder och planerar dem.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0862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92903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040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49000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94873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317648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Detta är ett exempel på en bild i ett bildspel för planer och uppföljning placering.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51441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Stödet</a:t>
            </a:r>
            <a:r>
              <a:rPr lang="sv-SE" baseline="0" dirty="0"/>
              <a:t> finns på Socialstyrelsen utbildningsportal. Besök utbildningsportalen med en uppdaterad webbläsare, exempelvis Google </a:t>
            </a:r>
            <a:r>
              <a:rPr lang="sv-SE" baseline="0" dirty="0" err="1"/>
              <a:t>Chrome</a:t>
            </a:r>
            <a:r>
              <a:rPr lang="sv-SE" baseline="0" dirty="0"/>
              <a:t> eller Microsoft </a:t>
            </a:r>
            <a:r>
              <a:rPr lang="sv-SE" baseline="0" dirty="0" err="1"/>
              <a:t>Edge</a:t>
            </a:r>
            <a:r>
              <a:rPr lang="sv-SE" baseline="0" dirty="0"/>
              <a:t>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654984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20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029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Många</a:t>
            </a:r>
            <a:r>
              <a:rPr lang="sv-SE" baseline="0" dirty="0"/>
              <a:t> övningar utgår från egna ärenden.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35274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Klicka</a:t>
            </a:r>
            <a:r>
              <a:rPr lang="sv-SE" baseline="0" dirty="0"/>
              <a:t> på cirkeln för att komma till utbildningsportalen.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8219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Individuell kunskapsinhämtning varvas med återkommande övningar och diskussionstillfällen</a:t>
            </a:r>
            <a:r>
              <a:rPr lang="sv-SE" baseline="0" dirty="0"/>
              <a:t> i arbetsgruppen.</a:t>
            </a:r>
          </a:p>
          <a:p>
            <a:endParaRPr lang="sv-SE" baseline="0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8390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2306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Materialet består av nio olika övningspaket som följer handläggningsprocessen,</a:t>
            </a:r>
            <a:r>
              <a:rPr lang="sv-SE" baseline="0" dirty="0"/>
              <a:t> förutom Introduktion, Journal och En röd tråd i handläggningen.</a:t>
            </a:r>
            <a:r>
              <a:rPr lang="sv-SE" dirty="0"/>
              <a:t>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23218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Stödet innehåller inte traditionell informationsförmedling utan består av övningar och reflektion med fokus på ett mer processorienterat lärande tillsammans med kollegor. </a:t>
            </a:r>
          </a:p>
          <a:p>
            <a:endParaRPr lang="sv-SE" dirty="0"/>
          </a:p>
          <a:p>
            <a:pPr marL="286036" indent="-286036">
              <a:buFont typeface="Arial" panose="020B0604020202020204" pitchFamily="34" charset="0"/>
              <a:buChar char="•"/>
            </a:pPr>
            <a:r>
              <a:rPr lang="sv-SE" dirty="0"/>
              <a:t>Reflektion hjälper till att utforska och synliggöra tanke- och handlingsmönster.</a:t>
            </a:r>
          </a:p>
          <a:p>
            <a:pPr marL="286036" indent="-286036">
              <a:buFont typeface="Arial" panose="020B0604020202020204" pitchFamily="34" charset="0"/>
              <a:buChar char="•"/>
            </a:pPr>
            <a:r>
              <a:rPr lang="sv-SE" dirty="0"/>
              <a:t>Reflektionen kan hjälpa till att förstå varför du gör som du gör i ditt arbete. </a:t>
            </a:r>
          </a:p>
          <a:p>
            <a:pPr marL="286036" indent="-286036">
              <a:buFont typeface="Arial" panose="020B0604020202020204" pitchFamily="34" charset="0"/>
              <a:buChar char="•"/>
            </a:pPr>
            <a:r>
              <a:rPr lang="sv-SE" dirty="0"/>
              <a:t>På så sätt skapar vi ett lärande som är direkt kopplat till konkreta situationer i arbetet.</a:t>
            </a:r>
          </a:p>
          <a:p>
            <a:endParaRPr lang="en-US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2514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Vissa hör ihop, fördel med att göra dem i en följd, används flexibelt utifrån kompetens behov i arbetsgruppen. Titel beskriver innehållet i övningen. Till en del övningar finns det förberedande uppgifter.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299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45FB0-5EAC-49C2-A7A1-C763FDD81356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8356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4173580"/>
            <a:ext cx="12196800" cy="2684421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4421">
                <a:moveTo>
                  <a:pt x="1" y="2337683"/>
                </a:moveTo>
                <a:lnTo>
                  <a:pt x="9131698" y="0"/>
                </a:lnTo>
                <a:cubicBezTo>
                  <a:pt x="9136999" y="894807"/>
                  <a:pt x="9142299" y="1789614"/>
                  <a:pt x="9147600" y="2684421"/>
                </a:cubicBezTo>
                <a:lnTo>
                  <a:pt x="0" y="2684421"/>
                </a:lnTo>
                <a:cubicBezTo>
                  <a:pt x="0" y="2568842"/>
                  <a:pt x="1" y="2453262"/>
                  <a:pt x="1" y="2337683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2059055"/>
            <a:ext cx="10363200" cy="1104900"/>
          </a:xfrm>
        </p:spPr>
        <p:txBody>
          <a:bodyPr/>
          <a:lstStyle>
            <a:lvl1pPr>
              <a:defRPr sz="3400">
                <a:solidFill>
                  <a:srgbClr val="E98300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68918" y="4266502"/>
            <a:ext cx="7811357" cy="232375"/>
          </a:xfrm>
        </p:spPr>
        <p:txBody>
          <a:bodyPr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1090120" y="5380363"/>
            <a:ext cx="1536171" cy="267235"/>
          </a:xfrm>
        </p:spPr>
        <p:txBody>
          <a:bodyPr/>
          <a:lstStyle>
            <a:lvl1pPr>
              <a:defRPr sz="900" b="1">
                <a:solidFill>
                  <a:srgbClr val="FFFFFF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4" name="Platshållare för text 13"/>
          <p:cNvSpPr>
            <a:spLocks noGrp="1"/>
          </p:cNvSpPr>
          <p:nvPr>
            <p:ph type="body" sz="quarter" idx="14"/>
          </p:nvPr>
        </p:nvSpPr>
        <p:spPr>
          <a:xfrm>
            <a:off x="1068917" y="4475023"/>
            <a:ext cx="7811392" cy="722312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 b="0">
                <a:solidFill>
                  <a:srgbClr val="FFFFFF"/>
                </a:solidFill>
              </a:defRPr>
            </a:lvl1pPr>
            <a:lvl2pPr marL="285750" indent="0">
              <a:buNone/>
              <a:defRPr sz="1400">
                <a:solidFill>
                  <a:schemeClr val="bg2"/>
                </a:solidFill>
              </a:defRPr>
            </a:lvl2pPr>
            <a:lvl3pPr marL="539750" indent="0">
              <a:buNone/>
              <a:defRPr sz="1400">
                <a:solidFill>
                  <a:schemeClr val="bg2"/>
                </a:solidFill>
              </a:defRPr>
            </a:lvl3pPr>
            <a:lvl4pPr marL="723900" indent="0">
              <a:buNone/>
              <a:defRPr sz="1400">
                <a:solidFill>
                  <a:schemeClr val="bg2"/>
                </a:solidFill>
              </a:defRPr>
            </a:lvl4pPr>
            <a:lvl5pPr marL="927100" indent="0">
              <a:buNone/>
              <a:defRPr sz="1400">
                <a:solidFill>
                  <a:schemeClr val="bg2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11" name="Bildobjekt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509" y="800438"/>
            <a:ext cx="2592000" cy="54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23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8872"/>
            <a:ext cx="4399721" cy="3095625"/>
          </a:xfrm>
        </p:spPr>
        <p:txBody>
          <a:bodyPr/>
          <a:lstStyle>
            <a:lvl1pPr marL="0" indent="0">
              <a:buNone/>
              <a:defRPr sz="1400" b="0" baseline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4964" y="5299365"/>
            <a:ext cx="4416293" cy="471487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587689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354468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6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968046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7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  <p:sp>
        <p:nvSpPr>
          <p:cNvPr id="8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4641863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3253887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8" y="2130425"/>
            <a:ext cx="4336969" cy="3054050"/>
          </a:xfrm>
        </p:spPr>
        <p:txBody>
          <a:bodyPr/>
          <a:lstStyle>
            <a:lvl1pPr marL="0" indent="0">
              <a:buNone/>
              <a:defRPr sz="2600" b="1"/>
            </a:lvl1pPr>
            <a:lvl2pPr marL="285750" indent="0">
              <a:buNone/>
              <a:defRPr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198167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hög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5767346" y="2127600"/>
            <a:ext cx="6424655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840319" y="5221275"/>
            <a:ext cx="4562981" cy="367200"/>
          </a:xfrm>
        </p:spPr>
        <p:txBody>
          <a:bodyPr anchor="b" anchorCtr="0"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547029" cy="363279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 sz="2000"/>
            </a:lvl1pPr>
            <a:lvl2pPr>
              <a:defRPr sz="2000"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Redigera format för bakgrundstext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ClrTx/>
              <a:buSzPct val="115000"/>
              <a:buFont typeface="Century Gothic" pitchFamily="34" charset="0"/>
              <a:buNone/>
              <a:tabLst/>
              <a:defRPr/>
            </a:pPr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2587608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49016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punktlista och stor bild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3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15457" y="2139951"/>
            <a:ext cx="4451988" cy="3648075"/>
          </a:xfrm>
        </p:spPr>
        <p:txBody>
          <a:bodyPr/>
          <a:lstStyle>
            <a:lvl1pPr>
              <a:spcBef>
                <a:spcPts val="0"/>
              </a:spcBef>
              <a:defRPr sz="260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</p:spTree>
    <p:extLst>
      <p:ext uri="{BB962C8B-B14F-4D97-AF65-F5344CB8AC3E}">
        <p14:creationId xmlns:p14="http://schemas.microsoft.com/office/powerpoint/2010/main" val="22105883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0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068918" y="2127601"/>
            <a:ext cx="4399721" cy="3441117"/>
          </a:xfrm>
        </p:spPr>
        <p:txBody>
          <a:bodyPr/>
          <a:lstStyle>
            <a:lvl1pPr marL="0" indent="0">
              <a:buNone/>
              <a:defRPr sz="1400"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5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16437" y="5221275"/>
            <a:ext cx="4658265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930349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med plats fö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0" y="1548842"/>
            <a:ext cx="12196800" cy="5309159"/>
          </a:xfrm>
          <a:custGeom>
            <a:avLst/>
            <a:gdLst>
              <a:gd name="connsiteX0" fmla="*/ 0 w 9147600"/>
              <a:gd name="connsiteY0" fmla="*/ 0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0 w 9147600"/>
              <a:gd name="connsiteY4" fmla="*/ 0 h 2708275"/>
              <a:gd name="connsiteX0" fmla="*/ 15903 w 9147600"/>
              <a:gd name="connsiteY0" fmla="*/ 2313829 h 2708275"/>
              <a:gd name="connsiteX1" fmla="*/ 9147600 w 9147600"/>
              <a:gd name="connsiteY1" fmla="*/ 0 h 2708275"/>
              <a:gd name="connsiteX2" fmla="*/ 9147600 w 9147600"/>
              <a:gd name="connsiteY2" fmla="*/ 2708275 h 2708275"/>
              <a:gd name="connsiteX3" fmla="*/ 0 w 9147600"/>
              <a:gd name="connsiteY3" fmla="*/ 2708275 h 2708275"/>
              <a:gd name="connsiteX4" fmla="*/ 15903 w 9147600"/>
              <a:gd name="connsiteY4" fmla="*/ 2313829 h 2708275"/>
              <a:gd name="connsiteX0" fmla="*/ 0 w 9155551"/>
              <a:gd name="connsiteY0" fmla="*/ 2313829 h 2708275"/>
              <a:gd name="connsiteX1" fmla="*/ 9155551 w 9155551"/>
              <a:gd name="connsiteY1" fmla="*/ 0 h 2708275"/>
              <a:gd name="connsiteX2" fmla="*/ 9155551 w 9155551"/>
              <a:gd name="connsiteY2" fmla="*/ 2708275 h 2708275"/>
              <a:gd name="connsiteX3" fmla="*/ 7951 w 9155551"/>
              <a:gd name="connsiteY3" fmla="*/ 2708275 h 2708275"/>
              <a:gd name="connsiteX4" fmla="*/ 0 w 9155551"/>
              <a:gd name="connsiteY4" fmla="*/ 2313829 h 2708275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0 w 9155551"/>
              <a:gd name="connsiteY0" fmla="*/ 2289975 h 2684421"/>
              <a:gd name="connsiteX1" fmla="*/ 9139649 w 9155551"/>
              <a:gd name="connsiteY1" fmla="*/ 0 h 2684421"/>
              <a:gd name="connsiteX2" fmla="*/ 9155551 w 9155551"/>
              <a:gd name="connsiteY2" fmla="*/ 2684421 h 2684421"/>
              <a:gd name="connsiteX3" fmla="*/ 7951 w 9155551"/>
              <a:gd name="connsiteY3" fmla="*/ 2684421 h 2684421"/>
              <a:gd name="connsiteX4" fmla="*/ 0 w 9155551"/>
              <a:gd name="connsiteY4" fmla="*/ 2289975 h 2684421"/>
              <a:gd name="connsiteX0" fmla="*/ 1 w 9147600"/>
              <a:gd name="connsiteY0" fmla="*/ 2337683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2337683 h 2684421"/>
              <a:gd name="connsiteX0" fmla="*/ 1 w 9147600"/>
              <a:gd name="connsiteY0" fmla="*/ 1182114 h 2684421"/>
              <a:gd name="connsiteX1" fmla="*/ 9131698 w 9147600"/>
              <a:gd name="connsiteY1" fmla="*/ 0 h 2684421"/>
              <a:gd name="connsiteX2" fmla="*/ 9147600 w 9147600"/>
              <a:gd name="connsiteY2" fmla="*/ 2684421 h 2684421"/>
              <a:gd name="connsiteX3" fmla="*/ 0 w 9147600"/>
              <a:gd name="connsiteY3" fmla="*/ 2684421 h 2684421"/>
              <a:gd name="connsiteX4" fmla="*/ 1 w 9147600"/>
              <a:gd name="connsiteY4" fmla="*/ 1182114 h 2684421"/>
              <a:gd name="connsiteX0" fmla="*/ 1 w 9147600"/>
              <a:gd name="connsiteY0" fmla="*/ 1186140 h 2688447"/>
              <a:gd name="connsiteX1" fmla="*/ 9139649 w 9147600"/>
              <a:gd name="connsiteY1" fmla="*/ 0 h 2688447"/>
              <a:gd name="connsiteX2" fmla="*/ 9147600 w 9147600"/>
              <a:gd name="connsiteY2" fmla="*/ 2688447 h 2688447"/>
              <a:gd name="connsiteX3" fmla="*/ 0 w 9147600"/>
              <a:gd name="connsiteY3" fmla="*/ 2688447 h 2688447"/>
              <a:gd name="connsiteX4" fmla="*/ 1 w 9147600"/>
              <a:gd name="connsiteY4" fmla="*/ 1186140 h 26884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7600" h="2688447">
                <a:moveTo>
                  <a:pt x="1" y="1186140"/>
                </a:moveTo>
                <a:lnTo>
                  <a:pt x="9139649" y="0"/>
                </a:lnTo>
                <a:cubicBezTo>
                  <a:pt x="9144950" y="894807"/>
                  <a:pt x="9142299" y="1793640"/>
                  <a:pt x="9147600" y="2688447"/>
                </a:cubicBezTo>
                <a:lnTo>
                  <a:pt x="0" y="2688447"/>
                </a:lnTo>
                <a:cubicBezTo>
                  <a:pt x="0" y="2572868"/>
                  <a:pt x="1" y="1301719"/>
                  <a:pt x="1" y="1186140"/>
                </a:cubicBezTo>
                <a:close/>
              </a:path>
            </a:pathLst>
          </a:custGeom>
          <a:solidFill>
            <a:srgbClr val="A5ACAF"/>
          </a:solidFill>
        </p:spPr>
        <p:txBody>
          <a:bodyPr anchor="b" anchorCtr="0"/>
          <a:lstStyle>
            <a:lvl1pPr marL="0" indent="0" algn="r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0333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600"/>
            </a:lvl1pPr>
            <a:lvl2pPr marL="285750" indent="0">
              <a:buNone/>
              <a:defRPr sz="2000"/>
            </a:lvl2pPr>
            <a:lvl3pPr marL="539750" indent="0">
              <a:buNone/>
              <a:defRPr/>
            </a:lvl3pPr>
            <a:lvl4pPr marL="723900" indent="0">
              <a:buNone/>
              <a:defRPr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och stor bild vänster -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302909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4"/>
          </p:nvPr>
        </p:nvSpPr>
        <p:spPr>
          <a:xfrm>
            <a:off x="1" y="2127600"/>
            <a:ext cx="5458940" cy="3439984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1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04936" y="5221275"/>
            <a:ext cx="4704272" cy="367200"/>
          </a:xfrm>
        </p:spPr>
        <p:txBody>
          <a:bodyPr anchor="b" anchorCtr="0"/>
          <a:lstStyle>
            <a:lvl1pPr marL="0" indent="0" algn="l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2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5704936" y="2130426"/>
            <a:ext cx="4668848" cy="2976412"/>
          </a:xfrm>
        </p:spPr>
        <p:txBody>
          <a:bodyPr/>
          <a:lstStyle>
            <a:lvl1pPr marL="0" indent="0">
              <a:buNone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036160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1068918" y="2074073"/>
            <a:ext cx="9110133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569715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 utfalland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3" y="687600"/>
            <a:ext cx="9104716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2066926"/>
            <a:ext cx="12192000" cy="3438525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13" name="Platshållare för text 11"/>
          <p:cNvSpPr>
            <a:spLocks noGrp="1"/>
          </p:cNvSpPr>
          <p:nvPr>
            <p:ph type="body" sz="quarter" idx="15"/>
          </p:nvPr>
        </p:nvSpPr>
        <p:spPr>
          <a:xfrm>
            <a:off x="5766571" y="5612278"/>
            <a:ext cx="4416293" cy="153853"/>
          </a:xfr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0"/>
              </a:spcAft>
              <a:buNone/>
              <a:defRPr sz="900" b="0" i="1"/>
            </a:lvl1pPr>
            <a:lvl2pPr marL="285750" indent="0">
              <a:buNone/>
              <a:defRPr sz="900"/>
            </a:lvl2pPr>
            <a:lvl3pPr marL="539750" indent="0">
              <a:buNone/>
              <a:defRPr sz="900"/>
            </a:lvl3pPr>
            <a:lvl4pPr marL="723900" indent="0">
              <a:buNone/>
              <a:defRPr sz="900"/>
            </a:lvl4pPr>
            <a:lvl5pPr marL="927100" indent="0">
              <a:buNone/>
              <a:defRPr sz="900"/>
            </a:lvl5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27922803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tfallande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5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0" y="664235"/>
            <a:ext cx="12192000" cy="5003320"/>
          </a:xfrm>
        </p:spPr>
        <p:txBody>
          <a:bodyPr/>
          <a:lstStyle>
            <a:lvl1pPr marL="0" indent="0">
              <a:buNone/>
              <a:defRPr b="0"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541866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7600"/>
            <a:ext cx="9276592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656317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u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86EA4738-985C-42D4-BF4F-360677E82956}"/>
              </a:ext>
            </a:extLst>
          </p:cNvPr>
          <p:cNvSpPr txBox="1"/>
          <p:nvPr userDrawn="1"/>
        </p:nvSpPr>
        <p:spPr>
          <a:xfrm>
            <a:off x="6048702" y="4927392"/>
            <a:ext cx="3970284" cy="10792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sv-SE" sz="2600" b="1" dirty="0">
                <a:solidFill>
                  <a:schemeClr val="accent4"/>
                </a:solidFill>
              </a:rPr>
              <a:t>Mer information finns på:</a:t>
            </a:r>
          </a:p>
          <a:p>
            <a:pPr algn="r"/>
            <a:r>
              <a:rPr lang="sv-SE" sz="2600" b="1" dirty="0">
                <a:solidFill>
                  <a:schemeClr val="accent4"/>
                </a:solidFill>
              </a:rPr>
              <a:t>www.socialstyrelsen.se</a:t>
            </a:r>
          </a:p>
        </p:txBody>
      </p:sp>
    </p:spTree>
    <p:extLst>
      <p:ext uri="{BB962C8B-B14F-4D97-AF65-F5344CB8AC3E}">
        <p14:creationId xmlns:p14="http://schemas.microsoft.com/office/powerpoint/2010/main" val="436351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ida uta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8" name="Rektangel 2"/>
          <p:cNvSpPr/>
          <p:nvPr userDrawn="1"/>
        </p:nvSpPr>
        <p:spPr>
          <a:xfrm>
            <a:off x="0" y="1543050"/>
            <a:ext cx="12192000" cy="5314950"/>
          </a:xfrm>
          <a:custGeom>
            <a:avLst/>
            <a:gdLst>
              <a:gd name="connsiteX0" fmla="*/ 0 w 9144000"/>
              <a:gd name="connsiteY0" fmla="*/ 0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0 h 5314950"/>
              <a:gd name="connsiteX0" fmla="*/ 0 w 9144000"/>
              <a:gd name="connsiteY0" fmla="*/ 27717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771775 h 5314950"/>
              <a:gd name="connsiteX0" fmla="*/ 0 w 9144000"/>
              <a:gd name="connsiteY0" fmla="*/ 2352675 h 5314950"/>
              <a:gd name="connsiteX1" fmla="*/ 9144000 w 9144000"/>
              <a:gd name="connsiteY1" fmla="*/ 0 h 5314950"/>
              <a:gd name="connsiteX2" fmla="*/ 9144000 w 9144000"/>
              <a:gd name="connsiteY2" fmla="*/ 5314950 h 5314950"/>
              <a:gd name="connsiteX3" fmla="*/ 0 w 9144000"/>
              <a:gd name="connsiteY3" fmla="*/ 5314950 h 5314950"/>
              <a:gd name="connsiteX4" fmla="*/ 0 w 9144000"/>
              <a:gd name="connsiteY4" fmla="*/ 2352675 h 531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5314950">
                <a:moveTo>
                  <a:pt x="0" y="2352675"/>
                </a:moveTo>
                <a:lnTo>
                  <a:pt x="9144000" y="0"/>
                </a:lnTo>
                <a:lnTo>
                  <a:pt x="9144000" y="5314950"/>
                </a:lnTo>
                <a:lnTo>
                  <a:pt x="0" y="5314950"/>
                </a:lnTo>
                <a:lnTo>
                  <a:pt x="0" y="2352675"/>
                </a:lnTo>
                <a:close/>
              </a:path>
            </a:pathLst>
          </a:custGeom>
          <a:solidFill>
            <a:srgbClr val="A5AC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900" dirty="0">
              <a:solidFill>
                <a:schemeClr val="tx1"/>
              </a:solidFill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1045789" y="725701"/>
            <a:ext cx="10363200" cy="1408385"/>
          </a:xfrm>
        </p:spPr>
        <p:txBody>
          <a:bodyPr/>
          <a:lstStyle>
            <a:lvl1pPr>
              <a:defRPr sz="3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enstaka o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1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62224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punktlista – mening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>
              <a:spcBef>
                <a:spcPts val="0"/>
              </a:spcBef>
              <a:defRPr sz="2600" b="0"/>
            </a:lvl1pPr>
            <a:lvl2pPr>
              <a:defRPr sz="2000"/>
            </a:lvl2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054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latshållare för text 8"/>
          <p:cNvSpPr>
            <a:spLocks noGrp="1"/>
          </p:cNvSpPr>
          <p:nvPr>
            <p:ph type="body" sz="quarter" idx="13"/>
          </p:nvPr>
        </p:nvSpPr>
        <p:spPr>
          <a:xfrm>
            <a:off x="1068917" y="2059200"/>
            <a:ext cx="9279467" cy="3708400"/>
          </a:xfrm>
        </p:spPr>
        <p:txBody>
          <a:bodyPr/>
          <a:lstStyle>
            <a:lvl1pPr marL="0" indent="0">
              <a:spcBef>
                <a:spcPts val="800"/>
              </a:spcBef>
              <a:spcAft>
                <a:spcPts val="0"/>
              </a:spcAft>
              <a:buFontTx/>
              <a:buNone/>
              <a:defRPr sz="2600"/>
            </a:lvl1pPr>
            <a:lvl2pPr marL="0" indent="0">
              <a:buFontTx/>
              <a:buNone/>
              <a:defRPr sz="2000"/>
            </a:lvl2pPr>
            <a:lvl3pPr marL="0" indent="0">
              <a:spcAft>
                <a:spcPts val="0"/>
              </a:spcAft>
              <a:buFontTx/>
              <a:buNone/>
              <a:defRPr sz="1900" b="1"/>
            </a:lvl3pPr>
            <a:lvl4pPr marL="0" indent="0">
              <a:spcAft>
                <a:spcPts val="0"/>
              </a:spcAft>
              <a:buFontTx/>
              <a:buNone/>
              <a:defRPr sz="1600"/>
            </a:lvl4pPr>
            <a:lvl5pPr marL="0" indent="0">
              <a:spcAft>
                <a:spcPts val="0"/>
              </a:spcAft>
              <a:buFontTx/>
              <a:buNone/>
              <a:defRPr sz="1600"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</p:txBody>
      </p:sp>
    </p:spTree>
    <p:extLst>
      <p:ext uri="{BB962C8B-B14F-4D97-AF65-F5344CB8AC3E}">
        <p14:creationId xmlns:p14="http://schemas.microsoft.com/office/powerpoint/2010/main" val="1026846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14110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ast punkt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801505"/>
            <a:ext cx="12196800" cy="479284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9279467" cy="3708400"/>
          </a:xfrm>
        </p:spPr>
        <p:txBody>
          <a:bodyPr/>
          <a:lstStyle>
            <a:lvl1pPr marL="373063" indent="-373063">
              <a:spcBef>
                <a:spcPts val="1000"/>
              </a:spcBef>
              <a:buSzPct val="115000"/>
              <a:buFont typeface="Arial" pitchFamily="34" charset="0"/>
              <a:buChar char="•"/>
              <a:defRPr sz="2600">
                <a:solidFill>
                  <a:srgbClr val="FFFFFF"/>
                </a:solidFill>
              </a:defRPr>
            </a:lvl1pPr>
            <a:lvl2pPr>
              <a:defRPr sz="2000">
                <a:solidFill>
                  <a:srgbClr val="FFFFFF"/>
                </a:solidFill>
              </a:defRPr>
            </a:lvl2pPr>
            <a:lvl3pPr>
              <a:defRPr sz="1600">
                <a:solidFill>
                  <a:srgbClr val="FFFFFF"/>
                </a:solidFill>
              </a:defRPr>
            </a:lvl3pPr>
            <a:lvl4pPr>
              <a:defRPr sz="1400">
                <a:solidFill>
                  <a:srgbClr val="FFFFFF"/>
                </a:solidFill>
              </a:defRPr>
            </a:lvl4pPr>
            <a:lvl5pPr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446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68917" y="687600"/>
            <a:ext cx="9268800" cy="1296144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1DABF-CD59-47A1-8187-10F3203EF59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3"/>
          </p:nvPr>
        </p:nvSpPr>
        <p:spPr>
          <a:xfrm>
            <a:off x="5807968" y="2060206"/>
            <a:ext cx="4540416" cy="3708400"/>
          </a:xfrm>
        </p:spPr>
        <p:txBody>
          <a:bodyPr/>
          <a:lstStyle>
            <a:lvl1pPr>
              <a:spcBef>
                <a:spcPts val="800"/>
              </a:spcBef>
              <a:defRPr sz="2600" b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 marL="927100" indent="0">
              <a:buNone/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 hasCustomPrompt="1"/>
          </p:nvPr>
        </p:nvSpPr>
        <p:spPr>
          <a:xfrm>
            <a:off x="1" y="2113906"/>
            <a:ext cx="5422900" cy="3455988"/>
          </a:xfrm>
          <a:solidFill>
            <a:schemeClr val="accent4"/>
          </a:solidFill>
          <a:ln>
            <a:noFill/>
          </a:ln>
        </p:spPr>
        <p:txBody>
          <a:bodyPr lIns="180000" tIns="180000" rIns="180000" bIns="180000" anchor="ctr" anchorCtr="1"/>
          <a:lstStyle>
            <a:lvl1pPr marL="0" indent="0" algn="ctr">
              <a:buNone/>
              <a:defRPr sz="2600" b="0" i="1">
                <a:solidFill>
                  <a:srgbClr val="FFFFFF"/>
                </a:solidFill>
              </a:defRPr>
            </a:lvl1pPr>
            <a:lvl2pPr>
              <a:defRPr sz="3000" b="0" i="1">
                <a:solidFill>
                  <a:srgbClr val="E6C99B"/>
                </a:solidFill>
              </a:defRPr>
            </a:lvl2pPr>
            <a:lvl3pPr>
              <a:defRPr sz="3000" b="0" i="1">
                <a:solidFill>
                  <a:srgbClr val="E6C99B"/>
                </a:solidFill>
              </a:defRPr>
            </a:lvl3pPr>
            <a:lvl4pPr>
              <a:defRPr sz="3000" b="0" i="1">
                <a:solidFill>
                  <a:srgbClr val="E6C99B"/>
                </a:solidFill>
              </a:defRPr>
            </a:lvl4pPr>
            <a:lvl5pPr>
              <a:defRPr sz="3000" b="0" i="1">
                <a:solidFill>
                  <a:srgbClr val="E6C99B"/>
                </a:solidFill>
              </a:defRPr>
            </a:lvl5pPr>
          </a:lstStyle>
          <a:p>
            <a:pPr lvl="0"/>
            <a:r>
              <a:rPr lang="sv-SE" dirty="0"/>
              <a:t>Klicka här för att </a:t>
            </a:r>
            <a:br>
              <a:rPr lang="sv-SE" dirty="0"/>
            </a:br>
            <a:r>
              <a:rPr lang="sv-SE" dirty="0"/>
              <a:t>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3063518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129614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1068918" y="2057400"/>
            <a:ext cx="9268485" cy="36951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9896121" y="6295896"/>
            <a:ext cx="153617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753728" y="6295894"/>
            <a:ext cx="5400000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sv-SE"/>
              <a:t>Stöd för lärande om handläggning och dokumentation 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1211984" y="6295895"/>
            <a:ext cx="576725" cy="26723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3A1DABF-CD59-47A1-8187-10F3203EF599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8"/>
          <p:cNvCxnSpPr/>
          <p:nvPr/>
        </p:nvCxnSpPr>
        <p:spPr>
          <a:xfrm>
            <a:off x="-48307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k 10"/>
          <p:cNvCxnSpPr/>
          <p:nvPr/>
        </p:nvCxnSpPr>
        <p:spPr>
          <a:xfrm>
            <a:off x="-48307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k 11"/>
          <p:cNvCxnSpPr/>
          <p:nvPr/>
        </p:nvCxnSpPr>
        <p:spPr>
          <a:xfrm>
            <a:off x="-48307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k 12"/>
          <p:cNvCxnSpPr/>
          <p:nvPr/>
        </p:nvCxnSpPr>
        <p:spPr>
          <a:xfrm>
            <a:off x="-48307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k 13"/>
          <p:cNvCxnSpPr/>
          <p:nvPr/>
        </p:nvCxnSpPr>
        <p:spPr>
          <a:xfrm>
            <a:off x="12353029" y="5652398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k 14"/>
          <p:cNvCxnSpPr/>
          <p:nvPr/>
        </p:nvCxnSpPr>
        <p:spPr>
          <a:xfrm>
            <a:off x="12353029" y="6195324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ak 15"/>
          <p:cNvCxnSpPr/>
          <p:nvPr/>
        </p:nvCxnSpPr>
        <p:spPr>
          <a:xfrm>
            <a:off x="12353029" y="2120322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ak 16"/>
          <p:cNvCxnSpPr/>
          <p:nvPr/>
        </p:nvCxnSpPr>
        <p:spPr>
          <a:xfrm>
            <a:off x="12353029" y="702175"/>
            <a:ext cx="333555" cy="0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k 17"/>
          <p:cNvCxnSpPr/>
          <p:nvPr/>
        </p:nvCxnSpPr>
        <p:spPr>
          <a:xfrm flipV="1">
            <a:off x="1070115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Rak 18"/>
          <p:cNvCxnSpPr/>
          <p:nvPr/>
        </p:nvCxnSpPr>
        <p:spPr>
          <a:xfrm flipV="1">
            <a:off x="10335684" y="-229676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19"/>
          <p:cNvCxnSpPr/>
          <p:nvPr/>
        </p:nvCxnSpPr>
        <p:spPr>
          <a:xfrm flipV="1">
            <a:off x="1070115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20"/>
          <p:cNvCxnSpPr/>
          <p:nvPr/>
        </p:nvCxnSpPr>
        <p:spPr>
          <a:xfrm flipV="1">
            <a:off x="10335684" y="6923599"/>
            <a:ext cx="0" cy="138022"/>
          </a:xfrm>
          <a:prstGeom prst="line">
            <a:avLst/>
          </a:prstGeom>
          <a:ln>
            <a:solidFill>
              <a:srgbClr val="0026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Bildobjekt 22"/>
          <p:cNvPicPr>
            <a:picLocks noChangeAspect="1"/>
          </p:cNvPicPr>
          <p:nvPr userDrawn="1"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97" y="6210000"/>
            <a:ext cx="1396800" cy="293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309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99" r:id="rId3"/>
    <p:sldLayoutId id="2147483650" r:id="rId4"/>
    <p:sldLayoutId id="2147483665" r:id="rId5"/>
    <p:sldLayoutId id="2147483661" r:id="rId6"/>
    <p:sldLayoutId id="2147483662" r:id="rId7"/>
    <p:sldLayoutId id="2147483700" r:id="rId8"/>
    <p:sldLayoutId id="2147483663" r:id="rId9"/>
    <p:sldLayoutId id="2147483664" r:id="rId10"/>
    <p:sldLayoutId id="2147483703" r:id="rId11"/>
    <p:sldLayoutId id="2147483702" r:id="rId12"/>
    <p:sldLayoutId id="2147483704" r:id="rId13"/>
    <p:sldLayoutId id="2147483667" r:id="rId14"/>
    <p:sldLayoutId id="2147483705" r:id="rId15"/>
    <p:sldLayoutId id="2147483670" r:id="rId16"/>
    <p:sldLayoutId id="2147483668" r:id="rId17"/>
    <p:sldLayoutId id="2147483707" r:id="rId18"/>
    <p:sldLayoutId id="2147483706" r:id="rId19"/>
    <p:sldLayoutId id="2147483708" r:id="rId20"/>
    <p:sldLayoutId id="2147483709" r:id="rId21"/>
    <p:sldLayoutId id="2147483666" r:id="rId22"/>
    <p:sldLayoutId id="2147483669" r:id="rId23"/>
    <p:sldLayoutId id="2147483655" r:id="rId24"/>
    <p:sldLayoutId id="2147483654" r:id="rId25"/>
    <p:sldLayoutId id="2147483698" r:id="rId26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3400" b="1" kern="1200">
          <a:solidFill>
            <a:schemeClr val="accent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71463" indent="-271463" algn="l" defTabSz="914400" rtl="0" eaLnBrk="1" latinLnBrk="0" hangingPunct="1">
        <a:spcBef>
          <a:spcPts val="1900"/>
        </a:spcBef>
        <a:spcAft>
          <a:spcPts val="800"/>
        </a:spcAft>
        <a:buSzPct val="115000"/>
        <a:buFont typeface="Century Gothic" pitchFamily="34" charset="0"/>
        <a:buChar char="•"/>
        <a:defRPr sz="1900" b="1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20700" indent="-2349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9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11200" indent="-1714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6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920750" indent="-1968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–"/>
        <a:defRPr sz="14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73150" indent="-146050" algn="l" defTabSz="914400" rtl="0" eaLnBrk="1" latinLnBrk="0" hangingPunct="1">
        <a:spcBef>
          <a:spcPts val="0"/>
        </a:spcBef>
        <a:spcAft>
          <a:spcPts val="800"/>
        </a:spcAft>
        <a:buFont typeface="Arial" pitchFamily="34" charset="0"/>
        <a:buChar char="•"/>
        <a:defRPr sz="1200" b="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utbildning.socialstyrelsen.se/learn/public/learning_plan/view/11/stod-for-larande-om-handlaggning-och-dokumentation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tbildning.socialstyrelsen.se/learn/public/learning_plan/view/11/stod-for-larande-om-handlaggning-och-dokumentatio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tm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Stöd för lärande om handläggning </a:t>
            </a:r>
            <a:br>
              <a:rPr lang="sv-SE" dirty="0"/>
            </a:br>
            <a:r>
              <a:rPr lang="sv-SE" dirty="0"/>
              <a:t>och dokumentation</a:t>
            </a:r>
          </a:p>
        </p:txBody>
      </p:sp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 3" descr="Dekorativ grå triangel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4037059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1353267"/>
            <a:ext cx="10322983" cy="3708400"/>
          </a:xfrm>
        </p:spPr>
        <p:txBody>
          <a:bodyPr anchor="ctr"/>
          <a:lstStyle/>
          <a:p>
            <a:pPr marL="0" indent="0">
              <a:buNone/>
            </a:pPr>
            <a:r>
              <a:rPr lang="sv-SE" sz="3200" dirty="0"/>
              <a:t>Målet med övningarna är att deltagarna ska höja sin kompetens i handläggning och dokumentation med syftet att öka rättssäkerheten och öka delaktigheten för barnet och dess familj.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8671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En person leder och förbereder övningarna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6"/>
          </p:nvPr>
        </p:nvSpPr>
        <p:spPr>
          <a:xfrm>
            <a:off x="1068917" y="2139951"/>
            <a:ext cx="6453111" cy="3648075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sz="2400" b="0" dirty="0"/>
              <a:t>Den personen är den enda som behöver ha tillgång till materialet</a:t>
            </a:r>
          </a:p>
          <a:p>
            <a:pPr>
              <a:spcAft>
                <a:spcPts val="1200"/>
              </a:spcAft>
            </a:pPr>
            <a:r>
              <a:rPr lang="sv-SE" sz="2400" b="0" dirty="0"/>
              <a:t>Ser till att deltagarna får relevant material</a:t>
            </a:r>
          </a:p>
          <a:p>
            <a:pPr>
              <a:spcAft>
                <a:spcPts val="1200"/>
              </a:spcAft>
            </a:pPr>
            <a:r>
              <a:rPr lang="sv-SE" sz="2400" b="0" dirty="0"/>
              <a:t>Har ett eget paket – </a:t>
            </a:r>
            <a:r>
              <a:rPr lang="sv-SE" sz="2400" b="0" i="1" dirty="0"/>
              <a:t>För dig som ska planera övningarna och en studiehandledning</a:t>
            </a:r>
          </a:p>
        </p:txBody>
      </p:sp>
      <p:pic>
        <p:nvPicPr>
          <p:cNvPr id="9" name="Bildobjekt 8" descr="Framsida från Studiehandledning till stöd för lärande om handläggning och dokumentation"/>
          <p:cNvPicPr>
            <a:picLocks noChangeAspect="1"/>
          </p:cNvPicPr>
          <p:nvPr/>
        </p:nvPicPr>
        <p:blipFill rotWithShape="1">
          <a:blip r:embed="rId3"/>
          <a:srcRect l="30130" t="-446" r="30214"/>
          <a:stretch/>
        </p:blipFill>
        <p:spPr>
          <a:xfrm>
            <a:off x="8153728" y="1983744"/>
            <a:ext cx="2857500" cy="3804282"/>
          </a:xfrm>
          <a:prstGeom prst="rect">
            <a:avLst/>
          </a:prstGeom>
          <a:ln w="9525">
            <a:solidFill>
              <a:schemeClr val="accent1"/>
            </a:solidFill>
          </a:ln>
          <a:effectLst/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6288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Verktyg för det dagliga arbetet</a:t>
            </a:r>
          </a:p>
        </p:txBody>
      </p:sp>
      <p:pic>
        <p:nvPicPr>
          <p:cNvPr id="5" name="Platshållare för bild 4" descr="Kvinna sitter lutad mot ett träd och tittar på en surfplatta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25" b="1852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53475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Reflektionsfrågor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Finns för varje handläggningssteg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Stöd för enskild reflektion eller med till exempel en arbetsledare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Utgår från egna ärenden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Används i de inledande övningarna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b="0" dirty="0"/>
              <a:t>Finns även som en produkt där alla reflektionsfrågor är samlade</a:t>
            </a:r>
          </a:p>
        </p:txBody>
      </p:sp>
      <p:pic>
        <p:nvPicPr>
          <p:cNvPr id="5" name="Bildobjekt 4" descr="Reflektionsfrågor (005)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3" t="18465" r="46284" b="16584"/>
          <a:stretch/>
        </p:blipFill>
        <p:spPr>
          <a:xfrm>
            <a:off x="6714538" y="2127600"/>
            <a:ext cx="4111599" cy="473040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47103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Tips för klarspråk i dokumentationen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r>
              <a:rPr lang="sv-SE" sz="2800" b="0" dirty="0"/>
              <a:t>Språkliga tips för att skriva tydligt och begripligt.</a:t>
            </a:r>
          </a:p>
        </p:txBody>
      </p:sp>
      <p:pic>
        <p:nvPicPr>
          <p:cNvPr id="7" name="Bildobjekt 6" descr="Framsida på informationsbladet &quot;Tips för klarspråk i dokumentationen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5"/>
          <a:stretch/>
        </p:blipFill>
        <p:spPr>
          <a:xfrm>
            <a:off x="6714538" y="2127599"/>
            <a:ext cx="4111599" cy="476229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116908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Att formulera mål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r>
              <a:rPr lang="sv-SE" sz="2800" b="0" dirty="0"/>
              <a:t>Tips och inspiration för att utfor­ma specifika och uppföljningsbara mål utformning av insatser. </a:t>
            </a:r>
          </a:p>
          <a:p>
            <a:endParaRPr lang="sv-SE" sz="2800" b="0" dirty="0"/>
          </a:p>
        </p:txBody>
      </p:sp>
      <p:pic>
        <p:nvPicPr>
          <p:cNvPr id="7" name="Bildobjekt 6" descr="Framsida på informationsbladet &quot;Tips för klarspråk i dokumentationen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95"/>
          <a:stretch/>
        </p:blipFill>
        <p:spPr>
          <a:xfrm>
            <a:off x="6714538" y="2127599"/>
            <a:ext cx="4111599" cy="4762299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347688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Guide till handböcker och annat stöd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quarter" idx="13"/>
          </p:nvPr>
        </p:nvSpPr>
        <p:spPr>
          <a:xfrm>
            <a:off x="1068918" y="2139351"/>
            <a:ext cx="4874682" cy="363279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/>
              <a:t>Socialstyrelsens olika produkter som underlättar handläggning och dokumentation.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/>
              <a:t>Tänkt att underlätta för handläggare att själva söka kunskap.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b="0" dirty="0"/>
              <a:t>Uppdateras löpande. </a:t>
            </a:r>
          </a:p>
        </p:txBody>
      </p:sp>
      <p:pic>
        <p:nvPicPr>
          <p:cNvPr id="6" name="Bildobjekt 5" descr="Guide till handböcker och annat stöd.pdf - Adobe Acrobat Reader DC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0" t="18786" r="46335" b="11919"/>
          <a:stretch/>
        </p:blipFill>
        <p:spPr>
          <a:xfrm>
            <a:off x="6714538" y="2127599"/>
            <a:ext cx="4111599" cy="4861030"/>
          </a:xfrm>
          <a:prstGeom prst="rect">
            <a:avLst/>
          </a:prstGeom>
          <a:ln>
            <a:solidFill>
              <a:schemeClr val="accent1"/>
            </a:solidFill>
          </a:ln>
          <a:effectLst/>
        </p:spPr>
      </p:pic>
      <p:sp>
        <p:nvSpPr>
          <p:cNvPr id="8" name="Ellips 7" descr="Cirkel med texten &quot;Ingår inte i någon övning&quot;"/>
          <p:cNvSpPr/>
          <p:nvPr/>
        </p:nvSpPr>
        <p:spPr>
          <a:xfrm>
            <a:off x="10176509" y="4370238"/>
            <a:ext cx="1750682" cy="1750682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>
                <a:solidFill>
                  <a:srgbClr val="FFFFFF"/>
                </a:solidFill>
              </a:rPr>
              <a:t>Ingår inte i någon övning.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1035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Översikter av planer och uppföljning för</a:t>
            </a:r>
            <a:br>
              <a:rPr lang="sv-SE" dirty="0"/>
            </a:br>
            <a:r>
              <a:rPr lang="sv-SE" dirty="0"/>
              <a:t>öppna insatser och placering</a:t>
            </a:r>
          </a:p>
        </p:txBody>
      </p:sp>
      <p:pic>
        <p:nvPicPr>
          <p:cNvPr id="9" name="Bildobjekt 8" descr="Illustration av planer och uppföljning för öppna insatser och placering. &#10;Vårdplan, uppföljning och övervägande är markerade. En ruta förtydligar Övervägande.&#10;Genomförandeplan, Utförarens genomförandeplan och Uppdrag till utförare är dämpade. "/>
          <p:cNvPicPr/>
          <p:nvPr/>
        </p:nvPicPr>
        <p:blipFill rotWithShape="1">
          <a:blip r:embed="rId3"/>
          <a:srcRect l="9127" t="16839" r="6262" b="10342"/>
          <a:stretch/>
        </p:blipFill>
        <p:spPr bwMode="auto">
          <a:xfrm>
            <a:off x="1705294" y="1983744"/>
            <a:ext cx="7837714" cy="3454582"/>
          </a:xfrm>
          <a:prstGeom prst="rect">
            <a:avLst/>
          </a:prstGeom>
          <a:ln w="9525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lips 7" descr="Cirkel med texten &quot;Ingår inte i någon övning&quot;"/>
          <p:cNvSpPr/>
          <p:nvPr/>
        </p:nvSpPr>
        <p:spPr>
          <a:xfrm>
            <a:off x="8984418" y="2404547"/>
            <a:ext cx="1750682" cy="1750682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>
                <a:solidFill>
                  <a:srgbClr val="FFFFFF"/>
                </a:solidFill>
              </a:rPr>
              <a:t>Ingår inte i någon övning.</a:t>
            </a: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602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Bild på en laptop som visar Socialstyrelsens utbildningsportal.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88" b="5442"/>
          <a:stretch/>
        </p:blipFill>
        <p:spPr>
          <a:xfrm>
            <a:off x="1796010" y="824392"/>
            <a:ext cx="8925760" cy="4854239"/>
          </a:xfrm>
          <a:prstGeom prst="rect">
            <a:avLst/>
          </a:prstGeom>
        </p:spPr>
      </p:pic>
      <p:sp>
        <p:nvSpPr>
          <p:cNvPr id="7" name="Ellips 6" descr="Cirkel med texten &quot;Finns kostnadsfritt på Socialstyrelsen utbildningsportal&quot;&#10;">
            <a:hlinkClick r:id="rId4"/>
          </p:cNvPr>
          <p:cNvSpPr/>
          <p:nvPr/>
        </p:nvSpPr>
        <p:spPr>
          <a:xfrm>
            <a:off x="4690440" y="1560162"/>
            <a:ext cx="3136900" cy="3136900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>
                <a:solidFill>
                  <a:srgbClr val="FFFFFF"/>
                </a:solidFill>
              </a:rPr>
              <a:t>Finns kostnadsfritt på Kunskapsguiden.se.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788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sv-SE" dirty="0"/>
              <a:t>Vi vill gärna veta vad ni tycker.</a:t>
            </a:r>
            <a:endParaRPr lang="sv-SE" b="0" dirty="0"/>
          </a:p>
          <a:p>
            <a:pPr marL="0" indent="0">
              <a:buNone/>
            </a:pPr>
            <a:r>
              <a:rPr lang="sv-SE" b="0" dirty="0"/>
              <a:t>Vårt mål är att detta stöd ska vara så bra och användbart som möjligt. Om du har frågor, synpunkter eller förslag på förbättringar, mejla gärna eva.agaker@socialstyrelsen.se.</a:t>
            </a:r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49657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Målgrupp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7414683" cy="37084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Socialsekreterare, både erfarna och nyexaminerade, som handlägger ärenden i sociala barn- och ungdomsvårdens myndighetsutövning.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Materialet kan användas oavsett storlek på arbetsgrupp eller organisation. 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Bildobjekt 5" descr="Piltavla med pil i mitt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0317" y="2693194"/>
            <a:ext cx="1320883" cy="1104106"/>
          </a:xfrm>
          <a:prstGeom prst="rect">
            <a:avLst/>
          </a:prstGeom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Stöd för lärande om handläggning och dokumentation </a:t>
            </a:r>
          </a:p>
        </p:txBody>
      </p:sp>
    </p:spTree>
    <p:extLst>
      <p:ext uri="{BB962C8B-B14F-4D97-AF65-F5344CB8AC3E}">
        <p14:creationId xmlns:p14="http://schemas.microsoft.com/office/powerpoint/2010/main" val="1178495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1388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Stödet består av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b="0" dirty="0"/>
              <a:t>Övningar </a:t>
            </a:r>
          </a:p>
          <a:p>
            <a:r>
              <a:rPr lang="sv-SE" b="0" dirty="0"/>
              <a:t>Material för den som ska leda övningarna</a:t>
            </a:r>
          </a:p>
          <a:p>
            <a:r>
              <a:rPr lang="sv-SE" b="0" dirty="0"/>
              <a:t>Material till deltagarna</a:t>
            </a:r>
          </a:p>
          <a:p>
            <a:r>
              <a:rPr lang="sv-SE" b="0" dirty="0"/>
              <a:t>Verktyg för det dagliga arbetet</a:t>
            </a:r>
          </a:p>
          <a:p>
            <a:pPr marL="0" indent="0">
              <a:buNone/>
            </a:pPr>
            <a:endParaRPr lang="sv-SE" b="0" dirty="0"/>
          </a:p>
        </p:txBody>
      </p:sp>
      <p:sp>
        <p:nvSpPr>
          <p:cNvPr id="6" name="Ellips 5" descr="Cirkel med texten &quot;Finns kostnadsfritt på Socialstyrelsens utbildningsportal.&quot;">
            <a:hlinkClick r:id="rId3"/>
          </p:cNvPr>
          <p:cNvSpPr/>
          <p:nvPr/>
        </p:nvSpPr>
        <p:spPr>
          <a:xfrm>
            <a:off x="8153728" y="1849106"/>
            <a:ext cx="3136900" cy="3136900"/>
          </a:xfrm>
          <a:prstGeom prst="ellipse">
            <a:avLst/>
          </a:prstGeom>
          <a:solidFill>
            <a:schemeClr val="accent4"/>
          </a:solidFill>
          <a:ln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0" tIns="0" rIns="0" rtlCol="0" anchor="ctr"/>
          <a:lstStyle/>
          <a:p>
            <a:pPr algn="ctr"/>
            <a:r>
              <a:rPr lang="sv-SE" sz="2000" b="1" dirty="0">
                <a:solidFill>
                  <a:srgbClr val="FFFFFF"/>
                </a:solidFill>
              </a:rPr>
              <a:t>Finns kostnadsfritt på Kunskapsguiden.se. 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1275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</a:t>
            </a:r>
            <a:r>
              <a:rPr lang="sv-SE"/>
              <a:t>används stödet?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sv-SE" dirty="0"/>
              <a:t>Individuell kunskapsinhämtning </a:t>
            </a:r>
          </a:p>
          <a:p>
            <a:r>
              <a:rPr lang="sv-SE" dirty="0"/>
              <a:t>Övnings- och diskussionstillfällen i arbetsgruppen</a:t>
            </a:r>
          </a:p>
          <a:p>
            <a:r>
              <a:rPr lang="sv-SE" dirty="0"/>
              <a:t>Arbetsledare eller liknande leder och planerar övningarna </a:t>
            </a:r>
          </a:p>
          <a:p>
            <a:r>
              <a:rPr lang="sv-SE" dirty="0"/>
              <a:t>Används flexibelt utifrån kompetensbehov och lokala förutsättningar</a:t>
            </a:r>
          </a:p>
          <a:p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0831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Materialet som helhet ger deltagarna möjlighet att träna sig i att…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sv-SE" dirty="0"/>
              <a:t>… söka information på egen hand och som ett första steg självständigt värdera den funna informationen.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/>
              <a:t>… genomföra alla steg i handläggningsprocessen med god kvalitet, hålla en tydlig röd tråd och verka för delaktighet för barnet och familjen.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sv-SE" dirty="0"/>
              <a:t>… dokumentera på ett relevant och ändamålsenligt sätt.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698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071792" y="686594"/>
            <a:ext cx="9268800" cy="586025"/>
          </a:xfrm>
        </p:spPr>
        <p:txBody>
          <a:bodyPr/>
          <a:lstStyle/>
          <a:p>
            <a:r>
              <a:rPr lang="sv-SE" dirty="0"/>
              <a:t>Stödet innehåller nio övningspaket</a:t>
            </a:r>
          </a:p>
        </p:txBody>
      </p:sp>
      <p:sp>
        <p:nvSpPr>
          <p:cNvPr id="27" name="Rektangel med rundade hörn 26"/>
          <p:cNvSpPr/>
          <p:nvPr/>
        </p:nvSpPr>
        <p:spPr>
          <a:xfrm>
            <a:off x="1310640" y="2323708"/>
            <a:ext cx="1578758" cy="1385128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Introduktion</a:t>
            </a:r>
          </a:p>
        </p:txBody>
      </p:sp>
      <p:pic>
        <p:nvPicPr>
          <p:cNvPr id="6" name="Bildobjekt 5" descr="9 pusselbitar som sitter ihop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73" y="1729983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30" name="Rektangel med rundade hörn 29"/>
          <p:cNvSpPr/>
          <p:nvPr/>
        </p:nvSpPr>
        <p:spPr>
          <a:xfrm>
            <a:off x="3291275" y="235864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Journal</a:t>
            </a:r>
          </a:p>
        </p:txBody>
      </p:sp>
      <p:pic>
        <p:nvPicPr>
          <p:cNvPr id="7" name="Bildobjekt 6" descr="Anteckningsblock med några rader text samt penna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375" y="1764221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28" name="Rektangel med rundade hörn 27"/>
          <p:cNvSpPr/>
          <p:nvPr/>
        </p:nvSpPr>
        <p:spPr>
          <a:xfrm>
            <a:off x="5322571" y="2356666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Aktualisera</a:t>
            </a:r>
          </a:p>
        </p:txBody>
      </p:sp>
      <p:pic>
        <p:nvPicPr>
          <p:cNvPr id="8" name="Bildobjekt 7" descr="Frågetecken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1021" y="1765042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32" name="Rektangel med rundade hörn 31"/>
          <p:cNvSpPr/>
          <p:nvPr/>
        </p:nvSpPr>
        <p:spPr>
          <a:xfrm>
            <a:off x="7359278" y="232141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Utreda</a:t>
            </a:r>
          </a:p>
        </p:txBody>
      </p:sp>
      <p:pic>
        <p:nvPicPr>
          <p:cNvPr id="9" name="Bildobjekt 8" descr="Vuxen och barn i samtal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1510" y="1776596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34" name="Rektangel med rundade hörn 33"/>
          <p:cNvSpPr/>
          <p:nvPr/>
        </p:nvSpPr>
        <p:spPr>
          <a:xfrm>
            <a:off x="9389238" y="2299182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500" dirty="0">
                <a:solidFill>
                  <a:schemeClr val="tx1"/>
                </a:solidFill>
              </a:rPr>
              <a:t>Utforma uppdrag</a:t>
            </a:r>
            <a:br>
              <a:rPr lang="sv-SE" sz="1500" dirty="0">
                <a:solidFill>
                  <a:schemeClr val="tx1"/>
                </a:solidFill>
              </a:rPr>
            </a:br>
            <a:r>
              <a:rPr lang="sv-SE" sz="1500" dirty="0">
                <a:solidFill>
                  <a:schemeClr val="tx1"/>
                </a:solidFill>
              </a:rPr>
              <a:t>- placering</a:t>
            </a:r>
          </a:p>
        </p:txBody>
      </p:sp>
      <p:pic>
        <p:nvPicPr>
          <p:cNvPr id="10" name="Bildobjekt 9" descr="Två vuxna tar i hand, barn står bredvid en av de vuxna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74" y="1764221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3" name="Rektangel med rundade hörn 42"/>
          <p:cNvSpPr/>
          <p:nvPr/>
        </p:nvSpPr>
        <p:spPr>
          <a:xfrm>
            <a:off x="2284378" y="446794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400" dirty="0">
                <a:solidFill>
                  <a:schemeClr val="tx1"/>
                </a:solidFill>
              </a:rPr>
              <a:t>Utforma uppdrag</a:t>
            </a:r>
            <a:br>
              <a:rPr lang="sv-SE" sz="1400" dirty="0">
                <a:solidFill>
                  <a:schemeClr val="tx1"/>
                </a:solidFill>
              </a:rPr>
            </a:br>
            <a:r>
              <a:rPr lang="sv-SE" sz="1400" dirty="0">
                <a:solidFill>
                  <a:schemeClr val="tx1"/>
                </a:solidFill>
              </a:rPr>
              <a:t>- öppna insatser</a:t>
            </a:r>
          </a:p>
        </p:txBody>
      </p:sp>
      <p:pic>
        <p:nvPicPr>
          <p:cNvPr id="13" name="Bildobjekt 12" descr="Fem personer sitter runt ett bord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437" y="3901354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5" name="Rektangel med rundade hörn 44"/>
          <p:cNvSpPr/>
          <p:nvPr/>
        </p:nvSpPr>
        <p:spPr>
          <a:xfrm>
            <a:off x="4314338" y="4483403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60000" bIns="0" rtlCol="0" anchor="ctr"/>
          <a:lstStyle/>
          <a:p>
            <a:pPr algn="ctr"/>
            <a:r>
              <a:rPr lang="sv-SE" dirty="0">
                <a:solidFill>
                  <a:schemeClr val="tx1"/>
                </a:solidFill>
              </a:rPr>
              <a:t>Följa upp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placering</a:t>
            </a:r>
          </a:p>
        </p:txBody>
      </p:sp>
      <p:pic>
        <p:nvPicPr>
          <p:cNvPr id="14" name="Bildobjekt 13" descr="Förstoringsglas som förstorar bilden på två vuxna som tar i hand, barn står bredvid en av de vuxna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301" y="3903573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7" name="Rektangel med rundade hörn 46"/>
          <p:cNvSpPr/>
          <p:nvPr/>
        </p:nvSpPr>
        <p:spPr>
          <a:xfrm>
            <a:off x="6344298" y="4467945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Följa upp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öppna insatser</a:t>
            </a:r>
          </a:p>
        </p:txBody>
      </p:sp>
      <p:pic>
        <p:nvPicPr>
          <p:cNvPr id="12" name="Bildobjekt 11" descr="Förstoringsglas som förstorar bilden på fem personer som sitter runt ett bord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722" y="3889678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9" name="Rektangel med rundade hörn 48"/>
          <p:cNvSpPr/>
          <p:nvPr/>
        </p:nvSpPr>
        <p:spPr>
          <a:xfrm>
            <a:off x="8374258" y="4467944"/>
            <a:ext cx="1620000" cy="135512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0" rIns="0" bIns="0" rtlCol="0" anchor="ctr"/>
          <a:lstStyle/>
          <a:p>
            <a:pPr algn="ctr"/>
            <a:r>
              <a:rPr lang="sv-SE" sz="1600" dirty="0">
                <a:solidFill>
                  <a:schemeClr val="tx1"/>
                </a:solidFill>
              </a:rPr>
              <a:t>En röd tråd i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handläggningen</a:t>
            </a:r>
          </a:p>
        </p:txBody>
      </p:sp>
      <p:pic>
        <p:nvPicPr>
          <p:cNvPr id="11" name="Bildobjekt 10" descr="Röd tråd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845" y="3889678"/>
            <a:ext cx="1187450" cy="1187450"/>
          </a:xfrm>
          <a:prstGeom prst="rect">
            <a:avLst/>
          </a:prstGeom>
          <a:ln>
            <a:noFill/>
          </a:ln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389008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Reflektion är en viktig del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3"/>
          </p:nvPr>
        </p:nvSpPr>
        <p:spPr>
          <a:xfrm>
            <a:off x="1068917" y="2059200"/>
            <a:ext cx="7474192" cy="37084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sv-SE" dirty="0"/>
              <a:t>Många övningar innehåller både enskild och gemensam reflektion</a:t>
            </a:r>
          </a:p>
          <a:p>
            <a:pPr>
              <a:spcAft>
                <a:spcPts val="1200"/>
              </a:spcAft>
            </a:pPr>
            <a:r>
              <a:rPr lang="sv-SE" dirty="0"/>
              <a:t>Reflektion hjälper till att utforska och synliggöra tanke- och handlingsmönster</a:t>
            </a:r>
          </a:p>
          <a:p>
            <a:pPr>
              <a:spcAft>
                <a:spcPts val="1200"/>
              </a:spcAft>
            </a:pPr>
            <a:r>
              <a:rPr lang="sv-SE" dirty="0"/>
              <a:t>Det kan göra det enklare för dig att förstå varför du gör som du gör i ditt arbete</a:t>
            </a:r>
          </a:p>
          <a:p>
            <a:pPr>
              <a:spcAft>
                <a:spcPts val="1200"/>
              </a:spcAft>
            </a:pPr>
            <a:r>
              <a:rPr lang="sv-SE" dirty="0"/>
              <a:t>På så vis blir lärandet kopplat direkt till konkreta situationer i arbetet </a:t>
            </a:r>
          </a:p>
        </p:txBody>
      </p:sp>
      <p:graphicFrame>
        <p:nvGraphicFramePr>
          <p:cNvPr id="6" name="Diagram 5" descr="Tre pilar med text följer på varandra. Texterna är &quot;Få syn på mönster&quot;, &quot;Förstå varför&quot; och &quot;Lära och utvecklas&quot;">
            <a:extLst>
              <a:ext uri="{FF2B5EF4-FFF2-40B4-BE49-F238E27FC236}">
                <a16:creationId xmlns:a16="http://schemas.microsoft.com/office/drawing/2014/main" id="{E5CA1C53-4C76-4F35-9AE1-359A173FC1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436121"/>
              </p:ext>
            </p:extLst>
          </p:nvPr>
        </p:nvGraphicFramePr>
        <p:xfrm>
          <a:off x="6989421" y="1919270"/>
          <a:ext cx="5874327" cy="3848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6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Varje paket består av olika övningar</a:t>
            </a:r>
          </a:p>
        </p:txBody>
      </p:sp>
      <p:pic>
        <p:nvPicPr>
          <p:cNvPr id="6" name="Bildobjekt 5" descr="Sida ur en presentation. &#10;Huvudrubrik: &quot;Utreda&quot; &#10;Underrubriker: &quot;Inledande övning utredningsplanering&quot;; &quot;Planera utredning&quot; och &quot;Formulera utredningsfrågor&quot;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5" t="20047" r="39125" b="40016"/>
          <a:stretch/>
        </p:blipFill>
        <p:spPr>
          <a:xfrm>
            <a:off x="1047694" y="2225044"/>
            <a:ext cx="4662394" cy="288654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pic>
        <p:nvPicPr>
          <p:cNvPr id="7" name="Bildobjekt 6" descr="Sida ur en presentation. &#10;Huvudrubrik: &quot;Följa upp placering&quot; &#10;Underrubriker: &quot;Inledande övning följa upp placering&quot;, &quot;Omplacering&quot;, &quot;Följa upp placering&quot; och &quot;Delaktighet uppföljning placering&quot;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74" t="19648" r="38126" b="39133"/>
          <a:stretch/>
        </p:blipFill>
        <p:spPr>
          <a:xfrm>
            <a:off x="6003490" y="2225044"/>
            <a:ext cx="4818212" cy="2886542"/>
          </a:xfrm>
          <a:prstGeom prst="rect">
            <a:avLst/>
          </a:prstGeom>
          <a:solidFill>
            <a:schemeClr val="accent4"/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90248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på en övning</a:t>
            </a:r>
          </a:p>
        </p:txBody>
      </p:sp>
      <p:pic>
        <p:nvPicPr>
          <p:cNvPr id="16" name="Bildobjekt 15" descr="Visar sida ur en presentation med rubriken: &quot;Följ ett ärende med hjälp av journal&quot;"/>
          <p:cNvPicPr/>
          <p:nvPr/>
        </p:nvPicPr>
        <p:blipFill rotWithShape="1">
          <a:blip r:embed="rId3"/>
          <a:srcRect l="12897" t="16571" r="25265" b="18678"/>
          <a:stretch/>
        </p:blipFill>
        <p:spPr bwMode="auto">
          <a:xfrm>
            <a:off x="1048952" y="1716625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Bildobjekt 16" descr="Visar sida ur en presentation med rubriken: &quot;Övningens syfte&quot;"/>
          <p:cNvPicPr/>
          <p:nvPr/>
        </p:nvPicPr>
        <p:blipFill rotWithShape="1">
          <a:blip r:embed="rId4"/>
          <a:srcRect l="13062" t="15957" r="24934" b="18678"/>
          <a:stretch/>
        </p:blipFill>
        <p:spPr bwMode="auto">
          <a:xfrm>
            <a:off x="1464989" y="2524377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Bildobjekt 17" descr="Visar sida ur en presentation med ett citat från rapporten Handläggning och dokumentation, s. 228"/>
          <p:cNvPicPr/>
          <p:nvPr/>
        </p:nvPicPr>
        <p:blipFill rotWithShape="1">
          <a:blip r:embed="rId5"/>
          <a:srcRect l="799" t="2332" r="675" b="1548"/>
          <a:stretch/>
        </p:blipFill>
        <p:spPr bwMode="auto">
          <a:xfrm>
            <a:off x="2221687" y="3065010"/>
            <a:ext cx="3600000" cy="2016000"/>
          </a:xfrm>
          <a:prstGeom prst="rect">
            <a:avLst/>
          </a:prstGeom>
          <a:ln w="63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Bildobjekt 18" descr="Visar sida ur en presentation med rubriken: &quot;Arbeta enskilt&quot;"/>
          <p:cNvPicPr/>
          <p:nvPr/>
        </p:nvPicPr>
        <p:blipFill rotWithShape="1">
          <a:blip r:embed="rId6"/>
          <a:srcRect l="13393" t="16571" r="25099" b="18372"/>
          <a:stretch/>
        </p:blipFill>
        <p:spPr bwMode="auto">
          <a:xfrm>
            <a:off x="3089179" y="3739261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Bildobjekt 19" descr="Visar sida ur en presentation med rubriken: &quot;Diskutera&quot;"/>
          <p:cNvPicPr/>
          <p:nvPr/>
        </p:nvPicPr>
        <p:blipFill rotWithShape="1">
          <a:blip r:embed="rId7"/>
          <a:srcRect l="12731" t="16264" r="24769" b="18371"/>
          <a:stretch/>
        </p:blipFill>
        <p:spPr bwMode="auto">
          <a:xfrm>
            <a:off x="4490580" y="3393159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Bildobjekt 20" descr="Visar sida ur en presentation med rubriken: &quot;Diskutera&quot;"/>
          <p:cNvPicPr/>
          <p:nvPr/>
        </p:nvPicPr>
        <p:blipFill rotWithShape="1">
          <a:blip r:embed="rId8"/>
          <a:srcRect l="12731" t="15957" r="24438" b="18371"/>
          <a:stretch/>
        </p:blipFill>
        <p:spPr bwMode="auto">
          <a:xfrm>
            <a:off x="5423088" y="2407021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Bildobjekt 21" descr="Visar sida ur en presentation med rubriken: &quot;Fundera enskilt&quot;"/>
          <p:cNvPicPr/>
          <p:nvPr/>
        </p:nvPicPr>
        <p:blipFill rotWithShape="1">
          <a:blip r:embed="rId9"/>
          <a:srcRect l="13228" t="16264" r="24604" b="18679"/>
          <a:stretch/>
        </p:blipFill>
        <p:spPr bwMode="auto">
          <a:xfrm>
            <a:off x="6324365" y="1777646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3" name="Bildobjekt 22" descr="Visar sida ur en presentation med rubriken: &quot;Sammanfatta och avsluta&quot;"/>
          <p:cNvPicPr/>
          <p:nvPr/>
        </p:nvPicPr>
        <p:blipFill rotWithShape="1">
          <a:blip r:embed="rId10"/>
          <a:srcRect l="13228" t="16571" r="24934" b="19292"/>
          <a:stretch/>
        </p:blipFill>
        <p:spPr bwMode="auto">
          <a:xfrm>
            <a:off x="7357238" y="2288704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Bildobjekt 23" descr="Visar sida ur en presentation med rubriken: &quot;Läs mer&quot;"/>
          <p:cNvPicPr/>
          <p:nvPr/>
        </p:nvPicPr>
        <p:blipFill rotWithShape="1">
          <a:blip r:embed="rId11"/>
          <a:srcRect l="13062" t="16264" r="24768" b="18065"/>
          <a:stretch/>
        </p:blipFill>
        <p:spPr bwMode="auto">
          <a:xfrm>
            <a:off x="8158837" y="2947654"/>
            <a:ext cx="3600000" cy="2016000"/>
          </a:xfrm>
          <a:prstGeom prst="rect">
            <a:avLst/>
          </a:prstGeom>
          <a:ln w="6350"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Stöd för lärande om handläggning och dokumentation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765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S-PPT-svensk-150922">
  <a:themeElements>
    <a:clrScheme name="Anpassat 4">
      <a:dk1>
        <a:srgbClr val="000000"/>
      </a:dk1>
      <a:lt1>
        <a:srgbClr val="DAD7CB"/>
      </a:lt1>
      <a:dk2>
        <a:srgbClr val="8D6E97"/>
      </a:dk2>
      <a:lt2>
        <a:srgbClr val="4A7729"/>
      </a:lt2>
      <a:accent1>
        <a:srgbClr val="A6BCC6"/>
      </a:accent1>
      <a:accent2>
        <a:srgbClr val="7D9AAA"/>
      </a:accent2>
      <a:accent3>
        <a:srgbClr val="D3BF96"/>
      </a:accent3>
      <a:accent4>
        <a:srgbClr val="002B45"/>
      </a:accent4>
      <a:accent5>
        <a:srgbClr val="857363"/>
      </a:accent5>
      <a:accent6>
        <a:srgbClr val="452325"/>
      </a:accent6>
      <a:hlink>
        <a:srgbClr val="000000"/>
      </a:hlink>
      <a:folHlink>
        <a:srgbClr val="0000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DAD7CB"/>
        </a:solidFill>
        <a:ln>
          <a:noFill/>
        </a:ln>
      </a:spPr>
      <a:bodyPr rtlCol="0" anchor="ctr"/>
      <a:lstStyle>
        <a:defPPr algn="ctr">
          <a:defRPr sz="19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900" smtClean="0"/>
        </a:defPPr>
      </a:lstStyle>
    </a:txDef>
  </a:objectDefaults>
  <a:extraClrSchemeLst/>
  <a:custClrLst>
    <a:custClr name="Beige Diagrambakgrund">
      <a:srgbClr val="DAD7CB"/>
    </a:custClr>
    <a:custClr name="Mörkbeige">
      <a:srgbClr val="D3BF96"/>
    </a:custClr>
    <a:custClr>
      <a:srgbClr val="AAA38E"/>
    </a:custClr>
    <a:custClr name="Brun">
      <a:srgbClr val="857363"/>
    </a:custClr>
    <a:custClr name="Mellanbrun">
      <a:srgbClr val="6D5047"/>
    </a:custClr>
    <a:custClr name="Mörkbrun">
      <a:srgbClr val="452325"/>
    </a:custClr>
    <a:custClr name="Vit">
      <a:srgbClr val="FFFFFF"/>
    </a:custClr>
    <a:custClr name="Vit">
      <a:srgbClr val="FFFFFF"/>
    </a:custClr>
    <a:custClr name="Svart">
      <a:srgbClr val="000000"/>
    </a:custClr>
    <a:custClr name="Vit">
      <a:srgbClr val="FFFFFF"/>
    </a:custClr>
    <a:custClr name="Ljusblå">
      <a:srgbClr val="E0E6E6"/>
    </a:custClr>
    <a:custClr name="Isblå">
      <a:srgbClr val="A6BCC6"/>
    </a:custClr>
    <a:custClr name="Ljus blågrå">
      <a:srgbClr val="A5ACAF"/>
    </a:custClr>
    <a:custClr name="Blågrå">
      <a:srgbClr val="7D9AAA"/>
    </a:custClr>
    <a:custClr name="Mörk blågrå">
      <a:srgbClr val="51626F"/>
    </a:custClr>
    <a:custClr name="Mörkblå">
      <a:srgbClr val="002B45"/>
    </a:custClr>
    <a:custClr name="Vit">
      <a:srgbClr val="FFFFFF"/>
    </a:custClr>
    <a:custClr name="Accentfärg orange">
      <a:srgbClr val="ED8B00"/>
    </a:custClr>
    <a:custClr name="Accentfärg turkos">
      <a:srgbClr val="3DB7E4"/>
    </a:custClr>
    <a:custClr name="Accentfärg grön">
      <a:srgbClr val="3F9C35"/>
    </a:custClr>
    <a:custClr name="Diagramfärg Riket 251/230/204">
      <a:srgbClr val="FBE6CC"/>
    </a:custClr>
    <a:custClr name="Diagramfärg Riket 246/205/153">
      <a:srgbClr val="F6CD99"/>
    </a:custClr>
    <a:custClr name="Diagramfärg Riket 242/181/102">
      <a:srgbClr val="F2B566"/>
    </a:custClr>
    <a:custClr name="Diagramfärg Riket Huvudfärg">
      <a:srgbClr val="ED8B00"/>
    </a:custClr>
    <a:custClr name="Diagramfärg Riket 175/98/10">
      <a:srgbClr val="AF620A"/>
    </a:custClr>
    <a:custClr name="Diagramfärg Riket 117/66/0">
      <a:srgbClr val="754200"/>
    </a:custClr>
    <a:custClr name="Vit">
      <a:srgbClr val="FFFFFF"/>
    </a:custClr>
    <a:custClr name="Diagramfärg Riket Huvudfärg">
      <a:srgbClr val="ED8B00"/>
    </a:custClr>
    <a:custClr name="Diagramfärg alarmerande händelse">
      <a:srgbClr val="BA0C2F"/>
    </a:custClr>
    <a:custClr name="Beige Diagrambakgrund">
      <a:srgbClr val="DAD7CB"/>
    </a:custClr>
    <a:custClr name="Diagramfärg män 218/237/203">
      <a:srgbClr val="DAEDCB"/>
    </a:custClr>
    <a:custClr name="Diagramfärg män 180/219/151">
      <a:srgbClr val="B4DB97"/>
    </a:custClr>
    <a:custClr name="Diagramfärg män 142/201/99">
      <a:srgbClr val="8EC963"/>
    </a:custClr>
    <a:custClr name="Diagramfärg män Huvudfärg">
      <a:srgbClr val="4A7729"/>
    </a:custClr>
    <a:custClr name="Diagramfärg män 55/88/31">
      <a:srgbClr val="3B581F"/>
    </a:custClr>
    <a:custClr name="Diagramfärg män 36/58/20">
      <a:srgbClr val="243A14"/>
    </a:custClr>
    <a:custClr name="Vit">
      <a:srgbClr val="FFFFFF"/>
    </a:custClr>
    <a:custClr name="Diagramfärg män Huvudfärg">
      <a:srgbClr val="4A7729"/>
    </a:custClr>
    <a:custClr name="Vit">
      <a:srgbClr val="FFFFFF"/>
    </a:custClr>
    <a:custClr name="Vit">
      <a:srgbClr val="FFFFFF"/>
    </a:custClr>
    <a:custClr name="Diagramfärg kvinnor 232/225/234">
      <a:srgbClr val="E8E1EA"/>
    </a:custClr>
    <a:custClr name="Diagramfärg kvinnor 209/197/214">
      <a:srgbClr val="D1C5D6"/>
    </a:custClr>
    <a:custClr name="Diagramfärg kvinnor 186/167/192">
      <a:srgbClr val="BAA7C0"/>
    </a:custClr>
    <a:custClr name="Diagramfärg kvinnor Huvudfärg">
      <a:srgbClr val="8D6E97"/>
    </a:custClr>
    <a:custClr name="Diagramfärg kvinnor 106/82/114">
      <a:srgbClr val="6A5272"/>
    </a:custClr>
    <a:custClr name="Diagramfärg kvinnor 70/54/75">
      <a:srgbClr val="46364B"/>
    </a:custClr>
    <a:custClr name="Vit">
      <a:srgbClr val="FFFFFF"/>
    </a:custClr>
    <a:custClr name="Diagramfärg kvinnor huvudfärg">
      <a:srgbClr val="8D6E97"/>
    </a:custClr>
    <a:custClr name="Vit">
      <a:srgbClr val="FFFFFF"/>
    </a:custClr>
    <a:custClr name="Vit">
      <a:srgbClr val="FFFFFF"/>
    </a:custClr>
  </a:custClrLst>
  <a:extLst>
    <a:ext uri="{05A4C25C-085E-4340-85A3-A5531E510DB2}">
      <thm15:themeFamily xmlns:thm15="http://schemas.microsoft.com/office/thememl/2012/main" name="SoS PPT-sve-16.9.potx" id="{5FB52A0F-AAB8-41D5-B429-08CFAF4F1824}" vid="{01A0E70B-603C-4E46-A5A4-C3F353CF1FAF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6940</TotalTime>
  <Words>864</Words>
  <Application>Microsoft Office PowerPoint</Application>
  <PresentationFormat>Bredbild</PresentationFormat>
  <Paragraphs>115</Paragraphs>
  <Slides>20</Slides>
  <Notes>19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2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20</vt:i4>
      </vt:variant>
    </vt:vector>
  </HeadingPairs>
  <TitlesOfParts>
    <vt:vector size="23" baseType="lpstr">
      <vt:lpstr>Arial</vt:lpstr>
      <vt:lpstr>Century Gothic</vt:lpstr>
      <vt:lpstr>SoS-PPT-svensk-150922</vt:lpstr>
      <vt:lpstr>Stöd för lärande om handläggning  och dokumentation</vt:lpstr>
      <vt:lpstr>Målgrupp</vt:lpstr>
      <vt:lpstr>Stödet består av</vt:lpstr>
      <vt:lpstr>Hur används stödet?</vt:lpstr>
      <vt:lpstr>Materialet som helhet ger deltagarna möjlighet att träna sig i att…</vt:lpstr>
      <vt:lpstr>Stödet innehåller nio övningspaket</vt:lpstr>
      <vt:lpstr>Reflektion är en viktig del</vt:lpstr>
      <vt:lpstr>Varje paket består av olika övningar</vt:lpstr>
      <vt:lpstr>Exempel på en övning</vt:lpstr>
      <vt:lpstr>PowerPoint-presentation</vt:lpstr>
      <vt:lpstr>En person leder och förbereder övningarna</vt:lpstr>
      <vt:lpstr>Verktyg för det dagliga arbetet</vt:lpstr>
      <vt:lpstr>Reflektionsfrågor</vt:lpstr>
      <vt:lpstr>Tips för klarspråk i dokumentationen</vt:lpstr>
      <vt:lpstr>Att formulera mål</vt:lpstr>
      <vt:lpstr>Guide till handböcker och annat stöd</vt:lpstr>
      <vt:lpstr>Översikter av planer och uppföljning för öppna insatser och placering</vt:lpstr>
      <vt:lpstr>PowerPoint-presentation</vt:lpstr>
      <vt:lpstr>PowerPoint-presentation</vt:lpstr>
      <vt:lpstr>PowerPoint-presentation</vt:lpstr>
    </vt:vector>
  </TitlesOfParts>
  <Company>Socialstyrelsen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Stöd för lärande om  handläggning och dokumentation</dc:title>
  <dc:creator>Eriksson, Antonia</dc:creator>
  <cp:keywords>class='Open'</cp:keywords>
  <cp:lastModifiedBy>Agåker, Eva</cp:lastModifiedBy>
  <cp:revision>310</cp:revision>
  <cp:lastPrinted>2020-10-26T12:08:24Z</cp:lastPrinted>
  <dcterms:created xsi:type="dcterms:W3CDTF">2020-09-10T12:22:12Z</dcterms:created>
  <dcterms:modified xsi:type="dcterms:W3CDTF">2024-01-10T12:41:30Z</dcterms:modified>
</cp:coreProperties>
</file>