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0"/>
  </p:notesMasterIdLst>
  <p:handoutMasterIdLst>
    <p:handoutMasterId r:id="rId51"/>
  </p:handoutMasterIdLst>
  <p:sldIdLst>
    <p:sldId id="366" r:id="rId2"/>
    <p:sldId id="316" r:id="rId3"/>
    <p:sldId id="317" r:id="rId4"/>
    <p:sldId id="318" r:id="rId5"/>
    <p:sldId id="319" r:id="rId6"/>
    <p:sldId id="320" r:id="rId7"/>
    <p:sldId id="321" r:id="rId8"/>
    <p:sldId id="322" r:id="rId9"/>
    <p:sldId id="323" r:id="rId10"/>
    <p:sldId id="324" r:id="rId11"/>
    <p:sldId id="325" r:id="rId12"/>
    <p:sldId id="326" r:id="rId13"/>
    <p:sldId id="327" r:id="rId14"/>
    <p:sldId id="328" r:id="rId15"/>
    <p:sldId id="329" r:id="rId16"/>
    <p:sldId id="372" r:id="rId17"/>
    <p:sldId id="371" r:id="rId18"/>
    <p:sldId id="370" r:id="rId19"/>
    <p:sldId id="369" r:id="rId20"/>
    <p:sldId id="368" r:id="rId21"/>
    <p:sldId id="367" r:id="rId22"/>
    <p:sldId id="336" r:id="rId23"/>
    <p:sldId id="337" r:id="rId24"/>
    <p:sldId id="338" r:id="rId25"/>
    <p:sldId id="340" r:id="rId26"/>
    <p:sldId id="341" r:id="rId27"/>
    <p:sldId id="342" r:id="rId28"/>
    <p:sldId id="343" r:id="rId29"/>
    <p:sldId id="344" r:id="rId30"/>
    <p:sldId id="345" r:id="rId31"/>
    <p:sldId id="346" r:id="rId32"/>
    <p:sldId id="347" r:id="rId33"/>
    <p:sldId id="349" r:id="rId34"/>
    <p:sldId id="350" r:id="rId35"/>
    <p:sldId id="352" r:id="rId36"/>
    <p:sldId id="353" r:id="rId37"/>
    <p:sldId id="354" r:id="rId38"/>
    <p:sldId id="355" r:id="rId39"/>
    <p:sldId id="356" r:id="rId40"/>
    <p:sldId id="357" r:id="rId41"/>
    <p:sldId id="358" r:id="rId42"/>
    <p:sldId id="359" r:id="rId43"/>
    <p:sldId id="360" r:id="rId44"/>
    <p:sldId id="361" r:id="rId45"/>
    <p:sldId id="362" r:id="rId46"/>
    <p:sldId id="363" r:id="rId47"/>
    <p:sldId id="364" r:id="rId48"/>
    <p:sldId id="373" r:id="rId49"/>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åker, Eva" initials="AE" lastIdx="58" clrIdx="0">
    <p:extLst>
      <p:ext uri="{19B8F6BF-5375-455C-9EA6-DF929625EA0E}">
        <p15:presenceInfo xmlns:p15="http://schemas.microsoft.com/office/powerpoint/2012/main" userId="S-1-5-21-2075942658-1792417684-393963531-20547" providerId="AD"/>
      </p:ext>
    </p:extLst>
  </p:cmAuthor>
  <p:cmAuthor id="2" name="Östergren, Cecilia" initials="ÖC" lastIdx="5" clrIdx="1">
    <p:extLst>
      <p:ext uri="{19B8F6BF-5375-455C-9EA6-DF929625EA0E}">
        <p15:presenceInfo xmlns:p15="http://schemas.microsoft.com/office/powerpoint/2012/main" userId="S-1-5-21-2075942658-1792417684-393963531-29036" providerId="AD"/>
      </p:ext>
    </p:extLst>
  </p:cmAuthor>
  <p:cmAuthor id="3" name="Kågström, Eva" initials="KE" lastIdx="3" clrIdx="2">
    <p:extLst>
      <p:ext uri="{19B8F6BF-5375-455C-9EA6-DF929625EA0E}">
        <p15:presenceInfo xmlns:p15="http://schemas.microsoft.com/office/powerpoint/2012/main" userId="S-1-5-21-2075942658-1792417684-393963531-309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429" autoAdjust="0"/>
  </p:normalViewPr>
  <p:slideViewPr>
    <p:cSldViewPr snapToGrid="0" showGuides="1">
      <p:cViewPr varScale="1">
        <p:scale>
          <a:sx n="66" d="100"/>
          <a:sy n="66" d="100"/>
        </p:scale>
        <p:origin x="1834" y="-24"/>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2022-03-31</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2022-03-31</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Här börjar bildspelet</a:t>
            </a:r>
            <a:r>
              <a:rPr lang="sv-SE" baseline="0" dirty="0"/>
              <a:t> som du visar för deltagarna</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2669019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14</a:t>
            </a:fld>
            <a:endParaRPr lang="sv-SE"/>
          </a:p>
        </p:txBody>
      </p:sp>
    </p:spTree>
    <p:extLst>
      <p:ext uri="{BB962C8B-B14F-4D97-AF65-F5344CB8AC3E}">
        <p14:creationId xmlns:p14="http://schemas.microsoft.com/office/powerpoint/2010/main" val="2761807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kommentarerna till varje fråga (se följande sex bilder). För varje fråga, fråga hur paren har resonerat i sina diskussioner.</a:t>
            </a:r>
          </a:p>
          <a:p>
            <a:endParaRPr lang="sv-SE"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15</a:t>
            </a:fld>
            <a:endParaRPr lang="sv-SE"/>
          </a:p>
        </p:txBody>
      </p:sp>
    </p:spTree>
    <p:extLst>
      <p:ext uri="{BB962C8B-B14F-4D97-AF65-F5344CB8AC3E}">
        <p14:creationId xmlns:p14="http://schemas.microsoft.com/office/powerpoint/2010/main" val="847486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26</a:t>
            </a:fld>
            <a:endParaRPr lang="sv-SE"/>
          </a:p>
        </p:txBody>
      </p:sp>
    </p:spTree>
    <p:extLst>
      <p:ext uri="{BB962C8B-B14F-4D97-AF65-F5344CB8AC3E}">
        <p14:creationId xmlns:p14="http://schemas.microsoft.com/office/powerpoint/2010/main" val="2041551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27</a:t>
            </a:fld>
            <a:endParaRPr lang="sv-SE"/>
          </a:p>
        </p:txBody>
      </p:sp>
    </p:spTree>
    <p:extLst>
      <p:ext uri="{BB962C8B-B14F-4D97-AF65-F5344CB8AC3E}">
        <p14:creationId xmlns:p14="http://schemas.microsoft.com/office/powerpoint/2010/main" val="34769903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Dela in i mindre grupper</a:t>
            </a:r>
          </a:p>
        </p:txBody>
      </p:sp>
      <p:sp>
        <p:nvSpPr>
          <p:cNvPr id="4" name="Platshållare för bildnummer 3"/>
          <p:cNvSpPr>
            <a:spLocks noGrp="1"/>
          </p:cNvSpPr>
          <p:nvPr>
            <p:ph type="sldNum" sz="quarter" idx="5"/>
          </p:nvPr>
        </p:nvSpPr>
        <p:spPr/>
        <p:txBody>
          <a:bodyPr/>
          <a:lstStyle/>
          <a:p>
            <a:fld id="{D4045FB0-5EAC-49C2-A7A1-C763FDD81356}" type="slidenum">
              <a:rPr lang="sv-SE" smtClean="0"/>
              <a:t>28</a:t>
            </a:fld>
            <a:endParaRPr lang="sv-SE"/>
          </a:p>
        </p:txBody>
      </p:sp>
    </p:spTree>
    <p:extLst>
      <p:ext uri="{BB962C8B-B14F-4D97-AF65-F5344CB8AC3E}">
        <p14:creationId xmlns:p14="http://schemas.microsoft.com/office/powerpoint/2010/main" val="551687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Dela in i mindre grupper</a:t>
            </a:r>
          </a:p>
        </p:txBody>
      </p:sp>
      <p:sp>
        <p:nvSpPr>
          <p:cNvPr id="4" name="Platshållare för bildnummer 3"/>
          <p:cNvSpPr>
            <a:spLocks noGrp="1"/>
          </p:cNvSpPr>
          <p:nvPr>
            <p:ph type="sldNum" sz="quarter" idx="5"/>
          </p:nvPr>
        </p:nvSpPr>
        <p:spPr/>
        <p:txBody>
          <a:bodyPr/>
          <a:lstStyle/>
          <a:p>
            <a:fld id="{D4045FB0-5EAC-49C2-A7A1-C763FDD81356}" type="slidenum">
              <a:rPr lang="sv-SE" smtClean="0"/>
              <a:t>29</a:t>
            </a:fld>
            <a:endParaRPr lang="sv-SE"/>
          </a:p>
        </p:txBody>
      </p:sp>
    </p:spTree>
    <p:extLst>
      <p:ext uri="{BB962C8B-B14F-4D97-AF65-F5344CB8AC3E}">
        <p14:creationId xmlns:p14="http://schemas.microsoft.com/office/powerpoint/2010/main" val="575882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30</a:t>
            </a:fld>
            <a:endParaRPr lang="sv-SE"/>
          </a:p>
        </p:txBody>
      </p:sp>
    </p:spTree>
    <p:extLst>
      <p:ext uri="{BB962C8B-B14F-4D97-AF65-F5344CB8AC3E}">
        <p14:creationId xmlns:p14="http://schemas.microsoft.com/office/powerpoint/2010/main" val="4923319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dirty="0"/>
              <a:t>Gå igenom syftet gemensamt. </a:t>
            </a:r>
          </a:p>
          <a:p>
            <a:pPr marL="171450" indent="-171450">
              <a:buFont typeface="Arial" panose="020B0604020202020204" pitchFamily="34" charset="0"/>
              <a:buChar char="•"/>
            </a:pPr>
            <a:r>
              <a:rPr lang="sv-SE" dirty="0"/>
              <a:t>Be sedan deltagarna att ta fram sitt beslutsunderlag. </a:t>
            </a:r>
          </a:p>
          <a:p>
            <a:pPr marL="171450" indent="-171450">
              <a:buFont typeface="Arial" panose="020B0604020202020204" pitchFamily="34" charset="0"/>
              <a:buChar char="•"/>
            </a:pPr>
            <a:r>
              <a:rPr lang="sv-SE" dirty="0"/>
              <a:t>Dela ut ” Gå igenom mål i ett eget ärende</a:t>
            </a:r>
          </a:p>
          <a:p>
            <a:pPr marL="171450" indent="-171450">
              <a:buFont typeface="Arial" panose="020B0604020202020204" pitchFamily="34" charset="0"/>
              <a:buChar char="•"/>
            </a:pPr>
            <a:r>
              <a:rPr lang="sv-SE" dirty="0"/>
              <a:t>Bestäm en tid för återsamling för diskussion i par.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34</a:t>
            </a:fld>
            <a:endParaRPr lang="sv-SE"/>
          </a:p>
        </p:txBody>
      </p:sp>
    </p:spTree>
    <p:extLst>
      <p:ext uri="{BB962C8B-B14F-4D97-AF65-F5344CB8AC3E}">
        <p14:creationId xmlns:p14="http://schemas.microsoft.com/office/powerpoint/2010/main" val="3296885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36</a:t>
            </a:fld>
            <a:endParaRPr lang="sv-SE"/>
          </a:p>
        </p:txBody>
      </p:sp>
    </p:spTree>
    <p:extLst>
      <p:ext uri="{BB962C8B-B14F-4D97-AF65-F5344CB8AC3E}">
        <p14:creationId xmlns:p14="http://schemas.microsoft.com/office/powerpoint/2010/main" val="2551682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upp texten i den blåa rutan och be paren att diskutera. </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37</a:t>
            </a:fld>
            <a:endParaRPr lang="sv-SE"/>
          </a:p>
        </p:txBody>
      </p:sp>
    </p:spTree>
    <p:extLst>
      <p:ext uri="{BB962C8B-B14F-4D97-AF65-F5344CB8AC3E}">
        <p14:creationId xmlns:p14="http://schemas.microsoft.com/office/powerpoint/2010/main" val="303840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visas inte för deltagarna.</a:t>
            </a:r>
            <a:r>
              <a:rPr lang="sv-SE" baseline="0" dirty="0"/>
              <a:t> Den ger den en översikt över innehållet.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a:p>
        </p:txBody>
      </p:sp>
    </p:spTree>
    <p:extLst>
      <p:ext uri="{BB962C8B-B14F-4D97-AF65-F5344CB8AC3E}">
        <p14:creationId xmlns:p14="http://schemas.microsoft.com/office/powerpoint/2010/main" val="3434374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40</a:t>
            </a:fld>
            <a:endParaRPr lang="sv-SE"/>
          </a:p>
        </p:txBody>
      </p:sp>
    </p:spTree>
    <p:extLst>
      <p:ext uri="{BB962C8B-B14F-4D97-AF65-F5344CB8AC3E}">
        <p14:creationId xmlns:p14="http://schemas.microsoft.com/office/powerpoint/2010/main" val="35160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43</a:t>
            </a:fld>
            <a:endParaRPr lang="sv-SE"/>
          </a:p>
        </p:txBody>
      </p:sp>
    </p:spTree>
    <p:extLst>
      <p:ext uri="{BB962C8B-B14F-4D97-AF65-F5344CB8AC3E}">
        <p14:creationId xmlns:p14="http://schemas.microsoft.com/office/powerpoint/2010/main" val="26380628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44</a:t>
            </a:fld>
            <a:endParaRPr lang="sv-SE"/>
          </a:p>
        </p:txBody>
      </p:sp>
    </p:spTree>
    <p:extLst>
      <p:ext uri="{BB962C8B-B14F-4D97-AF65-F5344CB8AC3E}">
        <p14:creationId xmlns:p14="http://schemas.microsoft.com/office/powerpoint/2010/main" val="761958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Som</a:t>
            </a:r>
            <a:r>
              <a:rPr lang="en-US" dirty="0"/>
              <a:t> </a:t>
            </a:r>
            <a:r>
              <a:rPr lang="en-US" dirty="0" err="1"/>
              <a:t>en</a:t>
            </a:r>
            <a:r>
              <a:rPr lang="en-US" dirty="0"/>
              <a:t> del av </a:t>
            </a:r>
            <a:r>
              <a:rPr lang="en-US" dirty="0" err="1"/>
              <a:t>avslutningen</a:t>
            </a:r>
            <a:r>
              <a:rPr lang="en-US" dirty="0"/>
              <a:t> </a:t>
            </a:r>
            <a:r>
              <a:rPr lang="en-US" dirty="0" err="1"/>
              <a:t>kan</a:t>
            </a:r>
            <a:r>
              <a:rPr lang="en-US" dirty="0"/>
              <a:t> du, om du </a:t>
            </a:r>
            <a:r>
              <a:rPr lang="en-US" dirty="0" err="1"/>
              <a:t>vill</a:t>
            </a:r>
            <a:r>
              <a:rPr lang="en-US" dirty="0"/>
              <a:t>, visa </a:t>
            </a:r>
            <a:r>
              <a:rPr lang="en-US" dirty="0" err="1"/>
              <a:t>tipsen</a:t>
            </a:r>
            <a:r>
              <a:rPr lang="en-US" dirty="0"/>
              <a:t> </a:t>
            </a:r>
            <a:r>
              <a:rPr lang="en-US" dirty="0" err="1"/>
              <a:t>på</a:t>
            </a:r>
            <a:r>
              <a:rPr lang="en-US" dirty="0"/>
              <a:t> </a:t>
            </a:r>
            <a:r>
              <a:rPr lang="en-US" dirty="0" err="1"/>
              <a:t>fördjupande</a:t>
            </a:r>
            <a:r>
              <a:rPr lang="en-US" dirty="0"/>
              <a:t> </a:t>
            </a:r>
            <a:r>
              <a:rPr lang="en-US" dirty="0" err="1"/>
              <a:t>läsning</a:t>
            </a:r>
            <a:r>
              <a:rPr lang="en-US" dirty="0"/>
              <a:t> </a:t>
            </a:r>
            <a:r>
              <a:rPr lang="en-US" dirty="0" err="1"/>
              <a:t>på</a:t>
            </a:r>
            <a:r>
              <a:rPr lang="en-US" dirty="0"/>
              <a:t> </a:t>
            </a:r>
            <a:r>
              <a:rPr lang="en-US" dirty="0" err="1"/>
              <a:t>nästa</a:t>
            </a:r>
            <a:r>
              <a:rPr lang="en-US" dirty="0"/>
              <a:t> </a:t>
            </a:r>
            <a:r>
              <a:rPr lang="en-US" dirty="0" err="1"/>
              <a:t>bild</a:t>
            </a:r>
            <a:r>
              <a:rPr lang="en-US"/>
              <a:t>. </a:t>
            </a:r>
          </a:p>
          <a:p>
            <a:endParaRPr lang="en-US"/>
          </a:p>
        </p:txBody>
      </p:sp>
      <p:sp>
        <p:nvSpPr>
          <p:cNvPr id="4" name="Platshållare för bildnummer 3"/>
          <p:cNvSpPr>
            <a:spLocks noGrp="1"/>
          </p:cNvSpPr>
          <p:nvPr>
            <p:ph type="sldNum" sz="quarter" idx="5"/>
          </p:nvPr>
        </p:nvSpPr>
        <p:spPr/>
        <p:txBody>
          <a:bodyPr/>
          <a:lstStyle/>
          <a:p>
            <a:fld id="{D4045FB0-5EAC-49C2-A7A1-C763FDD81356}" type="slidenum">
              <a:rPr lang="sv-SE" smtClean="0"/>
              <a:t>46</a:t>
            </a:fld>
            <a:endParaRPr lang="sv-SE"/>
          </a:p>
        </p:txBody>
      </p:sp>
    </p:spTree>
    <p:extLst>
      <p:ext uri="{BB962C8B-B14F-4D97-AF65-F5344CB8AC3E}">
        <p14:creationId xmlns:p14="http://schemas.microsoft.com/office/powerpoint/2010/main" val="5280168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47</a:t>
            </a:fld>
            <a:endParaRPr lang="sv-SE"/>
          </a:p>
        </p:txBody>
      </p:sp>
    </p:spTree>
    <p:extLst>
      <p:ext uri="{BB962C8B-B14F-4D97-AF65-F5344CB8AC3E}">
        <p14:creationId xmlns:p14="http://schemas.microsoft.com/office/powerpoint/2010/main" val="29987246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1428132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Läs</a:t>
            </a:r>
            <a:r>
              <a:rPr lang="en-US" dirty="0"/>
              <a:t> </a:t>
            </a:r>
            <a:r>
              <a:rPr lang="en-US" dirty="0" err="1"/>
              <a:t>upp</a:t>
            </a:r>
            <a:r>
              <a:rPr lang="en-US" dirty="0"/>
              <a:t> </a:t>
            </a:r>
            <a:r>
              <a:rPr lang="en-US" dirty="0" err="1"/>
              <a:t>texten</a:t>
            </a:r>
            <a:r>
              <a:rPr lang="en-US" dirty="0"/>
              <a:t> </a:t>
            </a:r>
            <a:r>
              <a:rPr lang="en-US" dirty="0" err="1"/>
              <a:t>för</a:t>
            </a:r>
            <a:r>
              <a:rPr lang="en-US" dirty="0"/>
              <a:t> </a:t>
            </a:r>
            <a:r>
              <a:rPr lang="en-US" dirty="0" err="1"/>
              <a:t>gruppen</a:t>
            </a:r>
            <a:r>
              <a:rPr lang="en-US" dirty="0"/>
              <a:t>. </a:t>
            </a:r>
            <a:r>
              <a:rPr lang="en-US" dirty="0" err="1"/>
              <a:t>Gå</a:t>
            </a:r>
            <a:r>
              <a:rPr lang="en-US" dirty="0"/>
              <a:t> sedan </a:t>
            </a:r>
            <a:r>
              <a:rPr lang="en-US" dirty="0" err="1"/>
              <a:t>vidare</a:t>
            </a:r>
            <a:r>
              <a:rPr lang="en-US" dirty="0"/>
              <a:t> till </a:t>
            </a:r>
            <a:r>
              <a:rPr lang="en-US" dirty="0" err="1"/>
              <a:t>nästa</a:t>
            </a:r>
            <a:r>
              <a:rPr lang="en-US" dirty="0"/>
              <a:t> </a:t>
            </a:r>
            <a:r>
              <a:rPr lang="en-US" dirty="0" err="1"/>
              <a:t>bild</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3056336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Dela in </a:t>
            </a:r>
            <a:r>
              <a:rPr lang="en-US" dirty="0" err="1"/>
              <a:t>gruppen</a:t>
            </a:r>
            <a:r>
              <a:rPr lang="en-US" dirty="0"/>
              <a:t> </a:t>
            </a:r>
            <a:r>
              <a:rPr lang="en-US" dirty="0" err="1"/>
              <a:t>i</a:t>
            </a:r>
            <a:r>
              <a:rPr lang="en-US" dirty="0"/>
              <a:t> par </a:t>
            </a:r>
            <a:r>
              <a:rPr lang="en-US" dirty="0" err="1"/>
              <a:t>och</a:t>
            </a:r>
            <a:r>
              <a:rPr lang="en-US" dirty="0"/>
              <a:t> be dem </a:t>
            </a:r>
            <a:r>
              <a:rPr lang="en-US" dirty="0" err="1"/>
              <a:t>att</a:t>
            </a:r>
            <a:r>
              <a:rPr lang="en-US" dirty="0"/>
              <a:t> </a:t>
            </a:r>
            <a:r>
              <a:rPr lang="en-US" dirty="0" err="1"/>
              <a:t>diskutera</a:t>
            </a:r>
            <a:r>
              <a:rPr lang="en-US" dirty="0"/>
              <a:t> </a:t>
            </a:r>
            <a:r>
              <a:rPr lang="en-US" dirty="0" err="1"/>
              <a:t>frågorna</a:t>
            </a:r>
            <a:r>
              <a:rPr lang="en-US" dirty="0"/>
              <a:t> </a:t>
            </a:r>
            <a:r>
              <a:rPr lang="en-US" dirty="0" err="1"/>
              <a:t>på</a:t>
            </a:r>
            <a:r>
              <a:rPr lang="en-US" dirty="0"/>
              <a:t> </a:t>
            </a:r>
            <a:r>
              <a:rPr lang="en-US" dirty="0" err="1"/>
              <a:t>bilden</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6</a:t>
            </a:fld>
            <a:endParaRPr lang="sv-SE"/>
          </a:p>
        </p:txBody>
      </p:sp>
    </p:spTree>
    <p:extLst>
      <p:ext uri="{BB962C8B-B14F-4D97-AF65-F5344CB8AC3E}">
        <p14:creationId xmlns:p14="http://schemas.microsoft.com/office/powerpoint/2010/main" val="490326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Till denna övning</a:t>
            </a:r>
            <a:r>
              <a:rPr lang="sv-SE" baseline="0" dirty="0"/>
              <a:t> finns bild 13 i deltagarmaterialet, som du delar ut när de ska börja öva.</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10</a:t>
            </a:fld>
            <a:endParaRPr lang="sv-SE"/>
          </a:p>
        </p:txBody>
      </p:sp>
    </p:spTree>
    <p:extLst>
      <p:ext uri="{BB962C8B-B14F-4D97-AF65-F5344CB8AC3E}">
        <p14:creationId xmlns:p14="http://schemas.microsoft.com/office/powerpoint/2010/main" val="363720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Gå igenom syftet tillsammans</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23452213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Dela</a:t>
            </a:r>
            <a:r>
              <a:rPr lang="en-US" dirty="0"/>
              <a:t> </a:t>
            </a:r>
            <a:r>
              <a:rPr lang="en-US" dirty="0" err="1"/>
              <a:t>ut</a:t>
            </a:r>
            <a:r>
              <a:rPr lang="en-US" baseline="0" dirty="0"/>
              <a:t> “</a:t>
            </a:r>
            <a:r>
              <a:rPr lang="en-US" baseline="0" dirty="0" err="1"/>
              <a:t>Exempel</a:t>
            </a:r>
            <a:r>
              <a:rPr lang="en-US" baseline="0" dirty="0"/>
              <a:t> </a:t>
            </a:r>
            <a:r>
              <a:rPr lang="en-US" baseline="0" dirty="0" err="1"/>
              <a:t>på</a:t>
            </a:r>
            <a:r>
              <a:rPr lang="en-US" baseline="0" dirty="0"/>
              <a:t> </a:t>
            </a:r>
            <a:r>
              <a:rPr lang="en-US" baseline="0" dirty="0" err="1"/>
              <a:t>mål</a:t>
            </a:r>
            <a:r>
              <a:rPr lang="en-US" baseline="0" dirty="0"/>
              <a:t> </a:t>
            </a:r>
            <a:r>
              <a:rPr lang="en-US" baseline="0" dirty="0" err="1"/>
              <a:t>för</a:t>
            </a:r>
            <a:r>
              <a:rPr lang="en-US" baseline="0" dirty="0"/>
              <a:t> </a:t>
            </a:r>
            <a:r>
              <a:rPr lang="en-US" baseline="0" dirty="0" err="1"/>
              <a:t>vården</a:t>
            </a:r>
            <a:r>
              <a:rPr lang="en-US" baseline="0" dirty="0"/>
              <a:t>” </a:t>
            </a:r>
            <a:r>
              <a:rPr lang="en-US" baseline="0" dirty="0" err="1"/>
              <a:t>som</a:t>
            </a:r>
            <a:r>
              <a:rPr lang="en-US" baseline="0" dirty="0"/>
              <a:t> </a:t>
            </a:r>
            <a:r>
              <a:rPr lang="en-US" baseline="0" dirty="0" err="1"/>
              <a:t>finns</a:t>
            </a:r>
            <a:r>
              <a:rPr lang="en-US" baseline="0" dirty="0"/>
              <a:t> I </a:t>
            </a:r>
            <a:r>
              <a:rPr lang="en-US" baseline="0" dirty="0" err="1"/>
              <a:t>deltagarmaterialet</a:t>
            </a:r>
            <a:r>
              <a:rPr lang="en-US" baseline="0" dirty="0"/>
              <a:t>. </a:t>
            </a:r>
            <a:r>
              <a:rPr lang="en-US" baseline="0" dirty="0" err="1"/>
              <a:t>Bläddra</a:t>
            </a:r>
            <a:r>
              <a:rPr lang="en-US" baseline="0" dirty="0"/>
              <a:t> till </a:t>
            </a:r>
            <a:r>
              <a:rPr lang="en-US" baseline="0" dirty="0" err="1"/>
              <a:t>nästa</a:t>
            </a:r>
            <a:r>
              <a:rPr lang="en-US" baseline="0" dirty="0"/>
              <a:t> </a:t>
            </a:r>
            <a:r>
              <a:rPr lang="en-US" baseline="0" dirty="0" err="1"/>
              <a:t>bild</a:t>
            </a:r>
            <a:r>
              <a:rPr lang="en-US" baseline="0" dirty="0"/>
              <a:t>.</a:t>
            </a:r>
            <a:endParaRPr lang="en-US" dirty="0"/>
          </a:p>
        </p:txBody>
      </p:sp>
      <p:sp>
        <p:nvSpPr>
          <p:cNvPr id="4" name="Platshållare för bildnummer 3"/>
          <p:cNvSpPr>
            <a:spLocks noGrp="1"/>
          </p:cNvSpPr>
          <p:nvPr>
            <p:ph type="sldNum" sz="quarter" idx="5"/>
          </p:nvPr>
        </p:nvSpPr>
        <p:spPr/>
        <p:txBody>
          <a:bodyPr/>
          <a:lstStyle/>
          <a:p>
            <a:fld id="{D4045FB0-5EAC-49C2-A7A1-C763FDD81356}" type="slidenum">
              <a:rPr lang="sv-SE" smtClean="0"/>
              <a:t>12</a:t>
            </a:fld>
            <a:endParaRPr lang="sv-SE"/>
          </a:p>
        </p:txBody>
      </p:sp>
    </p:spTree>
    <p:extLst>
      <p:ext uri="{BB962C8B-B14F-4D97-AF65-F5344CB8AC3E}">
        <p14:creationId xmlns:p14="http://schemas.microsoft.com/office/powerpoint/2010/main" val="2814625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Visa att det är dessa exempel</a:t>
            </a:r>
            <a:r>
              <a:rPr lang="sv-SE" baseline="0" dirty="0"/>
              <a:t> de ska utgå ifrån, bläddra till nästa bild</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a:p>
        </p:txBody>
      </p:sp>
    </p:spTree>
    <p:extLst>
      <p:ext uri="{BB962C8B-B14F-4D97-AF65-F5344CB8AC3E}">
        <p14:creationId xmlns:p14="http://schemas.microsoft.com/office/powerpoint/2010/main" val="15339707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Utforma uppdrag placering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Utforma uppdrag placering</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Utforma uppdrag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Utforma uppdrag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Utforma uppdrag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DD622-F54F-40E9-B147-94DCF94A0BE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936BCF-7566-492C-AF06-9187DAD22A5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A3AB57D-FB88-476D-8875-38B187BEB332}"/>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3A51EFC1-176B-4D1F-A20B-4A4A670BF19B}"/>
              </a:ext>
            </a:extLst>
          </p:cNvPr>
          <p:cNvSpPr>
            <a:spLocks noGrp="1"/>
          </p:cNvSpPr>
          <p:nvPr>
            <p:ph type="ftr" sz="quarter" idx="11"/>
          </p:nvPr>
        </p:nvSpPr>
        <p:spPr/>
        <p:txBody>
          <a:bodyPr/>
          <a:lstStyle/>
          <a:p>
            <a:r>
              <a:rPr lang="sv-SE"/>
              <a:t>Utforma uppdrag placering</a:t>
            </a:r>
          </a:p>
        </p:txBody>
      </p:sp>
      <p:sp>
        <p:nvSpPr>
          <p:cNvPr id="6" name="Platshållare för bildnummer 5">
            <a:extLst>
              <a:ext uri="{FF2B5EF4-FFF2-40B4-BE49-F238E27FC236}">
                <a16:creationId xmlns:a16="http://schemas.microsoft.com/office/drawing/2014/main" id="{C853F86B-0B63-4E3E-A572-3EA73FA6DCEF}"/>
              </a:ext>
            </a:extLst>
          </p:cNvPr>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2328998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Utforma uppdrag placering</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Formulera mål för vården</a:t>
            </a:r>
            <a:br>
              <a:rPr lang="sv-SE" dirty="0"/>
            </a:br>
            <a:br>
              <a:rPr lang="sv-SE" dirty="0"/>
            </a:br>
            <a:endParaRPr lang="sv-SE" sz="2100" b="0" dirty="0">
              <a:solidFill>
                <a:srgbClr val="FFFFFF"/>
              </a:solidFill>
            </a:endParaRP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40629" t="-24657" r="-17163" b="-9690"/>
          <a:stretch/>
        </p:blipFill>
        <p:spPr>
          <a:solidFill>
            <a:srgbClr val="3DB7E4"/>
          </a:solidFill>
        </p:spPr>
      </p:pic>
    </p:spTree>
    <p:extLst>
      <p:ext uri="{BB962C8B-B14F-4D97-AF65-F5344CB8AC3E}">
        <p14:creationId xmlns:p14="http://schemas.microsoft.com/office/powerpoint/2010/main" val="1844809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Utforska målformuleringar</a:t>
            </a:r>
            <a:br>
              <a:rPr lang="sv-SE" sz="3600" dirty="0"/>
            </a:br>
            <a:r>
              <a:rPr lang="sv-SE" sz="3600" b="0" dirty="0"/>
              <a:t>(60 minuter)</a:t>
            </a:r>
          </a:p>
        </p:txBody>
      </p:sp>
    </p:spTree>
    <p:extLst>
      <p:ext uri="{BB962C8B-B14F-4D97-AF65-F5344CB8AC3E}">
        <p14:creationId xmlns:p14="http://schemas.microsoft.com/office/powerpoint/2010/main" val="1298765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bidra till ökad förmåga </a:t>
            </a:r>
            <a:br>
              <a:rPr lang="sv-SE" b="0" dirty="0"/>
            </a:br>
            <a:r>
              <a:rPr lang="sv-SE" b="0" dirty="0"/>
              <a:t>att formulera mål för vården </a:t>
            </a:r>
            <a:br>
              <a:rPr lang="sv-SE" b="0" dirty="0"/>
            </a:br>
            <a:r>
              <a:rPr lang="sv-SE" b="0" dirty="0"/>
              <a:t>utifrån barnets behov.</a:t>
            </a:r>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11</a:t>
            </a:fld>
            <a:endParaRPr lang="sv-SE"/>
          </a:p>
        </p:txBody>
      </p:sp>
    </p:spTree>
    <p:extLst>
      <p:ext uri="{BB962C8B-B14F-4D97-AF65-F5344CB8AC3E}">
        <p14:creationId xmlns:p14="http://schemas.microsoft.com/office/powerpoint/2010/main" val="2011841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a:t>
            </a:r>
            <a:br>
              <a:rPr lang="sv-SE" dirty="0"/>
            </a:br>
            <a:r>
              <a:rPr lang="sv-SE" b="0" dirty="0"/>
              <a:t>(15 minuter)</a:t>
            </a:r>
          </a:p>
        </p:txBody>
      </p:sp>
      <p:sp>
        <p:nvSpPr>
          <p:cNvPr id="4" name="Platshållare för innehåll 3"/>
          <p:cNvSpPr>
            <a:spLocks noGrp="1"/>
          </p:cNvSpPr>
          <p:nvPr>
            <p:ph sz="quarter" idx="13"/>
          </p:nvPr>
        </p:nvSpPr>
        <p:spPr/>
        <p:txBody>
          <a:bodyPr/>
          <a:lstStyle/>
          <a:p>
            <a:pPr marL="0" indent="0">
              <a:buNone/>
            </a:pPr>
            <a:r>
              <a:rPr lang="sv-SE" dirty="0"/>
              <a:t>Utgå från Exempel på mål för vården</a:t>
            </a:r>
            <a:endParaRPr lang="sv-SE" sz="2800" b="1"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12</a:t>
            </a:fld>
            <a:endParaRPr lang="sv-SE"/>
          </a:p>
        </p:txBody>
      </p:sp>
    </p:spTree>
    <p:extLst>
      <p:ext uri="{BB962C8B-B14F-4D97-AF65-F5344CB8AC3E}">
        <p14:creationId xmlns:p14="http://schemas.microsoft.com/office/powerpoint/2010/main" val="13100028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Övningsexempel – mål för vården</a:t>
            </a:r>
          </a:p>
        </p:txBody>
      </p:sp>
      <p:sp>
        <p:nvSpPr>
          <p:cNvPr id="3" name="Platshållare för sidfot 2"/>
          <p:cNvSpPr>
            <a:spLocks noGrp="1"/>
          </p:cNvSpPr>
          <p:nvPr>
            <p:ph type="ftr" sz="quarter" idx="11"/>
          </p:nvPr>
        </p:nvSpPr>
        <p:spPr/>
        <p:txBody>
          <a:bodyPr/>
          <a:lstStyle/>
          <a:p>
            <a:r>
              <a:rPr lang="sv-SE"/>
              <a:t>Utforma uppdrag placering</a:t>
            </a:r>
          </a:p>
        </p:txBody>
      </p:sp>
      <p:sp>
        <p:nvSpPr>
          <p:cNvPr id="5" name="Platshållare för innehåll 4"/>
          <p:cNvSpPr>
            <a:spLocks noGrp="1"/>
          </p:cNvSpPr>
          <p:nvPr>
            <p:ph sz="quarter" idx="13"/>
          </p:nvPr>
        </p:nvSpPr>
        <p:spPr/>
        <p:txBody>
          <a:bodyPr/>
          <a:lstStyle/>
          <a:p>
            <a:pPr marL="270000" lvl="0" indent="-270000">
              <a:buFont typeface="+mj-lt"/>
              <a:buAutoNum type="arabicPeriod"/>
            </a:pPr>
            <a:r>
              <a:rPr lang="sv-SE" sz="2000" dirty="0"/>
              <a:t>Kalle är omhändertagen av vuxna som prioriterar </a:t>
            </a:r>
            <a:br>
              <a:rPr lang="sv-SE" sz="2000" dirty="0"/>
            </a:br>
            <a:r>
              <a:rPr lang="sv-SE" sz="2000" dirty="0"/>
              <a:t>hans behov och som är känslomässigt närvarande. </a:t>
            </a:r>
          </a:p>
          <a:p>
            <a:pPr marL="270000" lvl="0" indent="-270000">
              <a:buFont typeface="+mj-lt"/>
              <a:buAutoNum type="arabicPeriod"/>
            </a:pPr>
            <a:r>
              <a:rPr lang="sv-SE" sz="2000" dirty="0"/>
              <a:t>Kalle har en trygg och stabil tillvaro att utvecklas i.</a:t>
            </a:r>
          </a:p>
          <a:p>
            <a:pPr marL="270000" lvl="0" indent="-270000">
              <a:buFont typeface="+mj-lt"/>
              <a:buAutoNum type="arabicPeriod"/>
            </a:pPr>
            <a:r>
              <a:rPr lang="sv-SE" sz="2000" dirty="0"/>
              <a:t>Kalle får bygga relationer till sina föräldrar på ett strukturerat sätt där socialtjänsten har insyn och </a:t>
            </a:r>
            <a:br>
              <a:rPr lang="sv-SE" sz="2000" dirty="0"/>
            </a:br>
            <a:r>
              <a:rPr lang="sv-SE" sz="2000" dirty="0"/>
              <a:t>kan göra fortsatta bedömningar. </a:t>
            </a:r>
          </a:p>
          <a:p>
            <a:pPr marL="270000" lvl="0" indent="-270000">
              <a:buFont typeface="+mj-lt"/>
              <a:buAutoNum type="arabicPeriod"/>
            </a:pPr>
            <a:r>
              <a:rPr lang="sv-SE" sz="2000" dirty="0"/>
              <a:t>Kalles föräldrar är drogfria.</a:t>
            </a:r>
          </a:p>
          <a:p>
            <a:pPr marL="270000" lvl="0" indent="-270000">
              <a:buFont typeface="+mj-lt"/>
              <a:buAutoNum type="arabicPeriod"/>
            </a:pPr>
            <a:r>
              <a:rPr lang="sv-SE" sz="2000" dirty="0"/>
              <a:t>Kalle får för honom positiva relationer i sitt nätverk.</a:t>
            </a:r>
          </a:p>
          <a:p>
            <a:pPr marL="270000" lvl="0" indent="-270000">
              <a:buFont typeface="+mj-lt"/>
              <a:buAutoNum type="arabicPeriod"/>
            </a:pPr>
            <a:r>
              <a:rPr lang="sv-SE" sz="2000" dirty="0"/>
              <a:t>Att Kalle har en omsorgsperson som är förutsägbar.</a:t>
            </a:r>
          </a:p>
          <a:p>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1529825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varje </a:t>
            </a:r>
            <a:br>
              <a:rPr lang="sv-SE" dirty="0"/>
            </a:br>
            <a:r>
              <a:rPr lang="sv-SE" dirty="0"/>
              <a:t>mål utifrån frågeställningarna:</a:t>
            </a:r>
            <a:br>
              <a:rPr lang="sv-SE" dirty="0"/>
            </a:br>
            <a:endParaRPr lang="sv-SE" b="0" dirty="0"/>
          </a:p>
        </p:txBody>
      </p:sp>
      <p:sp>
        <p:nvSpPr>
          <p:cNvPr id="4" name="Platshållare för innehåll 3"/>
          <p:cNvSpPr>
            <a:spLocks noGrp="1"/>
          </p:cNvSpPr>
          <p:nvPr>
            <p:ph sz="quarter" idx="13"/>
          </p:nvPr>
        </p:nvSpPr>
        <p:spPr/>
        <p:txBody>
          <a:bodyPr/>
          <a:lstStyle/>
          <a:p>
            <a:r>
              <a:rPr lang="sv-SE" dirty="0"/>
              <a:t>Finns det några otydligheter i målen?</a:t>
            </a:r>
          </a:p>
          <a:p>
            <a:r>
              <a:rPr lang="sv-SE" dirty="0"/>
              <a:t>Finns det några risker eller svårigheter inbyggda i målformuleringarna? </a:t>
            </a:r>
          </a:p>
          <a:p>
            <a:r>
              <a:rPr lang="sv-SE" dirty="0"/>
              <a:t>Hur hjälper målet dig att veta vad som ska följas upp? </a:t>
            </a:r>
          </a:p>
          <a:p>
            <a:r>
              <a:rPr lang="sv-SE" dirty="0"/>
              <a:t>Är det någon målformulering som är tydligare kopplad till barnets behov än någon annan?</a:t>
            </a:r>
          </a:p>
          <a:p>
            <a:pPr lvl="1"/>
            <a:endParaRPr lang="sv-SE" dirty="0"/>
          </a:p>
          <a:p>
            <a:endParaRPr lang="sv-SE" sz="2800" b="1" dirty="0"/>
          </a:p>
          <a:p>
            <a:pPr marL="0" indent="0">
              <a:buNone/>
            </a:pPr>
            <a:endParaRPr lang="sv-SE" sz="2800" b="1"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1688426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F78929-38AE-4CAC-9BBD-A33E198495CE}"/>
              </a:ext>
            </a:extLst>
          </p:cNvPr>
          <p:cNvSpPr>
            <a:spLocks noGrp="1"/>
          </p:cNvSpPr>
          <p:nvPr>
            <p:ph type="title"/>
          </p:nvPr>
        </p:nvSpPr>
        <p:spPr/>
        <p:txBody>
          <a:bodyPr/>
          <a:lstStyle/>
          <a:p>
            <a:r>
              <a:rPr lang="sv-SE" dirty="0"/>
              <a:t>Diskutera gemensamt </a:t>
            </a:r>
            <a:br>
              <a:rPr lang="sv-SE" dirty="0"/>
            </a:br>
            <a:r>
              <a:rPr lang="sv-SE" b="0" dirty="0"/>
              <a:t>(10 minuter)</a:t>
            </a:r>
          </a:p>
        </p:txBody>
      </p:sp>
      <p:sp>
        <p:nvSpPr>
          <p:cNvPr id="3" name="Platshållare för innehåll 2"/>
          <p:cNvSpPr>
            <a:spLocks noGrp="1"/>
          </p:cNvSpPr>
          <p:nvPr>
            <p:ph sz="quarter" idx="13"/>
          </p:nvPr>
        </p:nvSpPr>
        <p:spPr>
          <a:xfrm>
            <a:off x="801688" y="2059200"/>
            <a:ext cx="6959600" cy="3708400"/>
          </a:xfrm>
        </p:spPr>
        <p:txBody>
          <a:bodyPr/>
          <a:lstStyle/>
          <a:p>
            <a:pPr marL="0" indent="0">
              <a:spcBef>
                <a:spcPts val="600"/>
              </a:spcBef>
              <a:spcAft>
                <a:spcPts val="600"/>
              </a:spcAft>
              <a:buNone/>
            </a:pPr>
            <a:r>
              <a:rPr lang="sv-SE" b="0" dirty="0"/>
              <a:t>Gå igenom målen ett i taget </a:t>
            </a:r>
            <a:br>
              <a:rPr lang="sv-SE" b="0" dirty="0"/>
            </a:br>
            <a:r>
              <a:rPr lang="sv-SE" b="0" dirty="0"/>
              <a:t>och jämför med kommentarerna </a:t>
            </a:r>
            <a:br>
              <a:rPr lang="sv-SE" b="0" dirty="0"/>
            </a:br>
            <a:r>
              <a:rPr lang="sv-SE" b="0" dirty="0"/>
              <a:t>på följande bilder. </a:t>
            </a:r>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15</a:t>
            </a:fld>
            <a:endParaRPr lang="sv-SE"/>
          </a:p>
        </p:txBody>
      </p:sp>
    </p:spTree>
    <p:extLst>
      <p:ext uri="{BB962C8B-B14F-4D97-AF65-F5344CB8AC3E}">
        <p14:creationId xmlns:p14="http://schemas.microsoft.com/office/powerpoint/2010/main" val="13260202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1. Att Kalle är omhändertagen av </a:t>
            </a:r>
            <a:br>
              <a:rPr lang="sv-SE" dirty="0"/>
            </a:br>
            <a:r>
              <a:rPr lang="sv-SE" dirty="0"/>
              <a:t>vuxna som prioriterar hans behov </a:t>
            </a:r>
            <a:br>
              <a:rPr lang="sv-SE" dirty="0"/>
            </a:br>
            <a:r>
              <a:rPr lang="sv-SE" dirty="0"/>
              <a:t>och som är känslomässigt närvarande. </a:t>
            </a:r>
          </a:p>
          <a:p>
            <a:pPr marL="0" indent="0">
              <a:spcAft>
                <a:spcPts val="0"/>
              </a:spcAft>
              <a:buNone/>
            </a:pPr>
            <a:r>
              <a:rPr lang="sv-SE" sz="2000" b="0" i="1" u="sng" dirty="0"/>
              <a:t>Kommentar:</a:t>
            </a:r>
          </a:p>
          <a:p>
            <a:pPr marL="0" indent="0">
              <a:spcAft>
                <a:spcPts val="600"/>
              </a:spcAft>
              <a:buNone/>
            </a:pPr>
            <a:r>
              <a:rPr lang="sv-SE" sz="2000" b="0" i="1" dirty="0"/>
              <a:t>Formuleringen kan göra det svårt att avgöra om målet är uppfyllt. </a:t>
            </a:r>
            <a:br>
              <a:rPr lang="sv-SE" sz="2000" b="0" i="1" dirty="0"/>
            </a:br>
            <a:r>
              <a:rPr lang="sv-SE" sz="2000" b="0" i="1" dirty="0"/>
              <a:t>Det beror framför allt på att det finns flera uttryck som är öppna för tolkning. Vad innebär det till exempel att vuxna prioriterar Kalles behov, och </a:t>
            </a:r>
            <a:br>
              <a:rPr lang="sv-SE" sz="2000" b="0" i="1" dirty="0"/>
            </a:br>
            <a:r>
              <a:rPr lang="sv-SE" sz="2000" b="0" i="1" dirty="0"/>
              <a:t>vad innebär det att någon är känslomässigt närvarande?</a:t>
            </a:r>
          </a:p>
          <a:p>
            <a:pPr marL="0" indent="0">
              <a:spcAft>
                <a:spcPts val="600"/>
              </a:spcAft>
              <a:buNone/>
            </a:pPr>
            <a:endParaRPr lang="sv-SE" sz="2000" b="0" i="1" dirty="0"/>
          </a:p>
          <a:p>
            <a:pPr marL="0" indent="0">
              <a:spcAft>
                <a:spcPts val="600"/>
              </a:spcAft>
              <a:buNone/>
            </a:pPr>
            <a:endParaRPr lang="sv-SE" sz="1600" b="0" i="1" dirty="0"/>
          </a:p>
          <a:p>
            <a:pPr marL="0" indent="0">
              <a:spcAft>
                <a:spcPts val="600"/>
              </a:spcAft>
              <a:buNone/>
            </a:pPr>
            <a:endParaRPr lang="sv-SE" sz="16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16</a:t>
            </a:fld>
            <a:endParaRPr lang="sv-SE"/>
          </a:p>
        </p:txBody>
      </p:sp>
    </p:spTree>
    <p:extLst>
      <p:ext uri="{BB962C8B-B14F-4D97-AF65-F5344CB8AC3E}">
        <p14:creationId xmlns:p14="http://schemas.microsoft.com/office/powerpoint/2010/main" val="3430019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2. Att Kalle har en trygg och stabil tillvaro att utvecklas i.</a:t>
            </a:r>
          </a:p>
          <a:p>
            <a:pPr marL="0" indent="0">
              <a:spcAft>
                <a:spcPts val="0"/>
              </a:spcAft>
              <a:buNone/>
            </a:pPr>
            <a:r>
              <a:rPr lang="sv-SE" sz="2000" b="0" i="1" u="sng" dirty="0"/>
              <a:t>Kommentar:</a:t>
            </a:r>
          </a:p>
          <a:p>
            <a:pPr marL="0" indent="0">
              <a:spcAft>
                <a:spcPts val="600"/>
              </a:spcAft>
              <a:buNone/>
            </a:pPr>
            <a:r>
              <a:rPr lang="sv-SE" sz="2000" b="0" i="1" dirty="0"/>
              <a:t>En vag formulering kan göra det svårt att avgöra </a:t>
            </a:r>
            <a:br>
              <a:rPr lang="sv-SE" sz="2000" b="0" i="1" dirty="0"/>
            </a:br>
            <a:r>
              <a:rPr lang="sv-SE" sz="2000" b="0" i="1" dirty="0"/>
              <a:t>om målet är uppfyllt. Vad innebär det att Kalle har </a:t>
            </a:r>
            <a:br>
              <a:rPr lang="sv-SE" sz="2000" b="0" i="1" dirty="0"/>
            </a:br>
            <a:r>
              <a:rPr lang="sv-SE" sz="2000" b="0" i="1" dirty="0"/>
              <a:t>en trygg och stabil tillvaro att utvecklas i? </a:t>
            </a:r>
          </a:p>
          <a:p>
            <a:pPr marL="0" indent="0">
              <a:spcAft>
                <a:spcPts val="600"/>
              </a:spcAft>
              <a:buNone/>
            </a:pPr>
            <a:endParaRPr lang="sv-SE" sz="2000" b="0" i="1" dirty="0"/>
          </a:p>
          <a:p>
            <a:pPr marL="0" indent="0">
              <a:spcAft>
                <a:spcPts val="600"/>
              </a:spcAft>
              <a:buNone/>
            </a:pPr>
            <a:endParaRPr lang="sv-SE" sz="16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17</a:t>
            </a:fld>
            <a:endParaRPr lang="sv-SE"/>
          </a:p>
        </p:txBody>
      </p:sp>
    </p:spTree>
    <p:extLst>
      <p:ext uri="{BB962C8B-B14F-4D97-AF65-F5344CB8AC3E}">
        <p14:creationId xmlns:p14="http://schemas.microsoft.com/office/powerpoint/2010/main" val="1789908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3. Att Kalle får bygga relationer till sina föräldrar på ett strukturerat sätt där socialtjänsten har insyn och kan göra fortsatta bedömningar. </a:t>
            </a:r>
          </a:p>
          <a:p>
            <a:pPr marL="0" indent="0">
              <a:spcAft>
                <a:spcPts val="0"/>
              </a:spcAft>
              <a:buNone/>
            </a:pPr>
            <a:r>
              <a:rPr lang="sv-SE" sz="1600" b="0" i="1" u="sng" dirty="0"/>
              <a:t>Kommentar:</a:t>
            </a:r>
          </a:p>
          <a:p>
            <a:pPr marL="0" indent="0">
              <a:spcAft>
                <a:spcPts val="600"/>
              </a:spcAft>
              <a:buNone/>
            </a:pPr>
            <a:r>
              <a:rPr lang="sv-SE" sz="1600" b="0" i="1" dirty="0"/>
              <a:t>Formuleringen kan göra det svårt att avgöra om målet är uppfyllt. </a:t>
            </a:r>
            <a:br>
              <a:rPr lang="sv-SE" sz="1600" b="0" i="1" dirty="0"/>
            </a:br>
            <a:r>
              <a:rPr lang="sv-SE" sz="1600" b="0" i="1" dirty="0"/>
              <a:t>Det beror dels på att det finns uttryck som är öppna för tolkning. Vad </a:t>
            </a:r>
            <a:br>
              <a:rPr lang="sv-SE" sz="1600" b="0" i="1" dirty="0"/>
            </a:br>
            <a:r>
              <a:rPr lang="sv-SE" sz="1600" b="0" i="1" dirty="0"/>
              <a:t>innebär det att bygga en relation, och att det sker på ett strukturerat sätt? </a:t>
            </a:r>
          </a:p>
          <a:p>
            <a:pPr marL="0" indent="0">
              <a:spcAft>
                <a:spcPts val="600"/>
              </a:spcAft>
              <a:buNone/>
            </a:pPr>
            <a:r>
              <a:rPr lang="sv-SE" sz="1600" b="0" i="1" dirty="0"/>
              <a:t>Det kan också behöva förtydligas på vilket sätt socialtjänsten behöver </a:t>
            </a:r>
            <a:br>
              <a:rPr lang="sv-SE" sz="1600" b="0" i="1" dirty="0"/>
            </a:br>
            <a:r>
              <a:rPr lang="sv-SE" sz="1600" b="0" i="1" dirty="0"/>
              <a:t>ha insyn för att kunna göra fortsatta bedömningar.</a:t>
            </a:r>
          </a:p>
          <a:p>
            <a:pPr marL="0" indent="0">
              <a:spcAft>
                <a:spcPts val="600"/>
              </a:spcAft>
              <a:buNone/>
            </a:pPr>
            <a:endParaRPr lang="sv-SE" sz="16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18</a:t>
            </a:fld>
            <a:endParaRPr lang="sv-SE"/>
          </a:p>
        </p:txBody>
      </p:sp>
    </p:spTree>
    <p:extLst>
      <p:ext uri="{BB962C8B-B14F-4D97-AF65-F5344CB8AC3E}">
        <p14:creationId xmlns:p14="http://schemas.microsoft.com/office/powerpoint/2010/main" val="6602653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4. Kalles föräldrar är drogfria.</a:t>
            </a:r>
          </a:p>
          <a:p>
            <a:pPr marL="0" indent="0">
              <a:spcAft>
                <a:spcPts val="0"/>
              </a:spcAft>
              <a:buNone/>
            </a:pPr>
            <a:r>
              <a:rPr lang="sv-SE" sz="2000" b="0" i="1" u="sng" dirty="0"/>
              <a:t>Kommentar:</a:t>
            </a:r>
          </a:p>
          <a:p>
            <a:pPr marL="0" indent="0">
              <a:spcAft>
                <a:spcPts val="600"/>
              </a:spcAft>
              <a:buNone/>
            </a:pPr>
            <a:r>
              <a:rPr lang="sv-SE" sz="2000" b="0" i="1" dirty="0"/>
              <a:t>Formuleringen fokuserar mer på föräldrarna än på </a:t>
            </a:r>
            <a:br>
              <a:rPr lang="sv-SE" sz="2000" b="0" i="1" dirty="0"/>
            </a:br>
            <a:r>
              <a:rPr lang="sv-SE" sz="2000" b="0" i="1" dirty="0"/>
              <a:t>Kalles behov. Vad skulle det till exempel innebära </a:t>
            </a:r>
            <a:br>
              <a:rPr lang="sv-SE" sz="2000" b="0" i="1" dirty="0"/>
            </a:br>
            <a:r>
              <a:rPr lang="sv-SE" sz="2000" b="0" i="1" dirty="0"/>
              <a:t>för Kalle om hans föräldrar är drogfria?  </a:t>
            </a:r>
          </a:p>
          <a:p>
            <a:pPr marL="0" indent="0">
              <a:buNone/>
            </a:pPr>
            <a:endParaRPr lang="sv-SE" sz="20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19</a:t>
            </a:fld>
            <a:endParaRPr lang="sv-SE"/>
          </a:p>
        </p:txBody>
      </p:sp>
    </p:spTree>
    <p:extLst>
      <p:ext uri="{BB962C8B-B14F-4D97-AF65-F5344CB8AC3E}">
        <p14:creationId xmlns:p14="http://schemas.microsoft.com/office/powerpoint/2010/main" val="1055867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101906" cy="1296144"/>
          </a:xfrm>
        </p:spPr>
        <p:txBody>
          <a:bodyPr/>
          <a:lstStyle/>
          <a:p>
            <a:r>
              <a:rPr lang="sv-SE" dirty="0"/>
              <a:t>Innehåll och ungefärlig tidsåtgång</a:t>
            </a:r>
          </a:p>
        </p:txBody>
      </p:sp>
      <p:sp>
        <p:nvSpPr>
          <p:cNvPr id="3" name="Platshållare för sidfot 2"/>
          <p:cNvSpPr>
            <a:spLocks noGrp="1"/>
          </p:cNvSpPr>
          <p:nvPr>
            <p:ph type="ftr" sz="quarter" idx="11"/>
          </p:nvPr>
        </p:nvSpPr>
        <p:spPr/>
        <p:txBody>
          <a:bodyPr/>
          <a:lstStyle/>
          <a:p>
            <a:r>
              <a:rPr lang="sv-SE"/>
              <a:t>Utforma uppdrag placering</a:t>
            </a:r>
          </a:p>
        </p:txBody>
      </p:sp>
      <p:sp>
        <p:nvSpPr>
          <p:cNvPr id="5" name="Platshållare för innehåll 4"/>
          <p:cNvSpPr>
            <a:spLocks noGrp="1"/>
          </p:cNvSpPr>
          <p:nvPr>
            <p:ph sz="quarter" idx="13"/>
          </p:nvPr>
        </p:nvSpPr>
        <p:spPr/>
        <p:txBody>
          <a:bodyPr/>
          <a:lstStyle/>
          <a:p>
            <a:r>
              <a:rPr lang="sv-SE" sz="2400" dirty="0"/>
              <a:t>Varför ta fram mål? </a:t>
            </a:r>
            <a:r>
              <a:rPr lang="sv-SE" sz="2000" b="0" dirty="0"/>
              <a:t>(30 minuter)</a:t>
            </a:r>
          </a:p>
          <a:p>
            <a:r>
              <a:rPr lang="sv-SE" sz="2400" dirty="0"/>
              <a:t>Utforska målformuleringar </a:t>
            </a:r>
            <a:r>
              <a:rPr lang="sv-SE" sz="2000" b="0" dirty="0"/>
              <a:t>(60 minuter)</a:t>
            </a:r>
          </a:p>
          <a:p>
            <a:r>
              <a:rPr lang="sv-SE" sz="2400" dirty="0"/>
              <a:t>Uppföljningsbara mål </a:t>
            </a:r>
            <a:r>
              <a:rPr lang="sv-SE" sz="2000" b="0" dirty="0"/>
              <a:t>(50 minuter)</a:t>
            </a:r>
          </a:p>
          <a:p>
            <a:r>
              <a:rPr lang="sv-SE" sz="2400" dirty="0"/>
              <a:t>Utforska mål i eget ärende </a:t>
            </a:r>
            <a:r>
              <a:rPr lang="sv-SE" sz="2000" b="0" dirty="0"/>
              <a:t>(60 minuter)</a:t>
            </a:r>
          </a:p>
          <a:p>
            <a:r>
              <a:rPr lang="sv-SE" sz="2400" dirty="0"/>
              <a:t>Formulera mål </a:t>
            </a:r>
            <a:r>
              <a:rPr lang="sv-SE" sz="2000" b="0" dirty="0"/>
              <a:t>(40 minuter)</a:t>
            </a:r>
            <a:br>
              <a:rPr lang="sv-SE" sz="2800" dirty="0"/>
            </a:br>
            <a:br>
              <a:rPr lang="sv-SE" sz="2800" dirty="0"/>
            </a:br>
            <a:br>
              <a:rPr lang="sv-SE" sz="2800" b="0" dirty="0"/>
            </a:br>
            <a:endParaRPr lang="sv-SE" b="0"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2566837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5. Kalle får för honom positiva </a:t>
            </a:r>
            <a:br>
              <a:rPr lang="sv-SE" dirty="0"/>
            </a:br>
            <a:r>
              <a:rPr lang="sv-SE" dirty="0"/>
              <a:t>relationer i sitt nätverk.</a:t>
            </a:r>
          </a:p>
          <a:p>
            <a:pPr marL="0" indent="0">
              <a:spcAft>
                <a:spcPts val="0"/>
              </a:spcAft>
              <a:buNone/>
            </a:pPr>
            <a:r>
              <a:rPr lang="sv-SE" sz="2000" b="0" i="1" u="sng" dirty="0"/>
              <a:t>Kommentar:</a:t>
            </a:r>
          </a:p>
          <a:p>
            <a:pPr marL="0" indent="0">
              <a:spcAft>
                <a:spcPts val="600"/>
              </a:spcAft>
              <a:buNone/>
            </a:pPr>
            <a:r>
              <a:rPr lang="sv-SE" sz="2000" b="0" i="1" dirty="0"/>
              <a:t>En vag formulering kan göra det svårt att avgöra </a:t>
            </a:r>
            <a:br>
              <a:rPr lang="sv-SE" sz="2000" b="0" i="1" dirty="0"/>
            </a:br>
            <a:r>
              <a:rPr lang="sv-SE" sz="2000" b="0" i="1" dirty="0"/>
              <a:t>om målet är uppfyllt. Vad innebär positiva relationer? </a:t>
            </a:r>
          </a:p>
          <a:p>
            <a:pPr marL="0" indent="0">
              <a:buNone/>
            </a:pPr>
            <a:endParaRPr lang="sv-SE" sz="16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20</a:t>
            </a:fld>
            <a:endParaRPr lang="sv-SE"/>
          </a:p>
        </p:txBody>
      </p:sp>
    </p:spTree>
    <p:extLst>
      <p:ext uri="{BB962C8B-B14F-4D97-AF65-F5344CB8AC3E}">
        <p14:creationId xmlns:p14="http://schemas.microsoft.com/office/powerpoint/2010/main" val="15990035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r>
              <a:rPr lang="sv-SE"/>
              <a:t>Utforma uppdrag placering</a:t>
            </a:r>
          </a:p>
        </p:txBody>
      </p:sp>
      <p:sp>
        <p:nvSpPr>
          <p:cNvPr id="4" name="Platshållare för innehåll 3"/>
          <p:cNvSpPr>
            <a:spLocks noGrp="1"/>
          </p:cNvSpPr>
          <p:nvPr>
            <p:ph sz="quarter" idx="13"/>
          </p:nvPr>
        </p:nvSpPr>
        <p:spPr/>
        <p:txBody>
          <a:bodyPr/>
          <a:lstStyle/>
          <a:p>
            <a:pPr marL="0" indent="0">
              <a:buNone/>
            </a:pPr>
            <a:r>
              <a:rPr lang="sv-SE" dirty="0"/>
              <a:t>6. Att Kalle har en omsorgsperson </a:t>
            </a:r>
            <a:br>
              <a:rPr lang="sv-SE" dirty="0"/>
            </a:br>
            <a:r>
              <a:rPr lang="sv-SE" dirty="0"/>
              <a:t>som är förutsägbar.</a:t>
            </a:r>
          </a:p>
          <a:p>
            <a:pPr marL="0" indent="0">
              <a:spcAft>
                <a:spcPts val="0"/>
              </a:spcAft>
              <a:buNone/>
            </a:pPr>
            <a:r>
              <a:rPr lang="sv-SE" sz="1600" b="0" i="1" u="sng" dirty="0"/>
              <a:t>Kommentar:</a:t>
            </a:r>
          </a:p>
          <a:p>
            <a:pPr marL="0" indent="0">
              <a:spcAft>
                <a:spcPts val="600"/>
              </a:spcAft>
              <a:buNone/>
            </a:pPr>
            <a:r>
              <a:rPr lang="sv-SE" sz="1600" b="0" i="1" dirty="0"/>
              <a:t>Formuleringen kan göra det svårt att avgöra om målet är uppfyllt. </a:t>
            </a:r>
            <a:br>
              <a:rPr lang="sv-SE" sz="1600" b="0" i="1" dirty="0"/>
            </a:br>
            <a:r>
              <a:rPr lang="sv-SE" sz="1600" b="0" i="1" dirty="0"/>
              <a:t>Dels på grund av uttryck som är öppna för tolkning. Hur är någon </a:t>
            </a:r>
            <a:br>
              <a:rPr lang="sv-SE" sz="1600" b="0" i="1" dirty="0"/>
            </a:br>
            <a:r>
              <a:rPr lang="sv-SE" sz="1600" b="0" i="1" dirty="0"/>
              <a:t>som är förutsägbar? Och vad innebär ”omsorgsperson”? Menar </a:t>
            </a:r>
            <a:br>
              <a:rPr lang="sv-SE" sz="1600" b="0" i="1" dirty="0"/>
            </a:br>
            <a:r>
              <a:rPr lang="sv-SE" sz="1600" b="0" i="1" dirty="0"/>
              <a:t>skribenten exempelvis en familjehemsförälder, och vad skulle det </a:t>
            </a:r>
            <a:br>
              <a:rPr lang="sv-SE" sz="1600" b="0" i="1" dirty="0"/>
            </a:br>
            <a:r>
              <a:rPr lang="sv-SE" sz="1600" b="0" i="1" dirty="0"/>
              <a:t>kunna göra för skillnad?  </a:t>
            </a:r>
          </a:p>
          <a:p>
            <a:pPr marL="0" indent="0">
              <a:spcAft>
                <a:spcPts val="600"/>
              </a:spcAft>
              <a:buNone/>
            </a:pPr>
            <a:r>
              <a:rPr lang="sv-SE" sz="1600" b="0" i="1" dirty="0"/>
              <a:t>Målet skulle också kunna fokusera tydligare på Kalles behov </a:t>
            </a:r>
            <a:br>
              <a:rPr lang="sv-SE" sz="1600" b="0" i="1" dirty="0"/>
            </a:br>
            <a:r>
              <a:rPr lang="sv-SE" sz="1600" b="0" i="1" dirty="0"/>
              <a:t>genom att beskriva av hur det skulle påverka Kalle att ha en </a:t>
            </a:r>
            <a:br>
              <a:rPr lang="sv-SE" sz="1600" b="0" i="1" dirty="0"/>
            </a:br>
            <a:r>
              <a:rPr lang="sv-SE" sz="1600" b="0" i="1" dirty="0"/>
              <a:t>omsorgsperson som är förutsägbar. </a:t>
            </a:r>
          </a:p>
          <a:p>
            <a:pPr marL="0" indent="0">
              <a:buNone/>
            </a:pPr>
            <a:endParaRPr lang="sv-SE" sz="1600" b="0" dirty="0"/>
          </a:p>
        </p:txBody>
      </p:sp>
      <p:sp>
        <p:nvSpPr>
          <p:cNvPr id="2" name="Platshållare för bildnummer 1"/>
          <p:cNvSpPr>
            <a:spLocks noGrp="1"/>
          </p:cNvSpPr>
          <p:nvPr>
            <p:ph type="sldNum" sz="quarter" idx="12"/>
          </p:nvPr>
        </p:nvSpPr>
        <p:spPr/>
        <p:txBody>
          <a:bodyPr/>
          <a:lstStyle/>
          <a:p>
            <a:fld id="{F3A1DABF-CD59-47A1-8187-10F3203EF599}" type="slidenum">
              <a:rPr lang="sv-SE" smtClean="0"/>
              <a:t>21</a:t>
            </a:fld>
            <a:endParaRPr lang="sv-SE"/>
          </a:p>
        </p:txBody>
      </p:sp>
    </p:spTree>
    <p:extLst>
      <p:ext uri="{BB962C8B-B14F-4D97-AF65-F5344CB8AC3E}">
        <p14:creationId xmlns:p14="http://schemas.microsoft.com/office/powerpoint/2010/main" val="34071990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F74FA0-EA3E-4FEB-8689-15A082610E45}"/>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Vad tänker ni nu om målen i denna övning?</a:t>
            </a:r>
          </a:p>
          <a:p>
            <a:pPr>
              <a:buFont typeface="Arial" panose="020B0604020202020204" pitchFamily="34" charset="0"/>
              <a:buChar char="•"/>
            </a:pPr>
            <a:r>
              <a:rPr lang="sv-SE" b="0" dirty="0"/>
              <a:t>Vilka slutsatser drar vi? </a:t>
            </a:r>
          </a:p>
          <a:p>
            <a:pPr marL="0" indent="0">
              <a:buNone/>
            </a:pPr>
            <a:endParaRPr lang="sv-SE" sz="2800" dirty="0"/>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442616" y="612144"/>
            <a:ext cx="1002003" cy="1010494"/>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22</a:t>
            </a:fld>
            <a:endParaRPr lang="sv-SE"/>
          </a:p>
        </p:txBody>
      </p:sp>
    </p:spTree>
    <p:extLst>
      <p:ext uri="{BB962C8B-B14F-4D97-AF65-F5344CB8AC3E}">
        <p14:creationId xmlns:p14="http://schemas.microsoft.com/office/powerpoint/2010/main" val="719387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från diskussionen? </a:t>
            </a:r>
          </a:p>
          <a:p>
            <a:pPr marL="0" indent="0">
              <a:buNone/>
            </a:pPr>
            <a:r>
              <a:rPr lang="sv-SE" sz="2000" dirty="0"/>
              <a:t>Exempelvis:</a:t>
            </a:r>
          </a:p>
          <a:p>
            <a:pPr>
              <a:spcBef>
                <a:spcPts val="0"/>
              </a:spcBef>
            </a:pPr>
            <a:r>
              <a:rPr lang="sv-SE" sz="2000" b="0" dirty="0"/>
              <a:t>Något du har fått hjälp med.</a:t>
            </a:r>
          </a:p>
          <a:p>
            <a:pPr>
              <a:spcBef>
                <a:spcPts val="0"/>
              </a:spcBef>
            </a:pPr>
            <a:r>
              <a:rPr lang="sv-SE" sz="2000" b="0" dirty="0"/>
              <a:t>Eventuella ”aha-upplevelser”.</a:t>
            </a:r>
          </a:p>
          <a:p>
            <a:pPr>
              <a:spcBef>
                <a:spcPts val="0"/>
              </a:spcBef>
            </a:pPr>
            <a:r>
              <a:rPr lang="sv-SE" sz="2000" b="0" dirty="0"/>
              <a:t>Något du ska börja, sluta eller fortsätta göra. </a:t>
            </a:r>
          </a:p>
        </p:txBody>
      </p:sp>
      <p:sp>
        <p:nvSpPr>
          <p:cNvPr id="5" name="Platshållare för sidfot 4"/>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23</a:t>
            </a:fld>
            <a:endParaRPr lang="sv-SE"/>
          </a:p>
        </p:txBody>
      </p:sp>
    </p:spTree>
    <p:extLst>
      <p:ext uri="{BB962C8B-B14F-4D97-AF65-F5344CB8AC3E}">
        <p14:creationId xmlns:p14="http://schemas.microsoft.com/office/powerpoint/2010/main" val="2465563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3"/>
          </p:nvPr>
        </p:nvSpPr>
        <p:spPr/>
        <p:txBody>
          <a:bodyPr/>
          <a:lstStyle/>
          <a:p>
            <a:pPr marL="0" indent="0">
              <a:buNone/>
            </a:pPr>
            <a:r>
              <a:rPr lang="sv-SE" sz="3400" dirty="0"/>
              <a:t>Läs mer:</a:t>
            </a:r>
          </a:p>
          <a:p>
            <a:r>
              <a:rPr lang="sv-SE" dirty="0"/>
              <a:t>Handläggning och dokumentation s. 347</a:t>
            </a:r>
          </a:p>
          <a:p>
            <a:r>
              <a:rPr lang="sv-SE" dirty="0"/>
              <a:t>Placerade barn och unga s. 132 </a:t>
            </a:r>
            <a:endParaRPr lang="sv-SE" dirty="0">
              <a:solidFill>
                <a:srgbClr val="FF0000"/>
              </a:solidFill>
            </a:endParaRPr>
          </a:p>
          <a:p>
            <a:pPr marL="0" indent="0">
              <a:buNone/>
            </a:pPr>
            <a:endParaRPr lang="sv-SE" dirty="0"/>
          </a:p>
        </p:txBody>
      </p:sp>
      <p:sp>
        <p:nvSpPr>
          <p:cNvPr id="4" name="Platshållare för sidfot 3"/>
          <p:cNvSpPr>
            <a:spLocks noGrp="1"/>
          </p:cNvSpPr>
          <p:nvPr>
            <p:ph type="ftr" sz="quarter" idx="11"/>
          </p:nvPr>
        </p:nvSpPr>
        <p:spPr/>
        <p:txBody>
          <a:bodyPr/>
          <a:lstStyle/>
          <a:p>
            <a:r>
              <a:rPr lang="sv-SE"/>
              <a:t>Utforma uppdrag placering</a:t>
            </a:r>
            <a:endParaRPr lang="sv-SE" dirty="0"/>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24</a:t>
            </a:fld>
            <a:endParaRPr lang="sv-SE"/>
          </a:p>
        </p:txBody>
      </p:sp>
    </p:spTree>
    <p:extLst>
      <p:ext uri="{BB962C8B-B14F-4D97-AF65-F5344CB8AC3E}">
        <p14:creationId xmlns:p14="http://schemas.microsoft.com/office/powerpoint/2010/main" val="2684714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Uppföljningsbara mål</a:t>
            </a:r>
            <a:br>
              <a:rPr lang="sv-SE" sz="3600" dirty="0"/>
            </a:br>
            <a:r>
              <a:rPr lang="sv-SE" sz="3600" b="0" dirty="0"/>
              <a:t>(50 minuter)</a:t>
            </a:r>
          </a:p>
        </p:txBody>
      </p:sp>
    </p:spTree>
    <p:extLst>
      <p:ext uri="{BB962C8B-B14F-4D97-AF65-F5344CB8AC3E}">
        <p14:creationId xmlns:p14="http://schemas.microsoft.com/office/powerpoint/2010/main" val="2312388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bidra till ökad förmåga </a:t>
            </a:r>
            <a:br>
              <a:rPr lang="sv-SE" b="0" dirty="0"/>
            </a:br>
            <a:r>
              <a:rPr lang="sv-SE" b="0" dirty="0"/>
              <a:t>att formulera konkreta och </a:t>
            </a:r>
            <a:br>
              <a:rPr lang="sv-SE" b="0" dirty="0"/>
            </a:br>
            <a:r>
              <a:rPr lang="sv-SE" b="0" dirty="0"/>
              <a:t>uppföljningsbara mål för vården.</a:t>
            </a:r>
          </a:p>
          <a:p>
            <a:endParaRPr lang="sv-SE" dirty="0">
              <a:solidFill>
                <a:srgbClr val="FF0000"/>
              </a:solidFill>
            </a:endParaRPr>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26</a:t>
            </a:fld>
            <a:endParaRPr lang="sv-SE"/>
          </a:p>
        </p:txBody>
      </p:sp>
    </p:spTree>
    <p:extLst>
      <p:ext uri="{BB962C8B-B14F-4D97-AF65-F5344CB8AC3E}">
        <p14:creationId xmlns:p14="http://schemas.microsoft.com/office/powerpoint/2010/main" val="30564539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Arbeta enskilt </a:t>
            </a:r>
            <a:br>
              <a:rPr lang="sv-SE" dirty="0"/>
            </a:br>
            <a:r>
              <a:rPr lang="sv-SE" b="0" dirty="0"/>
              <a:t>(5 minuter)</a:t>
            </a:r>
            <a:br>
              <a:rPr lang="sv-SE" dirty="0"/>
            </a:br>
            <a:endParaRPr lang="sv-SE" b="0" dirty="0"/>
          </a:p>
        </p:txBody>
      </p:sp>
      <p:sp>
        <p:nvSpPr>
          <p:cNvPr id="4" name="Platshållare för innehåll 3"/>
          <p:cNvSpPr>
            <a:spLocks noGrp="1"/>
          </p:cNvSpPr>
          <p:nvPr>
            <p:ph sz="quarter" idx="13"/>
          </p:nvPr>
        </p:nvSpPr>
        <p:spPr>
          <a:xfrm>
            <a:off x="801687" y="2059200"/>
            <a:ext cx="7761287" cy="3708400"/>
          </a:xfrm>
        </p:spPr>
        <p:txBody>
          <a:bodyPr/>
          <a:lstStyle/>
          <a:p>
            <a:pPr marL="0" indent="0">
              <a:buNone/>
            </a:pPr>
            <a:r>
              <a:rPr lang="sv-SE" b="1" dirty="0"/>
              <a:t>Försök att besvara frågorna för dig själv, </a:t>
            </a:r>
            <a:br>
              <a:rPr lang="sv-SE" b="1" dirty="0"/>
            </a:br>
            <a:r>
              <a:rPr lang="sv-SE" b="1" dirty="0"/>
              <a:t>utifrån din egen uppfattning. </a:t>
            </a:r>
          </a:p>
          <a:p>
            <a:pPr marL="0" indent="0">
              <a:buNone/>
            </a:pPr>
            <a:r>
              <a:rPr lang="sv-SE" b="1" spc="-30" dirty="0"/>
              <a:t>Skriv ner dina svar på lappar – en lapp per fråga. </a:t>
            </a:r>
            <a:r>
              <a:rPr lang="sv-SE" b="1" dirty="0"/>
              <a:t>Numrera lapparna.</a:t>
            </a:r>
          </a:p>
          <a:p>
            <a:pPr marL="270000" lvl="1" indent="-270000">
              <a:buFont typeface="+mj-lt"/>
              <a:buAutoNum type="arabicPeriod"/>
            </a:pPr>
            <a:r>
              <a:rPr lang="sv-SE" dirty="0"/>
              <a:t>Vad är ”grundläggande behov av sömn” – för dig?</a:t>
            </a:r>
          </a:p>
          <a:p>
            <a:pPr marL="270000" lvl="1" indent="-270000">
              <a:buFont typeface="+mj-lt"/>
              <a:buAutoNum type="arabicPeriod"/>
            </a:pPr>
            <a:r>
              <a:rPr lang="sv-SE" dirty="0"/>
              <a:t>Vad innebär en ”positiv fritid” – för dig?</a:t>
            </a:r>
          </a:p>
          <a:p>
            <a:pPr marL="270000" lvl="1" indent="-270000">
              <a:buFont typeface="+mj-lt"/>
              <a:buAutoNum type="arabicPeriod"/>
            </a:pPr>
            <a:r>
              <a:rPr lang="sv-SE" dirty="0"/>
              <a:t>Var är en ”god skolgång”?</a:t>
            </a:r>
          </a:p>
          <a:p>
            <a:pPr marL="270000" lvl="1" indent="-270000">
              <a:buFont typeface="+mj-lt"/>
              <a:buAutoNum type="arabicPeriod"/>
            </a:pPr>
            <a:r>
              <a:rPr lang="sv-SE" dirty="0"/>
              <a:t>Hur är någon som har ”förmåga till uthållighet”?</a:t>
            </a:r>
          </a:p>
          <a:p>
            <a:pPr marL="270000" lvl="1" indent="-270000">
              <a:buFont typeface="+mj-lt"/>
              <a:buAutoNum type="arabicPeriod"/>
            </a:pPr>
            <a:r>
              <a:rPr lang="sv-SE" dirty="0"/>
              <a:t>Vad är en ”stabil omsorgsperson”?</a:t>
            </a:r>
          </a:p>
          <a:p>
            <a:pPr lvl="1"/>
            <a:endParaRPr lang="sv-SE" dirty="0"/>
          </a:p>
          <a:p>
            <a:pPr lvl="1"/>
            <a:endParaRPr lang="sv-SE" dirty="0"/>
          </a:p>
          <a:p>
            <a:endParaRPr lang="sv-SE" sz="2800" b="1" dirty="0"/>
          </a:p>
          <a:p>
            <a:pPr marL="0" indent="0">
              <a:buNone/>
            </a:pPr>
            <a:endParaRPr lang="sv-SE" sz="2800" b="1"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27</a:t>
            </a:fld>
            <a:endParaRPr lang="sv-SE"/>
          </a:p>
        </p:txBody>
      </p:sp>
    </p:spTree>
    <p:extLst>
      <p:ext uri="{BB962C8B-B14F-4D97-AF65-F5344CB8AC3E}">
        <p14:creationId xmlns:p14="http://schemas.microsoft.com/office/powerpoint/2010/main" val="23202821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F78929-38AE-4CAC-9BBD-A33E198495CE}"/>
              </a:ext>
            </a:extLst>
          </p:cNvPr>
          <p:cNvSpPr>
            <a:spLocks noGrp="1"/>
          </p:cNvSpPr>
          <p:nvPr>
            <p:ph type="title"/>
          </p:nvPr>
        </p:nvSpPr>
        <p:spPr/>
        <p:txBody>
          <a:bodyPr/>
          <a:lstStyle/>
          <a:p>
            <a:r>
              <a:rPr lang="sv-SE" dirty="0"/>
              <a:t>Sammanställ gemensamt</a:t>
            </a:r>
            <a:br>
              <a:rPr lang="sv-SE" dirty="0"/>
            </a:br>
            <a:r>
              <a:rPr lang="sv-SE" b="0" dirty="0"/>
              <a:t>(5 minuter)</a:t>
            </a:r>
          </a:p>
        </p:txBody>
      </p:sp>
      <p:sp>
        <p:nvSpPr>
          <p:cNvPr id="3" name="Platshållare för innehåll 2"/>
          <p:cNvSpPr>
            <a:spLocks noGrp="1"/>
          </p:cNvSpPr>
          <p:nvPr>
            <p:ph sz="quarter" idx="13"/>
          </p:nvPr>
        </p:nvSpPr>
        <p:spPr>
          <a:xfrm>
            <a:off x="801688" y="2059200"/>
            <a:ext cx="6959600" cy="3708400"/>
          </a:xfrm>
        </p:spPr>
        <p:txBody>
          <a:bodyPr/>
          <a:lstStyle/>
          <a:p>
            <a:pPr marL="0" indent="0">
              <a:spcBef>
                <a:spcPts val="600"/>
              </a:spcBef>
              <a:spcAft>
                <a:spcPts val="600"/>
              </a:spcAft>
              <a:buNone/>
            </a:pPr>
            <a:r>
              <a:rPr lang="sv-SE" b="0" dirty="0"/>
              <a:t>Skapa fem kolumner på en tavla eller blädderblock och numrera dem 1–5 </a:t>
            </a:r>
            <a:br>
              <a:rPr lang="sv-SE" b="0" dirty="0"/>
            </a:br>
            <a:r>
              <a:rPr lang="sv-SE" b="0" dirty="0"/>
              <a:t>(en kolumn per fråga). </a:t>
            </a:r>
          </a:p>
          <a:p>
            <a:pPr marL="0" indent="0">
              <a:spcBef>
                <a:spcPts val="600"/>
              </a:spcBef>
              <a:spcAft>
                <a:spcPts val="600"/>
              </a:spcAft>
              <a:buNone/>
            </a:pPr>
            <a:r>
              <a:rPr lang="sv-SE" b="0" dirty="0"/>
              <a:t>Sätt upp era lappar under varje fråga. </a:t>
            </a:r>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28</a:t>
            </a:fld>
            <a:endParaRPr lang="sv-SE"/>
          </a:p>
        </p:txBody>
      </p:sp>
    </p:spTree>
    <p:extLst>
      <p:ext uri="{BB962C8B-B14F-4D97-AF65-F5344CB8AC3E}">
        <p14:creationId xmlns:p14="http://schemas.microsoft.com/office/powerpoint/2010/main" val="809590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F78929-38AE-4CAC-9BBD-A33E198495CE}"/>
              </a:ext>
            </a:extLst>
          </p:cNvPr>
          <p:cNvSpPr>
            <a:spLocks noGrp="1"/>
          </p:cNvSpPr>
          <p:nvPr>
            <p:ph type="title"/>
          </p:nvPr>
        </p:nvSpPr>
        <p:spPr/>
        <p:txBody>
          <a:bodyPr/>
          <a:lstStyle/>
          <a:p>
            <a:r>
              <a:rPr lang="sv-SE" dirty="0"/>
              <a:t>Diskutera gemensamt</a:t>
            </a:r>
            <a:br>
              <a:rPr lang="sv-SE" dirty="0"/>
            </a:br>
            <a:r>
              <a:rPr lang="sv-SE" b="0" dirty="0"/>
              <a:t>(15 minuter)</a:t>
            </a:r>
          </a:p>
        </p:txBody>
      </p:sp>
      <p:sp>
        <p:nvSpPr>
          <p:cNvPr id="3" name="Platshållare för innehåll 2"/>
          <p:cNvSpPr>
            <a:spLocks noGrp="1"/>
          </p:cNvSpPr>
          <p:nvPr>
            <p:ph sz="quarter" idx="13"/>
          </p:nvPr>
        </p:nvSpPr>
        <p:spPr>
          <a:xfrm>
            <a:off x="801688" y="2059200"/>
            <a:ext cx="6959600" cy="3708400"/>
          </a:xfrm>
        </p:spPr>
        <p:txBody>
          <a:bodyPr/>
          <a:lstStyle/>
          <a:p>
            <a:pPr>
              <a:spcBef>
                <a:spcPts val="600"/>
              </a:spcBef>
              <a:spcAft>
                <a:spcPts val="600"/>
              </a:spcAft>
            </a:pPr>
            <a:r>
              <a:rPr lang="sv-SE" b="0" dirty="0"/>
              <a:t>Ta en fråga i taget och gå igenom era svar. Vilka likheter och skillnader ser ni?</a:t>
            </a:r>
          </a:p>
          <a:p>
            <a:pPr>
              <a:spcBef>
                <a:spcPts val="600"/>
              </a:spcBef>
              <a:spcAft>
                <a:spcPts val="600"/>
              </a:spcAft>
            </a:pPr>
            <a:r>
              <a:rPr lang="sv-SE" b="0" dirty="0"/>
              <a:t>Vilka slutsatser drar ni av övningen?</a:t>
            </a:r>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29</a:t>
            </a:fld>
            <a:endParaRPr lang="sv-SE"/>
          </a:p>
        </p:txBody>
      </p:sp>
    </p:spTree>
    <p:extLst>
      <p:ext uri="{BB962C8B-B14F-4D97-AF65-F5344CB8AC3E}">
        <p14:creationId xmlns:p14="http://schemas.microsoft.com/office/powerpoint/2010/main" val="11856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Varför ta fram mål? </a:t>
            </a:r>
            <a:br>
              <a:rPr lang="sv-SE" sz="3600" dirty="0"/>
            </a:br>
            <a:r>
              <a:rPr lang="sv-SE" sz="3600" b="0" dirty="0"/>
              <a:t>(30 minuter)</a:t>
            </a:r>
          </a:p>
        </p:txBody>
      </p:sp>
    </p:spTree>
    <p:extLst>
      <p:ext uri="{BB962C8B-B14F-4D97-AF65-F5344CB8AC3E}">
        <p14:creationId xmlns:p14="http://schemas.microsoft.com/office/powerpoint/2010/main" val="1785209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i gruppen</a:t>
            </a:r>
            <a:br>
              <a:rPr lang="sv-SE" dirty="0"/>
            </a:br>
            <a:r>
              <a:rPr lang="sv-SE" b="0" dirty="0"/>
              <a:t>(15 minuter)</a:t>
            </a:r>
          </a:p>
        </p:txBody>
      </p:sp>
      <p:sp>
        <p:nvSpPr>
          <p:cNvPr id="4" name="Platshållare för innehåll 3"/>
          <p:cNvSpPr>
            <a:spLocks noGrp="1"/>
          </p:cNvSpPr>
          <p:nvPr>
            <p:ph sz="quarter" idx="13"/>
          </p:nvPr>
        </p:nvSpPr>
        <p:spPr>
          <a:xfrm>
            <a:off x="801687" y="2059200"/>
            <a:ext cx="7466013" cy="3708400"/>
          </a:xfrm>
        </p:spPr>
        <p:txBody>
          <a:bodyPr/>
          <a:lstStyle/>
          <a:p>
            <a:pPr marL="0" indent="0">
              <a:buNone/>
            </a:pPr>
            <a:r>
              <a:rPr lang="sv-SE" b="1" dirty="0"/>
              <a:t>Ser ni några behov av att justera </a:t>
            </a:r>
            <a:br>
              <a:rPr lang="sv-SE" b="1" dirty="0"/>
            </a:br>
            <a:r>
              <a:rPr lang="sv-SE" b="1" dirty="0"/>
              <a:t>nedanstående målformuleringar, </a:t>
            </a:r>
            <a:br>
              <a:rPr lang="sv-SE" b="1" dirty="0"/>
            </a:br>
            <a:r>
              <a:rPr lang="sv-SE" b="1" dirty="0"/>
              <a:t>utifrån det ni har diskuterat? </a:t>
            </a:r>
          </a:p>
          <a:p>
            <a:r>
              <a:rPr lang="sv-SE" sz="2000" dirty="0"/>
              <a:t>Att Kalle får sina grundläggande behov </a:t>
            </a:r>
            <a:br>
              <a:rPr lang="sv-SE" sz="2000" dirty="0"/>
            </a:br>
            <a:r>
              <a:rPr lang="sv-SE" sz="2000" dirty="0"/>
              <a:t>tillgodosedda såsom mat, sömn och hygien.</a:t>
            </a:r>
          </a:p>
          <a:p>
            <a:r>
              <a:rPr lang="sv-SE" sz="2000" dirty="0"/>
              <a:t>Att Kalle har en god skolgång och positiv fritid.</a:t>
            </a:r>
          </a:p>
          <a:p>
            <a:r>
              <a:rPr lang="sv-SE" sz="2000" dirty="0"/>
              <a:t>Att Kalle har en stabil omsorgsperson att knyta </a:t>
            </a:r>
            <a:br>
              <a:rPr lang="sv-SE" sz="2000" dirty="0"/>
            </a:br>
            <a:r>
              <a:rPr lang="sv-SE" sz="2000" dirty="0"/>
              <a:t>an till och som har förmåga till uthållighet.</a:t>
            </a:r>
          </a:p>
          <a:p>
            <a:pPr lvl="1"/>
            <a:endParaRPr lang="sv-SE" dirty="0"/>
          </a:p>
          <a:p>
            <a:endParaRPr lang="sv-SE" sz="2800" b="1" dirty="0"/>
          </a:p>
          <a:p>
            <a:pPr marL="0" indent="0">
              <a:buNone/>
            </a:pPr>
            <a:endParaRPr lang="sv-SE" sz="2800" b="1" dirty="0"/>
          </a:p>
        </p:txBody>
      </p:sp>
      <p:sp>
        <p:nvSpPr>
          <p:cNvPr id="3" name="Platshållare för sidfot 2"/>
          <p:cNvSpPr>
            <a:spLocks noGrp="1"/>
          </p:cNvSpPr>
          <p:nvPr>
            <p:ph type="ftr" sz="quarter" idx="11"/>
          </p:nvPr>
        </p:nvSpPr>
        <p:spPr/>
        <p:txBody>
          <a:bodyPr/>
          <a:lstStyle/>
          <a:p>
            <a:r>
              <a:rPr lang="sv-SE"/>
              <a:t>Utforma uppdrag placering</a:t>
            </a:r>
          </a:p>
        </p:txBody>
      </p:sp>
      <p:sp>
        <p:nvSpPr>
          <p:cNvPr id="5" name="Platshållare för bildnummer 4"/>
          <p:cNvSpPr>
            <a:spLocks noGrp="1"/>
          </p:cNvSpPr>
          <p:nvPr>
            <p:ph type="sldNum" sz="quarter" idx="12"/>
          </p:nvPr>
        </p:nvSpPr>
        <p:spPr/>
        <p:txBody>
          <a:bodyPr/>
          <a:lstStyle/>
          <a:p>
            <a:fld id="{F3A1DABF-CD59-47A1-8187-10F3203EF599}" type="slidenum">
              <a:rPr lang="sv-SE" smtClean="0"/>
              <a:t>30</a:t>
            </a:fld>
            <a:endParaRPr lang="sv-SE"/>
          </a:p>
        </p:txBody>
      </p:sp>
    </p:spTree>
    <p:extLst>
      <p:ext uri="{BB962C8B-B14F-4D97-AF65-F5344CB8AC3E}">
        <p14:creationId xmlns:p14="http://schemas.microsoft.com/office/powerpoint/2010/main" val="327577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från diskussionen? </a:t>
            </a:r>
          </a:p>
          <a:p>
            <a:pPr marL="0" indent="0">
              <a:buNone/>
            </a:pPr>
            <a:r>
              <a:rPr lang="sv-SE" sz="2000" dirty="0"/>
              <a:t>Exempelvis:</a:t>
            </a:r>
          </a:p>
          <a:p>
            <a:pPr>
              <a:spcBef>
                <a:spcPts val="0"/>
              </a:spcBef>
            </a:pPr>
            <a:r>
              <a:rPr lang="sv-SE" sz="2000" b="0" dirty="0"/>
              <a:t>Något du har fått hjälp med.</a:t>
            </a:r>
          </a:p>
          <a:p>
            <a:pPr>
              <a:spcBef>
                <a:spcPts val="0"/>
              </a:spcBef>
            </a:pPr>
            <a:r>
              <a:rPr lang="sv-SE" sz="2000" b="0" dirty="0"/>
              <a:t>Eventuella ”aha-upplevelser”.</a:t>
            </a:r>
          </a:p>
          <a:p>
            <a:pPr>
              <a:spcBef>
                <a:spcPts val="0"/>
              </a:spcBef>
            </a:pPr>
            <a:r>
              <a:rPr lang="sv-SE" sz="2000" b="0" dirty="0"/>
              <a:t>Något du ska börja, sluta eller fortsätta göra. </a:t>
            </a:r>
          </a:p>
        </p:txBody>
      </p:sp>
      <p:sp>
        <p:nvSpPr>
          <p:cNvPr id="5" name="Platshållare för sidfot 4"/>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31</a:t>
            </a:fld>
            <a:endParaRPr lang="sv-SE"/>
          </a:p>
        </p:txBody>
      </p:sp>
    </p:spTree>
    <p:extLst>
      <p:ext uri="{BB962C8B-B14F-4D97-AF65-F5344CB8AC3E}">
        <p14:creationId xmlns:p14="http://schemas.microsoft.com/office/powerpoint/2010/main" val="1033732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pic>
        <p:nvPicPr>
          <p:cNvPr id="4" name="Bildobjekt 3"/>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442616" y="612144"/>
            <a:ext cx="1002003" cy="1010494"/>
          </a:xfrm>
          <a:prstGeom prst="ellipse">
            <a:avLst/>
          </a:prstGeom>
        </p:spPr>
      </p:pic>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3C85E78D-9BDB-402C-83E3-26573C1B9F9F}" type="slidenum">
              <a:rPr lang="sv-SE" smtClean="0"/>
              <a:t>32</a:t>
            </a:fld>
            <a:endParaRPr lang="sv-SE"/>
          </a:p>
        </p:txBody>
      </p:sp>
    </p:spTree>
    <p:extLst>
      <p:ext uri="{BB962C8B-B14F-4D97-AF65-F5344CB8AC3E}">
        <p14:creationId xmlns:p14="http://schemas.microsoft.com/office/powerpoint/2010/main" val="18421944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Utforska mål i eget ärende </a:t>
            </a:r>
            <a:br>
              <a:rPr lang="sv-SE" sz="3600" dirty="0"/>
            </a:br>
            <a:r>
              <a:rPr lang="sv-SE" sz="3600" b="0" dirty="0"/>
              <a:t>(60 minuter)</a:t>
            </a:r>
          </a:p>
        </p:txBody>
      </p:sp>
    </p:spTree>
    <p:extLst>
      <p:ext uri="{BB962C8B-B14F-4D97-AF65-F5344CB8AC3E}">
        <p14:creationId xmlns:p14="http://schemas.microsoft.com/office/powerpoint/2010/main" val="1297669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bidra till ökad förmåga </a:t>
            </a:r>
            <a:br>
              <a:rPr lang="sv-SE" b="0" dirty="0"/>
            </a:br>
            <a:r>
              <a:rPr lang="sv-SE" b="0" dirty="0"/>
              <a:t>att formulera mål för vården.</a:t>
            </a:r>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34</a:t>
            </a:fld>
            <a:endParaRPr lang="sv-SE"/>
          </a:p>
        </p:txBody>
      </p:sp>
    </p:spTree>
    <p:extLst>
      <p:ext uri="{BB962C8B-B14F-4D97-AF65-F5344CB8AC3E}">
        <p14:creationId xmlns:p14="http://schemas.microsoft.com/office/powerpoint/2010/main" val="1631813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Arbeta enskilt </a:t>
            </a:r>
            <a:br>
              <a:rPr lang="sv-SE" dirty="0"/>
            </a:br>
            <a:r>
              <a:rPr lang="sv-SE" b="0" dirty="0"/>
              <a:t>(15 minuter) </a:t>
            </a:r>
            <a:endParaRPr lang="sv-SE" dirty="0"/>
          </a:p>
        </p:txBody>
      </p:sp>
      <p:sp>
        <p:nvSpPr>
          <p:cNvPr id="3" name="Platshållare för sidfot 2"/>
          <p:cNvSpPr>
            <a:spLocks noGrp="1"/>
          </p:cNvSpPr>
          <p:nvPr>
            <p:ph type="ftr" sz="quarter" idx="11"/>
          </p:nvPr>
        </p:nvSpPr>
        <p:spPr/>
        <p:txBody>
          <a:bodyPr/>
          <a:lstStyle/>
          <a:p>
            <a:r>
              <a:rPr lang="sv-SE"/>
              <a:t>Utforma uppdrag placering</a:t>
            </a:r>
            <a:endParaRPr lang="sv-SE" dirty="0"/>
          </a:p>
        </p:txBody>
      </p:sp>
      <p:sp>
        <p:nvSpPr>
          <p:cNvPr id="5" name="Platshållare för text 4"/>
          <p:cNvSpPr>
            <a:spLocks noGrp="1"/>
          </p:cNvSpPr>
          <p:nvPr>
            <p:ph type="body" sz="quarter" idx="13"/>
          </p:nvPr>
        </p:nvSpPr>
        <p:spPr/>
        <p:txBody>
          <a:bodyPr/>
          <a:lstStyle/>
          <a:p>
            <a:r>
              <a:rPr lang="sv-SE" dirty="0"/>
              <a:t>Gå igenom målen i vårdplanen. </a:t>
            </a:r>
            <a:br>
              <a:rPr lang="sv-SE" dirty="0"/>
            </a:br>
            <a:r>
              <a:rPr lang="sv-SE" dirty="0"/>
              <a:t>Ta hjälp av beslutsunderlaget.</a:t>
            </a:r>
            <a:endParaRPr lang="sv-SE" i="1" dirty="0"/>
          </a:p>
          <a:p>
            <a:pPr marL="270000" indent="-270000">
              <a:buFont typeface="Arial" panose="020B0604020202020204" pitchFamily="34" charset="0"/>
              <a:buChar char="•"/>
            </a:pPr>
            <a:r>
              <a:rPr lang="sv-SE" sz="2000" b="0" dirty="0"/>
              <a:t>Utgår målen från det aktuella barnets </a:t>
            </a:r>
            <a:br>
              <a:rPr lang="sv-SE" sz="2000" b="0" dirty="0"/>
            </a:br>
            <a:r>
              <a:rPr lang="sv-SE" sz="2000" b="0" dirty="0"/>
              <a:t>specifika behov? </a:t>
            </a:r>
          </a:p>
          <a:p>
            <a:pPr marL="270000" lvl="0" indent="-270000">
              <a:buFont typeface="Arial" panose="020B0604020202020204" pitchFamily="34" charset="0"/>
              <a:buChar char="•"/>
            </a:pPr>
            <a:r>
              <a:rPr lang="sv-SE" sz="2000" b="0" dirty="0"/>
              <a:t>Beskriver målen det övergripande målet </a:t>
            </a:r>
            <a:br>
              <a:rPr lang="sv-SE" sz="2000" b="0" dirty="0"/>
            </a:br>
            <a:r>
              <a:rPr lang="sv-SE" sz="2000" b="0" dirty="0"/>
              <a:t>med vården för barnet?</a:t>
            </a:r>
          </a:p>
          <a:p>
            <a:pPr marL="270000" lvl="0" indent="-270000">
              <a:buFont typeface="Arial" panose="020B0604020202020204" pitchFamily="34" charset="0"/>
              <a:buChar char="•"/>
            </a:pPr>
            <a:r>
              <a:rPr lang="sv-SE" sz="2000" b="0" dirty="0"/>
              <a:t>Kommer målen att kunna hjälpa dig att göra </a:t>
            </a:r>
            <a:br>
              <a:rPr lang="sv-SE" sz="2000" b="0" dirty="0"/>
            </a:br>
            <a:r>
              <a:rPr lang="sv-SE" sz="2000" b="0" dirty="0"/>
              <a:t>en bedömning när målet med vården är uppfyllt?</a:t>
            </a:r>
          </a:p>
          <a:p>
            <a:pPr marL="270000" lvl="0" indent="-270000">
              <a:buFont typeface="Arial" panose="020B0604020202020204" pitchFamily="34" charset="0"/>
              <a:buChar char="•"/>
            </a:pPr>
            <a:r>
              <a:rPr lang="sv-SE" sz="2000" b="0" dirty="0"/>
              <a:t>Finns det mål som egentligen är aktiviteter </a:t>
            </a:r>
            <a:br>
              <a:rPr lang="sv-SE" sz="2000" b="0" dirty="0"/>
            </a:br>
            <a:r>
              <a:rPr lang="sv-SE" sz="2000" b="0" dirty="0"/>
              <a:t>för att nå målen?</a:t>
            </a:r>
          </a:p>
          <a:p>
            <a:endParaRPr lang="sv-SE" dirty="0"/>
          </a:p>
        </p:txBody>
      </p:sp>
      <p:pic>
        <p:nvPicPr>
          <p:cNvPr id="7" name="Bildobjekt 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35</a:t>
            </a:fld>
            <a:endParaRPr lang="sv-SE"/>
          </a:p>
        </p:txBody>
      </p:sp>
    </p:spTree>
    <p:extLst>
      <p:ext uri="{BB962C8B-B14F-4D97-AF65-F5344CB8AC3E}">
        <p14:creationId xmlns:p14="http://schemas.microsoft.com/office/powerpoint/2010/main" val="3173371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0B281-BC9E-4972-89C4-F70375C38808}"/>
              </a:ext>
            </a:extLst>
          </p:cNvPr>
          <p:cNvSpPr>
            <a:spLocks noGrp="1"/>
          </p:cNvSpPr>
          <p:nvPr>
            <p:ph type="title"/>
          </p:nvPr>
        </p:nvSpPr>
        <p:spPr/>
        <p:txBody>
          <a:bodyPr/>
          <a:lstStyle/>
          <a:p>
            <a:r>
              <a:rPr lang="sv-SE" dirty="0"/>
              <a:t>Diskutera två och två </a:t>
            </a:r>
            <a:br>
              <a:rPr lang="sv-SE" dirty="0"/>
            </a:br>
            <a:r>
              <a:rPr lang="sv-SE" b="0" dirty="0"/>
              <a:t>(15 minuter) </a:t>
            </a:r>
          </a:p>
        </p:txBody>
      </p:sp>
      <p:sp>
        <p:nvSpPr>
          <p:cNvPr id="3" name="Platshållare för innehåll 2"/>
          <p:cNvSpPr>
            <a:spLocks noGrp="1"/>
          </p:cNvSpPr>
          <p:nvPr>
            <p:ph sz="quarter" idx="13"/>
          </p:nvPr>
        </p:nvSpPr>
        <p:spPr>
          <a:xfrm>
            <a:off x="801687" y="2059200"/>
            <a:ext cx="7101341" cy="3708400"/>
          </a:xfrm>
        </p:spPr>
        <p:txBody>
          <a:bodyPr/>
          <a:lstStyle/>
          <a:p>
            <a:pPr>
              <a:buFont typeface="Arial" panose="020B0604020202020204" pitchFamily="34" charset="0"/>
              <a:buChar char="•"/>
            </a:pPr>
            <a:r>
              <a:rPr lang="sv-SE" b="0" dirty="0"/>
              <a:t>Vad fick ni för tankar när ni arbetade med frågorna?</a:t>
            </a:r>
          </a:p>
          <a:p>
            <a:pPr>
              <a:buFont typeface="Arial" panose="020B0604020202020204" pitchFamily="34" charset="0"/>
              <a:buChar char="•"/>
            </a:pPr>
            <a:r>
              <a:rPr lang="sv-SE" b="0" dirty="0"/>
              <a:t>Var det något ni reflekterade lite extra över?</a:t>
            </a:r>
          </a:p>
          <a:p>
            <a:pPr>
              <a:buFont typeface="Arial" panose="020B0604020202020204" pitchFamily="34" charset="0"/>
              <a:buChar char="•"/>
            </a:pPr>
            <a:r>
              <a:rPr lang="sv-SE" b="0" dirty="0"/>
              <a:t>Finns det något ni behöver tänka på när ni formulerar mål i framtiden?</a:t>
            </a:r>
          </a:p>
          <a:p>
            <a:pPr marL="0" indent="0">
              <a:buNone/>
            </a:pPr>
            <a:r>
              <a:rPr lang="sv-SE" sz="2400" dirty="0"/>
              <a:t> </a:t>
            </a:r>
          </a:p>
          <a:p>
            <a:pPr marL="0" indent="0">
              <a:buNone/>
            </a:pPr>
            <a:endParaRPr lang="sv-SE" sz="1600" dirty="0"/>
          </a:p>
          <a:p>
            <a:pPr marL="0" indent="0">
              <a:buNone/>
            </a:pPr>
            <a:endParaRPr lang="sv-SE" sz="1600" dirty="0"/>
          </a:p>
          <a:p>
            <a:pPr marL="0" indent="0">
              <a:buNone/>
            </a:pPr>
            <a:endParaRPr lang="sv-SE" sz="1600" dirty="0"/>
          </a:p>
        </p:txBody>
      </p:sp>
      <p:sp>
        <p:nvSpPr>
          <p:cNvPr id="4" name="Platshållare för sidfot 3"/>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36</a:t>
            </a:fld>
            <a:endParaRPr lang="sv-SE"/>
          </a:p>
        </p:txBody>
      </p:sp>
    </p:spTree>
    <p:extLst>
      <p:ext uri="{BB962C8B-B14F-4D97-AF65-F5344CB8AC3E}">
        <p14:creationId xmlns:p14="http://schemas.microsoft.com/office/powerpoint/2010/main" val="13641246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a:t>
            </a:r>
            <a:br>
              <a:rPr lang="sv-SE" dirty="0"/>
            </a:br>
            <a:r>
              <a:rPr lang="sv-SE" b="0" dirty="0"/>
              <a:t>(5 minuter)</a:t>
            </a:r>
          </a:p>
        </p:txBody>
      </p:sp>
      <p:sp>
        <p:nvSpPr>
          <p:cNvPr id="4" name="Platshållare för innehåll 3"/>
          <p:cNvSpPr>
            <a:spLocks noGrp="1"/>
          </p:cNvSpPr>
          <p:nvPr>
            <p:ph sz="quarter" idx="13"/>
          </p:nvPr>
        </p:nvSpPr>
        <p:spPr>
          <a:xfrm>
            <a:off x="4355976" y="2060206"/>
            <a:ext cx="3702174" cy="3708400"/>
          </a:xfrm>
        </p:spPr>
        <p:txBody>
          <a:bodyPr/>
          <a:lstStyle/>
          <a:p>
            <a:pPr marL="0" indent="0">
              <a:buNone/>
            </a:pPr>
            <a:r>
              <a:rPr lang="sv-SE" dirty="0"/>
              <a:t>Jämför – hur stämmer detta överens med det ni kom fram till i övningen?</a:t>
            </a:r>
          </a:p>
          <a:p>
            <a:pPr marL="0" indent="0">
              <a:buNone/>
            </a:pPr>
            <a:endParaRPr lang="sv-SE" sz="2800" b="1" dirty="0"/>
          </a:p>
          <a:p>
            <a:pPr marL="0" indent="0">
              <a:buNone/>
            </a:pPr>
            <a:endParaRPr lang="sv-SE" sz="2800" b="1" dirty="0"/>
          </a:p>
        </p:txBody>
      </p:sp>
      <p:sp>
        <p:nvSpPr>
          <p:cNvPr id="5" name="Platshållare för text 4">
            <a:extLst>
              <a:ext uri="{FF2B5EF4-FFF2-40B4-BE49-F238E27FC236}">
                <a16:creationId xmlns:a16="http://schemas.microsoft.com/office/drawing/2014/main" id="{AD7A3BE6-9A9A-4E92-AA95-3B3D7C64967B}"/>
              </a:ext>
            </a:extLst>
          </p:cNvPr>
          <p:cNvSpPr>
            <a:spLocks noGrp="1"/>
          </p:cNvSpPr>
          <p:nvPr>
            <p:ph type="body" sz="quarter" idx="14"/>
          </p:nvPr>
        </p:nvSpPr>
        <p:spPr/>
        <p:txBody>
          <a:bodyPr/>
          <a:lstStyle/>
          <a:p>
            <a:r>
              <a:rPr lang="sv-SE" sz="2000" dirty="0"/>
              <a:t>”Det är viktigt att målet med vården är så tydligt och konkret utformat att barn och vårdnadshavare kan förstå innebörden av förslaget. Socialnämnden måste på ett lättfattligt sätt kunna visa vilka syften som placeringen har och hur dessa syften ska uppnås.”</a:t>
            </a:r>
          </a:p>
          <a:p>
            <a:r>
              <a:rPr lang="sv-SE" sz="2000" dirty="0"/>
              <a:t> </a:t>
            </a:r>
            <a:r>
              <a:rPr lang="sv-SE" sz="1600" dirty="0"/>
              <a:t>(</a:t>
            </a:r>
            <a:r>
              <a:rPr lang="sv-SE" sz="1600" i="0" dirty="0"/>
              <a:t>Placerade barn och unga s. 132.)</a:t>
            </a:r>
            <a:endParaRPr lang="sv-SE" sz="1600" dirty="0">
              <a:solidFill>
                <a:srgbClr val="FF0000"/>
              </a:solidFill>
            </a:endParaRPr>
          </a:p>
        </p:txBody>
      </p:sp>
      <p:sp>
        <p:nvSpPr>
          <p:cNvPr id="3" name="Platshållare för sidfot 2"/>
          <p:cNvSpPr>
            <a:spLocks noGrp="1"/>
          </p:cNvSpPr>
          <p:nvPr>
            <p:ph type="ftr" sz="quarter" idx="11"/>
          </p:nvPr>
        </p:nvSpPr>
        <p:spPr/>
        <p:txBody>
          <a:bodyPr/>
          <a:lstStyle/>
          <a:p>
            <a:r>
              <a:rPr lang="sv-SE"/>
              <a:t>Utforma uppdrag placering</a:t>
            </a:r>
          </a:p>
        </p:txBody>
      </p:sp>
      <p:pic>
        <p:nvPicPr>
          <p:cNvPr id="10" name="Bildobjekt 9"/>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37</a:t>
            </a:fld>
            <a:endParaRPr lang="sv-SE"/>
          </a:p>
        </p:txBody>
      </p:sp>
    </p:spTree>
    <p:extLst>
      <p:ext uri="{BB962C8B-B14F-4D97-AF65-F5344CB8AC3E}">
        <p14:creationId xmlns:p14="http://schemas.microsoft.com/office/powerpoint/2010/main" val="2935379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40B281-BC9E-4972-89C4-F70375C38808}"/>
              </a:ext>
            </a:extLst>
          </p:cNvPr>
          <p:cNvSpPr>
            <a:spLocks noGrp="1"/>
          </p:cNvSpPr>
          <p:nvPr>
            <p:ph type="title"/>
          </p:nvPr>
        </p:nvSpPr>
        <p:spPr/>
        <p:txBody>
          <a:bodyPr/>
          <a:lstStyle/>
          <a:p>
            <a:r>
              <a:rPr lang="sv-SE" dirty="0"/>
              <a:t>Sammanfatta och avsluta </a:t>
            </a:r>
            <a:br>
              <a:rPr lang="sv-SE" dirty="0"/>
            </a:br>
            <a:r>
              <a:rPr lang="sv-SE" b="0" dirty="0"/>
              <a:t>(10 minuter) </a:t>
            </a:r>
          </a:p>
        </p:txBody>
      </p:sp>
      <p:sp>
        <p:nvSpPr>
          <p:cNvPr id="3" name="Platshållare för innehåll 2"/>
          <p:cNvSpPr>
            <a:spLocks noGrp="1"/>
          </p:cNvSpPr>
          <p:nvPr>
            <p:ph sz="quarter" idx="13"/>
          </p:nvPr>
        </p:nvSpPr>
        <p:spPr/>
        <p:txBody>
          <a:bodyPr/>
          <a:lstStyle/>
          <a:p>
            <a:r>
              <a:rPr lang="sv-SE" b="0" dirty="0"/>
              <a:t>Varje par sammanfattar och berättar </a:t>
            </a:r>
            <a:br>
              <a:rPr lang="sv-SE" b="0" dirty="0"/>
            </a:br>
            <a:r>
              <a:rPr lang="sv-SE" b="0" dirty="0"/>
              <a:t>för övriga deltagare </a:t>
            </a:r>
            <a:r>
              <a:rPr lang="sv-SE" b="0" u="sng" dirty="0"/>
              <a:t>en</a:t>
            </a:r>
            <a:r>
              <a:rPr lang="sv-SE" b="0" dirty="0"/>
              <a:t> viktig slutsats </a:t>
            </a:r>
            <a:br>
              <a:rPr lang="sv-SE" b="0" dirty="0"/>
            </a:br>
            <a:r>
              <a:rPr lang="sv-SE" b="0" dirty="0"/>
              <a:t>från sina diskussioner. </a:t>
            </a:r>
          </a:p>
          <a:p>
            <a:r>
              <a:rPr lang="sv-SE" b="0" dirty="0"/>
              <a:t>Avsluta övningen.</a:t>
            </a:r>
          </a:p>
          <a:p>
            <a:pPr marL="0" indent="0">
              <a:buNone/>
            </a:pPr>
            <a:endParaRPr lang="sv-SE" sz="2800" dirty="0"/>
          </a:p>
          <a:p>
            <a:pPr marL="0" indent="0">
              <a:buNone/>
            </a:pPr>
            <a:endParaRPr lang="sv-SE" sz="2800" dirty="0"/>
          </a:p>
          <a:p>
            <a:pPr marL="0" indent="0">
              <a:buNone/>
            </a:pPr>
            <a:endParaRPr lang="sv-SE" sz="2800" dirty="0"/>
          </a:p>
          <a:p>
            <a:pPr marL="0" indent="0">
              <a:buNone/>
            </a:pPr>
            <a:endParaRPr lang="sv-SE" dirty="0"/>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38</a:t>
            </a:fld>
            <a:endParaRPr lang="sv-SE"/>
          </a:p>
        </p:txBody>
      </p:sp>
    </p:spTree>
    <p:extLst>
      <p:ext uri="{BB962C8B-B14F-4D97-AF65-F5344CB8AC3E}">
        <p14:creationId xmlns:p14="http://schemas.microsoft.com/office/powerpoint/2010/main" val="993762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Formulera mål</a:t>
            </a:r>
            <a:br>
              <a:rPr lang="sv-SE" sz="3600" dirty="0"/>
            </a:br>
            <a:r>
              <a:rPr lang="sv-SE" sz="3600" b="0" dirty="0"/>
              <a:t>(40 minuter)</a:t>
            </a:r>
          </a:p>
        </p:txBody>
      </p:sp>
    </p:spTree>
    <p:extLst>
      <p:ext uri="{BB962C8B-B14F-4D97-AF65-F5344CB8AC3E}">
        <p14:creationId xmlns:p14="http://schemas.microsoft.com/office/powerpoint/2010/main" val="3846215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synliggöra nyttan med att </a:t>
            </a:r>
            <a:br>
              <a:rPr lang="sv-SE" b="0" dirty="0"/>
            </a:br>
            <a:r>
              <a:rPr lang="sv-SE" b="0" dirty="0"/>
              <a:t>formulera mål för vården med </a:t>
            </a:r>
            <a:br>
              <a:rPr lang="sv-SE" b="0" dirty="0"/>
            </a:br>
            <a:r>
              <a:rPr lang="sv-SE" b="0" dirty="0"/>
              <a:t>fokus på barnets behov.  </a:t>
            </a:r>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3670569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text 3"/>
          <p:cNvSpPr>
            <a:spLocks noGrp="1"/>
          </p:cNvSpPr>
          <p:nvPr>
            <p:ph type="body" sz="quarter" idx="13"/>
          </p:nvPr>
        </p:nvSpPr>
        <p:spPr/>
        <p:txBody>
          <a:bodyPr/>
          <a:lstStyle/>
          <a:p>
            <a:r>
              <a:rPr lang="sv-SE" b="0" dirty="0"/>
              <a:t>Att bidra till ökad förmåga att </a:t>
            </a:r>
            <a:br>
              <a:rPr lang="sv-SE" b="0" dirty="0"/>
            </a:br>
            <a:r>
              <a:rPr lang="sv-SE" b="0" dirty="0"/>
              <a:t>formulera mål för vården.</a:t>
            </a:r>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40</a:t>
            </a:fld>
            <a:endParaRPr lang="sv-SE"/>
          </a:p>
        </p:txBody>
      </p:sp>
    </p:spTree>
    <p:extLst>
      <p:ext uri="{BB962C8B-B14F-4D97-AF65-F5344CB8AC3E}">
        <p14:creationId xmlns:p14="http://schemas.microsoft.com/office/powerpoint/2010/main" val="26641174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E53DD2-2958-40B4-B209-DFB34FC0DB14}"/>
              </a:ext>
            </a:extLst>
          </p:cNvPr>
          <p:cNvSpPr>
            <a:spLocks noGrp="1"/>
          </p:cNvSpPr>
          <p:nvPr>
            <p:ph type="title"/>
          </p:nvPr>
        </p:nvSpPr>
        <p:spPr/>
        <p:txBody>
          <a:bodyPr/>
          <a:lstStyle/>
          <a:p>
            <a:r>
              <a:rPr lang="sv-SE" dirty="0"/>
              <a:t>Beskriv ärendet </a:t>
            </a:r>
            <a:br>
              <a:rPr lang="sv-SE" dirty="0"/>
            </a:br>
            <a:r>
              <a:rPr lang="sv-SE" b="0" dirty="0"/>
              <a:t>(3 minuter)</a:t>
            </a:r>
          </a:p>
        </p:txBody>
      </p:sp>
      <p:sp>
        <p:nvSpPr>
          <p:cNvPr id="3" name="Platshållare för innehåll 2"/>
          <p:cNvSpPr>
            <a:spLocks noGrp="1"/>
          </p:cNvSpPr>
          <p:nvPr>
            <p:ph sz="quarter" idx="13"/>
          </p:nvPr>
        </p:nvSpPr>
        <p:spPr/>
        <p:txBody>
          <a:bodyPr/>
          <a:lstStyle/>
          <a:p>
            <a:pPr marL="0" indent="0">
              <a:buNone/>
            </a:pPr>
            <a:r>
              <a:rPr lang="sv-SE" b="0" dirty="0"/>
              <a:t>Handläggaren i det aktuella ärendet </a:t>
            </a:r>
            <a:br>
              <a:rPr lang="sv-SE" b="0" dirty="0"/>
            </a:br>
            <a:r>
              <a:rPr lang="sv-SE" b="0" dirty="0"/>
              <a:t>ger gruppen den information som behövs </a:t>
            </a:r>
            <a:br>
              <a:rPr lang="sv-SE" b="0" dirty="0"/>
            </a:br>
            <a:r>
              <a:rPr lang="sv-SE" b="0" dirty="0"/>
              <a:t>för att kunna ta fram övergripande mål för vården utifrån barnets behov.</a:t>
            </a:r>
          </a:p>
          <a:p>
            <a:pPr marL="0" indent="0">
              <a:buNone/>
            </a:pPr>
            <a:endParaRPr lang="sv-SE" sz="2800" dirty="0"/>
          </a:p>
          <a:p>
            <a:pPr marL="0" indent="0">
              <a:buNone/>
            </a:pPr>
            <a:endParaRPr lang="sv-SE" dirty="0"/>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41</a:t>
            </a:fld>
            <a:endParaRPr lang="sv-SE"/>
          </a:p>
        </p:txBody>
      </p:sp>
    </p:spTree>
    <p:extLst>
      <p:ext uri="{BB962C8B-B14F-4D97-AF65-F5344CB8AC3E}">
        <p14:creationId xmlns:p14="http://schemas.microsoft.com/office/powerpoint/2010/main" val="4044799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2E53DD2-2958-40B4-B209-DFB34FC0DB14}"/>
              </a:ext>
            </a:extLst>
          </p:cNvPr>
          <p:cNvSpPr>
            <a:spLocks noGrp="1"/>
          </p:cNvSpPr>
          <p:nvPr>
            <p:ph type="title"/>
          </p:nvPr>
        </p:nvSpPr>
        <p:spPr/>
        <p:txBody>
          <a:bodyPr/>
          <a:lstStyle/>
          <a:p>
            <a:r>
              <a:rPr lang="sv-SE" dirty="0"/>
              <a:t>Fundera enskilt </a:t>
            </a:r>
            <a:br>
              <a:rPr lang="sv-SE" dirty="0"/>
            </a:br>
            <a:r>
              <a:rPr lang="sv-SE" b="0" dirty="0"/>
              <a:t>(5 minuter)</a:t>
            </a:r>
          </a:p>
        </p:txBody>
      </p:sp>
      <p:sp>
        <p:nvSpPr>
          <p:cNvPr id="3" name="Platshållare för innehåll 2"/>
          <p:cNvSpPr>
            <a:spLocks noGrp="1"/>
          </p:cNvSpPr>
          <p:nvPr>
            <p:ph sz="quarter" idx="13"/>
          </p:nvPr>
        </p:nvSpPr>
        <p:spPr>
          <a:xfrm>
            <a:off x="801688" y="2059200"/>
            <a:ext cx="6959600" cy="1102627"/>
          </a:xfrm>
        </p:spPr>
        <p:txBody>
          <a:bodyPr/>
          <a:lstStyle/>
          <a:p>
            <a:pPr marL="0" indent="0">
              <a:buNone/>
            </a:pPr>
            <a:r>
              <a:rPr lang="sv-SE" b="0" dirty="0"/>
              <a:t>Fundera på möjliga </a:t>
            </a:r>
            <a:br>
              <a:rPr lang="sv-SE" b="0" dirty="0"/>
            </a:br>
            <a:r>
              <a:rPr lang="sv-SE" b="0" dirty="0"/>
              <a:t>mål och skriv ner </a:t>
            </a:r>
            <a:br>
              <a:rPr lang="sv-SE" b="0" dirty="0"/>
            </a:br>
            <a:r>
              <a:rPr lang="sv-SE" b="0"/>
              <a:t>varje mål </a:t>
            </a:r>
            <a:r>
              <a:rPr lang="sv-SE" b="0" dirty="0"/>
              <a:t>på en lapp. </a:t>
            </a:r>
          </a:p>
          <a:p>
            <a:pPr marL="0" indent="0">
              <a:buNone/>
            </a:pPr>
            <a:endParaRPr lang="sv-SE" sz="2800" dirty="0"/>
          </a:p>
          <a:p>
            <a:pPr marL="0" indent="0">
              <a:buNone/>
            </a:pPr>
            <a:endParaRPr lang="sv-SE" dirty="0"/>
          </a:p>
        </p:txBody>
      </p:sp>
      <p:sp>
        <p:nvSpPr>
          <p:cNvPr id="5" name="Kommentar i oval 3">
            <a:extLst>
              <a:ext uri="{FF2B5EF4-FFF2-40B4-BE49-F238E27FC236}">
                <a16:creationId xmlns:a16="http://schemas.microsoft.com/office/drawing/2014/main" id="{32B9E94A-5C54-4A9B-B59D-97F63FAD8C3B}"/>
              </a:ext>
            </a:extLst>
          </p:cNvPr>
          <p:cNvSpPr/>
          <p:nvPr/>
        </p:nvSpPr>
        <p:spPr>
          <a:xfrm>
            <a:off x="4668452" y="2519515"/>
            <a:ext cx="3745523" cy="1437548"/>
          </a:xfrm>
          <a:prstGeom prst="wedgeEllipseCallout">
            <a:avLst/>
          </a:prstGeom>
          <a:ln w="9525"/>
          <a:effectLst>
            <a:outerShdw blurRad="50800" dist="38100" dir="2700000" algn="tl" rotWithShape="0">
              <a:prstClr val="black">
                <a:alpha val="40000"/>
              </a:prstClr>
            </a:outerShdw>
          </a:effectLst>
        </p:spPr>
        <p:style>
          <a:lnRef idx="2">
            <a:schemeClr val="accent4"/>
          </a:lnRef>
          <a:fillRef idx="1">
            <a:schemeClr val="lt1"/>
          </a:fillRef>
          <a:effectRef idx="0">
            <a:schemeClr val="accent4"/>
          </a:effectRef>
          <a:fontRef idx="minor">
            <a:schemeClr val="dk1"/>
          </a:fontRef>
        </p:style>
        <p:txBody>
          <a:bodyPr rtlCol="0" anchor="ctr"/>
          <a:lstStyle/>
          <a:p>
            <a:pPr algn="ctr"/>
            <a:r>
              <a:rPr lang="sv-SE" sz="1900" dirty="0">
                <a:solidFill>
                  <a:schemeClr val="accent4"/>
                </a:solidFill>
              </a:rPr>
              <a:t>Tänk fritt!</a:t>
            </a:r>
          </a:p>
          <a:p>
            <a:pPr algn="ctr"/>
            <a:r>
              <a:rPr lang="sv-SE" sz="1900" dirty="0">
                <a:solidFill>
                  <a:schemeClr val="accent4"/>
                </a:solidFill>
              </a:rPr>
              <a:t>Förkasta inga idéer </a:t>
            </a:r>
            <a:br>
              <a:rPr lang="sv-SE" sz="1900" dirty="0">
                <a:solidFill>
                  <a:schemeClr val="accent4"/>
                </a:solidFill>
              </a:rPr>
            </a:br>
            <a:r>
              <a:rPr lang="sv-SE" sz="1900" dirty="0">
                <a:solidFill>
                  <a:schemeClr val="accent4"/>
                </a:solidFill>
              </a:rPr>
              <a:t>i detta läge</a:t>
            </a:r>
            <a:r>
              <a:rPr lang="sv-SE" sz="1900" dirty="0">
                <a:solidFill>
                  <a:schemeClr val="tx1"/>
                </a:solidFill>
              </a:rPr>
              <a:t>.</a:t>
            </a:r>
          </a:p>
        </p:txBody>
      </p:sp>
      <p:sp>
        <p:nvSpPr>
          <p:cNvPr id="4" name="Platshållare för sidfot 3"/>
          <p:cNvSpPr>
            <a:spLocks noGrp="1"/>
          </p:cNvSpPr>
          <p:nvPr>
            <p:ph type="ftr" sz="quarter" idx="11"/>
          </p:nvPr>
        </p:nvSpPr>
        <p:spPr/>
        <p:txBody>
          <a:bodyPr/>
          <a:lstStyle/>
          <a:p>
            <a:r>
              <a:rPr lang="sv-SE"/>
              <a:t>Utforma uppdrag placering</a:t>
            </a:r>
          </a:p>
        </p:txBody>
      </p:sp>
      <p:pic>
        <p:nvPicPr>
          <p:cNvPr id="10" name="Bildobjekt 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42</a:t>
            </a:fld>
            <a:endParaRPr lang="sv-SE"/>
          </a:p>
        </p:txBody>
      </p:sp>
    </p:spTree>
    <p:extLst>
      <p:ext uri="{BB962C8B-B14F-4D97-AF65-F5344CB8AC3E}">
        <p14:creationId xmlns:p14="http://schemas.microsoft.com/office/powerpoint/2010/main" val="30074867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Prioritera två och två </a:t>
            </a:r>
            <a:br>
              <a:rPr lang="sv-SE" dirty="0"/>
            </a:br>
            <a:r>
              <a:rPr lang="sv-SE" b="0" dirty="0"/>
              <a:t>(15 minuter</a:t>
            </a:r>
            <a:r>
              <a:rPr lang="sv-SE" dirty="0"/>
              <a:t>)</a:t>
            </a:r>
          </a:p>
        </p:txBody>
      </p:sp>
      <p:sp>
        <p:nvSpPr>
          <p:cNvPr id="4" name="Platshållare för innehåll 3"/>
          <p:cNvSpPr>
            <a:spLocks noGrp="1"/>
          </p:cNvSpPr>
          <p:nvPr>
            <p:ph sz="quarter" idx="13"/>
          </p:nvPr>
        </p:nvSpPr>
        <p:spPr/>
        <p:txBody>
          <a:bodyPr/>
          <a:lstStyle/>
          <a:p>
            <a:pPr marL="0" indent="0">
              <a:buNone/>
            </a:pPr>
            <a:r>
              <a:rPr lang="sv-SE" dirty="0"/>
              <a:t>Gå igenom mål för mål. </a:t>
            </a:r>
          </a:p>
          <a:p>
            <a:pPr marL="0" indent="0">
              <a:buNone/>
            </a:pPr>
            <a:r>
              <a:rPr lang="sv-SE" dirty="0"/>
              <a:t>Välj ut det eller de mål som bäst stämmer överens med  punkterna nedan. </a:t>
            </a:r>
          </a:p>
          <a:p>
            <a:pPr marL="270000" lvl="1" indent="-270000">
              <a:buFont typeface="Arial" panose="020B0604020202020204" pitchFamily="34" charset="0"/>
              <a:buChar char="•"/>
            </a:pPr>
            <a:r>
              <a:rPr lang="sv-SE" dirty="0"/>
              <a:t>Målet utgår från barnets behov.</a:t>
            </a:r>
          </a:p>
          <a:p>
            <a:pPr marL="270000" lvl="1" indent="-270000">
              <a:buFont typeface="Arial" panose="020B0604020202020204" pitchFamily="34" charset="0"/>
              <a:buChar char="•"/>
            </a:pPr>
            <a:r>
              <a:rPr lang="sv-SE" dirty="0"/>
              <a:t>Det är tydligt och konkret vad som ska uppnås med vården.</a:t>
            </a:r>
          </a:p>
          <a:p>
            <a:pPr marL="270000" lvl="1" indent="-270000">
              <a:buFont typeface="Arial" panose="020B0604020202020204" pitchFamily="34" charset="0"/>
              <a:buChar char="•"/>
            </a:pPr>
            <a:r>
              <a:rPr lang="sv-SE" dirty="0"/>
              <a:t>Målet kan vara en hjälp vid omprövning/övervägande för att avgöra om vården fortfarande behövs.</a:t>
            </a:r>
          </a:p>
          <a:p>
            <a:pPr marL="0" lvl="1" indent="0">
              <a:buNone/>
            </a:pPr>
            <a:endParaRPr lang="sv-SE" dirty="0"/>
          </a:p>
          <a:p>
            <a:endParaRPr lang="sv-SE" sz="2800" dirty="0"/>
          </a:p>
          <a:p>
            <a:endParaRPr lang="sv-SE" sz="2800" dirty="0"/>
          </a:p>
          <a:p>
            <a:endParaRPr lang="sv-SE" sz="2800" dirty="0"/>
          </a:p>
          <a:p>
            <a:pPr marL="0" indent="0">
              <a:buNone/>
            </a:pPr>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43</a:t>
            </a:fld>
            <a:endParaRPr lang="sv-SE"/>
          </a:p>
        </p:txBody>
      </p:sp>
    </p:spTree>
    <p:extLst>
      <p:ext uri="{BB962C8B-B14F-4D97-AF65-F5344CB8AC3E}">
        <p14:creationId xmlns:p14="http://schemas.microsoft.com/office/powerpoint/2010/main" val="3384068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FBEC26-E757-4B17-8D0D-AE6F33745828}"/>
              </a:ext>
            </a:extLst>
          </p:cNvPr>
          <p:cNvSpPr>
            <a:spLocks noGrp="1"/>
          </p:cNvSpPr>
          <p:nvPr>
            <p:ph type="title"/>
          </p:nvPr>
        </p:nvSpPr>
        <p:spPr/>
        <p:txBody>
          <a:bodyPr/>
          <a:lstStyle/>
          <a:p>
            <a:r>
              <a:rPr lang="sv-SE" dirty="0"/>
              <a:t>Gå igenom gemensamt </a:t>
            </a:r>
            <a:br>
              <a:rPr lang="sv-SE" dirty="0"/>
            </a:br>
            <a:r>
              <a:rPr lang="sv-SE" b="0" dirty="0"/>
              <a:t>(5 minuter)</a:t>
            </a:r>
          </a:p>
        </p:txBody>
      </p:sp>
      <p:sp>
        <p:nvSpPr>
          <p:cNvPr id="3" name="Platshållare för innehåll 2"/>
          <p:cNvSpPr>
            <a:spLocks noGrp="1"/>
          </p:cNvSpPr>
          <p:nvPr>
            <p:ph sz="quarter" idx="13"/>
          </p:nvPr>
        </p:nvSpPr>
        <p:spPr/>
        <p:txBody>
          <a:bodyPr/>
          <a:lstStyle/>
          <a:p>
            <a:pPr>
              <a:spcAft>
                <a:spcPts val="1800"/>
              </a:spcAft>
              <a:buFont typeface="Arial" panose="020B0604020202020204" pitchFamily="34" charset="0"/>
              <a:buChar char="•"/>
            </a:pPr>
            <a:r>
              <a:rPr lang="sv-SE" b="0" dirty="0"/>
              <a:t>Varje par läser upp 1–2 utvalda mål.</a:t>
            </a:r>
          </a:p>
          <a:p>
            <a:pPr>
              <a:spcAft>
                <a:spcPts val="1800"/>
              </a:spcAft>
              <a:buFont typeface="Arial" panose="020B0604020202020204" pitchFamily="34" charset="0"/>
              <a:buChar char="•"/>
            </a:pPr>
            <a:r>
              <a:rPr lang="sv-SE" b="0" dirty="0"/>
              <a:t>Motivera ert val.</a:t>
            </a:r>
          </a:p>
          <a:p>
            <a:pPr>
              <a:spcAft>
                <a:spcPts val="1800"/>
              </a:spcAft>
              <a:buFont typeface="Arial" panose="020B0604020202020204" pitchFamily="34" charset="0"/>
              <a:buChar char="•"/>
            </a:pPr>
            <a:endParaRPr lang="sv-SE" sz="2800" dirty="0"/>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44</a:t>
            </a:fld>
            <a:endParaRPr lang="sv-SE"/>
          </a:p>
        </p:txBody>
      </p:sp>
    </p:spTree>
    <p:extLst>
      <p:ext uri="{BB962C8B-B14F-4D97-AF65-F5344CB8AC3E}">
        <p14:creationId xmlns:p14="http://schemas.microsoft.com/office/powerpoint/2010/main" val="3127924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från övningen? </a:t>
            </a:r>
          </a:p>
          <a:p>
            <a:pPr marL="0" indent="0">
              <a:buNone/>
            </a:pPr>
            <a:r>
              <a:rPr lang="sv-SE" sz="2000" dirty="0"/>
              <a:t>Exempelvis:</a:t>
            </a:r>
          </a:p>
          <a:p>
            <a:pPr>
              <a:spcBef>
                <a:spcPts val="0"/>
              </a:spcBef>
            </a:pPr>
            <a:r>
              <a:rPr lang="sv-SE" sz="2000" b="0" dirty="0"/>
              <a:t>Något du har fått hjälp med.</a:t>
            </a:r>
          </a:p>
          <a:p>
            <a:pPr>
              <a:spcBef>
                <a:spcPts val="0"/>
              </a:spcBef>
            </a:pPr>
            <a:r>
              <a:rPr lang="sv-SE" sz="2000" b="0" dirty="0"/>
              <a:t>Eventuella ”aha-upplevelser”.</a:t>
            </a:r>
          </a:p>
          <a:p>
            <a:pPr>
              <a:spcBef>
                <a:spcPts val="0"/>
              </a:spcBef>
            </a:pPr>
            <a:r>
              <a:rPr lang="sv-SE" sz="2000" b="0" dirty="0"/>
              <a:t>Något du ska börja, sluta eller fortsätta göra. </a:t>
            </a:r>
          </a:p>
        </p:txBody>
      </p:sp>
      <p:sp>
        <p:nvSpPr>
          <p:cNvPr id="5" name="Platshållare för sidfot 4"/>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45</a:t>
            </a:fld>
            <a:endParaRPr lang="sv-SE"/>
          </a:p>
        </p:txBody>
      </p:sp>
    </p:spTree>
    <p:extLst>
      <p:ext uri="{BB962C8B-B14F-4D97-AF65-F5344CB8AC3E}">
        <p14:creationId xmlns:p14="http://schemas.microsoft.com/office/powerpoint/2010/main" val="41100968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a:t>Sammanfatta </a:t>
            </a:r>
            <a:r>
              <a:rPr lang="sv-SE" dirty="0"/>
              <a:t>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r>
              <a:rPr lang="sv-SE" sz="2600" b="0" dirty="0"/>
              <a:t>Gå laget runt och låt dem som vill dela med sig av tankar kring övningen. </a:t>
            </a:r>
          </a:p>
          <a:p>
            <a:r>
              <a:rPr lang="sv-SE" sz="2600" b="0" dirty="0"/>
              <a:t>Avsluta övningen. </a:t>
            </a:r>
          </a:p>
        </p:txBody>
      </p:sp>
      <p:pic>
        <p:nvPicPr>
          <p:cNvPr id="4" name="Bildobjekt 3"/>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442616" y="612144"/>
            <a:ext cx="1002003" cy="1010494"/>
          </a:xfrm>
          <a:prstGeom prst="ellipse">
            <a:avLst/>
          </a:prstGeom>
        </p:spPr>
      </p:pic>
      <p:sp>
        <p:nvSpPr>
          <p:cNvPr id="5" name="Platshållare för sidfot 4"/>
          <p:cNvSpPr>
            <a:spLocks noGrp="1"/>
          </p:cNvSpPr>
          <p:nvPr>
            <p:ph type="ftr" sz="quarter" idx="11"/>
          </p:nvPr>
        </p:nvSpPr>
        <p:spPr/>
        <p:txBody>
          <a:bodyPr/>
          <a:lstStyle/>
          <a:p>
            <a:r>
              <a:rPr lang="sv-SE"/>
              <a:t>Utforma uppdrag placering</a:t>
            </a:r>
          </a:p>
        </p:txBody>
      </p:sp>
      <p:sp>
        <p:nvSpPr>
          <p:cNvPr id="6" name="Platshållare för bildnummer 5"/>
          <p:cNvSpPr>
            <a:spLocks noGrp="1"/>
          </p:cNvSpPr>
          <p:nvPr>
            <p:ph type="sldNum" sz="quarter" idx="12"/>
          </p:nvPr>
        </p:nvSpPr>
        <p:spPr/>
        <p:txBody>
          <a:bodyPr/>
          <a:lstStyle/>
          <a:p>
            <a:fld id="{3C85E78D-9BDB-402C-83E3-26573C1B9F9F}" type="slidenum">
              <a:rPr lang="sv-SE" smtClean="0"/>
              <a:t>46</a:t>
            </a:fld>
            <a:endParaRPr lang="sv-SE"/>
          </a:p>
        </p:txBody>
      </p:sp>
    </p:spTree>
    <p:extLst>
      <p:ext uri="{BB962C8B-B14F-4D97-AF65-F5344CB8AC3E}">
        <p14:creationId xmlns:p14="http://schemas.microsoft.com/office/powerpoint/2010/main" val="40677761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p:txBody>
          <a:bodyPr/>
          <a:lstStyle/>
          <a:p>
            <a:pPr marL="0" indent="0">
              <a:buNone/>
            </a:pPr>
            <a:r>
              <a:rPr lang="sv-SE" sz="3400" dirty="0"/>
              <a:t>Läs mer:</a:t>
            </a:r>
          </a:p>
          <a:p>
            <a:pPr marL="270000" indent="-270000">
              <a:spcBef>
                <a:spcPts val="0"/>
              </a:spcBef>
            </a:pPr>
            <a:r>
              <a:rPr lang="sv-SE" dirty="0"/>
              <a:t>Placerade barn och unga s. 130 – 133</a:t>
            </a:r>
            <a:endParaRPr lang="sv-SE" dirty="0">
              <a:solidFill>
                <a:srgbClr val="FF0000"/>
              </a:solidFill>
            </a:endParaRPr>
          </a:p>
          <a:p>
            <a:pPr marL="270000" indent="-270000">
              <a:spcBef>
                <a:spcPts val="0"/>
              </a:spcBef>
            </a:pPr>
            <a:r>
              <a:rPr lang="sv-SE" dirty="0"/>
              <a:t>Handläggning och dokumentation s. 342</a:t>
            </a:r>
          </a:p>
          <a:p>
            <a:endParaRPr lang="sv-SE" dirty="0"/>
          </a:p>
        </p:txBody>
      </p:sp>
      <p:sp>
        <p:nvSpPr>
          <p:cNvPr id="2" name="Platshållare för sidfot 1"/>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8259" y="700051"/>
            <a:ext cx="1191333" cy="1083439"/>
          </a:xfrm>
          <a:prstGeom prst="rect">
            <a:avLst/>
          </a:prstGeom>
        </p:spPr>
      </p:pic>
      <p:sp>
        <p:nvSpPr>
          <p:cNvPr id="4" name="Platshållare för bildnummer 3"/>
          <p:cNvSpPr>
            <a:spLocks noGrp="1"/>
          </p:cNvSpPr>
          <p:nvPr>
            <p:ph type="sldNum" sz="quarter" idx="12"/>
          </p:nvPr>
        </p:nvSpPr>
        <p:spPr/>
        <p:txBody>
          <a:bodyPr/>
          <a:lstStyle/>
          <a:p>
            <a:fld id="{F3A1DABF-CD59-47A1-8187-10F3203EF599}" type="slidenum">
              <a:rPr lang="sv-SE" smtClean="0"/>
              <a:t>47</a:t>
            </a:fld>
            <a:endParaRPr lang="sv-SE"/>
          </a:p>
        </p:txBody>
      </p:sp>
    </p:spTree>
    <p:extLst>
      <p:ext uri="{BB962C8B-B14F-4D97-AF65-F5344CB8AC3E}">
        <p14:creationId xmlns:p14="http://schemas.microsoft.com/office/powerpoint/2010/main" val="21189036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2708993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sz="quarter" idx="13"/>
          </p:nvPr>
        </p:nvSpPr>
        <p:spPr/>
        <p:txBody>
          <a:bodyPr/>
          <a:lstStyle/>
          <a:p>
            <a:pPr marL="0" indent="0">
              <a:buNone/>
            </a:pPr>
            <a:r>
              <a:rPr lang="sv-SE" dirty="0"/>
              <a:t>Socialnämnden måste på ett lättfattligt sätt kunna visa vilka syften som placeringen har och hur man ämnar uppnå dessa syften. </a:t>
            </a:r>
          </a:p>
          <a:p>
            <a:pPr marL="0" indent="0">
              <a:buNone/>
            </a:pPr>
            <a:r>
              <a:rPr lang="sv-SE" dirty="0"/>
              <a:t>Det är vidare viktigt att vårdplanen är realistisk och att den följs upp.</a:t>
            </a:r>
          </a:p>
          <a:p>
            <a:pPr marL="0" indent="0">
              <a:buNone/>
            </a:pPr>
            <a:endParaRPr lang="sv-SE" b="0" dirty="0"/>
          </a:p>
          <a:p>
            <a:pPr marL="0" indent="0">
              <a:buNone/>
            </a:pPr>
            <a:r>
              <a:rPr lang="sv-SE" sz="2000" b="0" i="1" dirty="0"/>
              <a:t>(Prop. 2000/01:80, s. 105)</a:t>
            </a:r>
          </a:p>
        </p:txBody>
      </p:sp>
      <p:sp>
        <p:nvSpPr>
          <p:cNvPr id="2" name="Platshållare för sidfot 1"/>
          <p:cNvSpPr>
            <a:spLocks noGrp="1"/>
          </p:cNvSpPr>
          <p:nvPr>
            <p:ph type="ftr" sz="quarter" idx="11"/>
          </p:nvPr>
        </p:nvSpPr>
        <p:spPr/>
        <p:txBody>
          <a:bodyPr/>
          <a:lstStyle/>
          <a:p>
            <a:r>
              <a:rPr lang="sv-SE"/>
              <a:t>Utforma uppdrag placering</a:t>
            </a:r>
          </a:p>
        </p:txBody>
      </p:sp>
      <p:sp>
        <p:nvSpPr>
          <p:cNvPr id="3" name="Platshållare för bildnummer 2"/>
          <p:cNvSpPr>
            <a:spLocks noGrp="1"/>
          </p:cNvSpPr>
          <p:nvPr>
            <p:ph type="sldNum" sz="quarter" idx="12"/>
          </p:nvPr>
        </p:nvSpPr>
        <p:spPr/>
        <p:txBody>
          <a:bodyPr/>
          <a:lstStyle/>
          <a:p>
            <a:fld id="{F3A1DABF-CD59-47A1-8187-10F3203EF599}" type="slidenum">
              <a:rPr lang="sv-SE" smtClean="0"/>
              <a:t>5</a:t>
            </a:fld>
            <a:endParaRPr lang="sv-SE"/>
          </a:p>
        </p:txBody>
      </p:sp>
    </p:spTree>
    <p:extLst>
      <p:ext uri="{BB962C8B-B14F-4D97-AF65-F5344CB8AC3E}">
        <p14:creationId xmlns:p14="http://schemas.microsoft.com/office/powerpoint/2010/main" val="447008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 Diskutera två och två </a:t>
            </a:r>
            <a:br>
              <a:rPr lang="sv-SE" dirty="0"/>
            </a:br>
            <a:r>
              <a:rPr lang="sv-SE" dirty="0"/>
              <a:t> </a:t>
            </a:r>
            <a:r>
              <a:rPr lang="sv-SE" b="0" dirty="0"/>
              <a:t>(10 minuter)</a:t>
            </a:r>
          </a:p>
        </p:txBody>
      </p:sp>
      <p:sp>
        <p:nvSpPr>
          <p:cNvPr id="4" name="Platshållare för innehåll 3"/>
          <p:cNvSpPr>
            <a:spLocks noGrp="1"/>
          </p:cNvSpPr>
          <p:nvPr>
            <p:ph sz="quarter" idx="13"/>
          </p:nvPr>
        </p:nvSpPr>
        <p:spPr/>
        <p:txBody>
          <a:bodyPr/>
          <a:lstStyle/>
          <a:p>
            <a:pPr marL="0" indent="0">
              <a:spcBef>
                <a:spcPts val="1800"/>
              </a:spcBef>
              <a:buNone/>
            </a:pPr>
            <a:r>
              <a:rPr lang="sv-SE" dirty="0"/>
              <a:t>Diskutera och skriv några korta punkter som summerar vad ni kommer fram till:</a:t>
            </a:r>
          </a:p>
          <a:p>
            <a:r>
              <a:rPr lang="sv-SE" b="0" dirty="0"/>
              <a:t>Vad finns det för olika syften med att </a:t>
            </a:r>
            <a:br>
              <a:rPr lang="sv-SE" b="0" dirty="0"/>
            </a:br>
            <a:r>
              <a:rPr lang="sv-SE" b="0" dirty="0"/>
              <a:t>ta fram mål med vården?</a:t>
            </a:r>
          </a:p>
          <a:p>
            <a:r>
              <a:rPr lang="sv-SE" b="0" dirty="0"/>
              <a:t>Vad kan det få för konsekvenser för </a:t>
            </a:r>
            <a:br>
              <a:rPr lang="sv-SE" b="0" dirty="0"/>
            </a:br>
            <a:r>
              <a:rPr lang="sv-SE" b="0" dirty="0"/>
              <a:t>vården om det inte finns tydliga mål?</a:t>
            </a:r>
          </a:p>
          <a:p>
            <a:r>
              <a:rPr lang="sv-SE" b="0" dirty="0"/>
              <a:t>Vilka är de största utmaningarna </a:t>
            </a:r>
            <a:br>
              <a:rPr lang="sv-SE" b="0" dirty="0"/>
            </a:br>
            <a:r>
              <a:rPr lang="sv-SE" b="0" dirty="0"/>
              <a:t>i att formulera bra mål?</a:t>
            </a:r>
          </a:p>
          <a:p>
            <a:endParaRPr lang="sv-SE" dirty="0"/>
          </a:p>
          <a:p>
            <a:endParaRPr lang="sv-SE" dirty="0"/>
          </a:p>
        </p:txBody>
      </p:sp>
      <p:sp>
        <p:nvSpPr>
          <p:cNvPr id="3" name="Platshållare för sidfot 2"/>
          <p:cNvSpPr>
            <a:spLocks noGrp="1"/>
          </p:cNvSpPr>
          <p:nvPr>
            <p:ph type="ftr" sz="quarter" idx="11"/>
          </p:nvPr>
        </p:nvSpPr>
        <p:spPr/>
        <p:txBody>
          <a:bodyPr/>
          <a:lstStyle/>
          <a:p>
            <a:r>
              <a:rPr lang="sv-SE"/>
              <a:t>Utforma uppdrag placering</a:t>
            </a:r>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6</a:t>
            </a:fld>
            <a:endParaRPr lang="sv-SE"/>
          </a:p>
        </p:txBody>
      </p:sp>
    </p:spTree>
    <p:extLst>
      <p:ext uri="{BB962C8B-B14F-4D97-AF65-F5344CB8AC3E}">
        <p14:creationId xmlns:p14="http://schemas.microsoft.com/office/powerpoint/2010/main" val="154112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F74FA0-EA3E-4FEB-8689-15A082610E45}"/>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3" name="Platshållare för innehåll 2"/>
          <p:cNvSpPr>
            <a:spLocks noGrp="1"/>
          </p:cNvSpPr>
          <p:nvPr>
            <p:ph sz="quarter" idx="13"/>
          </p:nvPr>
        </p:nvSpPr>
        <p:spPr/>
        <p:txBody>
          <a:bodyPr/>
          <a:lstStyle/>
          <a:p>
            <a:pPr>
              <a:buFont typeface="Arial" panose="020B0604020202020204" pitchFamily="34" charset="0"/>
              <a:buChar char="•"/>
            </a:pPr>
            <a:r>
              <a:rPr lang="sv-SE" b="0" dirty="0"/>
              <a:t>Varje par berättar om en sak </a:t>
            </a:r>
            <a:br>
              <a:rPr lang="sv-SE" b="0" dirty="0"/>
            </a:br>
            <a:r>
              <a:rPr lang="sv-SE" b="0" dirty="0"/>
              <a:t>som kommit fram i diskussionen </a:t>
            </a:r>
          </a:p>
          <a:p>
            <a:pPr>
              <a:buFont typeface="Arial" panose="020B0604020202020204" pitchFamily="34" charset="0"/>
              <a:buChar char="•"/>
            </a:pPr>
            <a:r>
              <a:rPr lang="sv-SE" b="0" dirty="0"/>
              <a:t>Skriv upp på tavlan eller på </a:t>
            </a:r>
            <a:br>
              <a:rPr lang="sv-SE" b="0" dirty="0"/>
            </a:br>
            <a:r>
              <a:rPr lang="sv-SE" b="0" dirty="0"/>
              <a:t>ett blädderblock.</a:t>
            </a:r>
          </a:p>
        </p:txBody>
      </p:sp>
      <p:sp>
        <p:nvSpPr>
          <p:cNvPr id="4" name="Platshållare för sidfot 3"/>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7</a:t>
            </a:fld>
            <a:endParaRPr lang="sv-SE"/>
          </a:p>
        </p:txBody>
      </p:sp>
    </p:spTree>
    <p:extLst>
      <p:ext uri="{BB962C8B-B14F-4D97-AF65-F5344CB8AC3E}">
        <p14:creationId xmlns:p14="http://schemas.microsoft.com/office/powerpoint/2010/main" val="2830321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marL="0" indent="0">
              <a:buNone/>
            </a:pPr>
            <a:r>
              <a:rPr lang="sv-SE" sz="2600" dirty="0"/>
              <a:t>Vad tar du med dig från diskussionen?</a:t>
            </a:r>
          </a:p>
          <a:p>
            <a:pPr marL="0" indent="0">
              <a:buNone/>
            </a:pPr>
            <a:r>
              <a:rPr lang="sv-SE" sz="2000" dirty="0"/>
              <a:t>Exempelvis:</a:t>
            </a:r>
          </a:p>
          <a:p>
            <a:pPr>
              <a:spcBef>
                <a:spcPts val="0"/>
              </a:spcBef>
            </a:pPr>
            <a:r>
              <a:rPr lang="sv-SE" sz="2000" b="0" dirty="0"/>
              <a:t>Något du har fått hjälp med.</a:t>
            </a:r>
          </a:p>
          <a:p>
            <a:pPr>
              <a:spcBef>
                <a:spcPts val="0"/>
              </a:spcBef>
            </a:pPr>
            <a:r>
              <a:rPr lang="sv-SE" sz="2000" b="0" dirty="0"/>
              <a:t>Eventuella ”aha-upplevelser”.</a:t>
            </a:r>
          </a:p>
          <a:p>
            <a:pPr>
              <a:spcBef>
                <a:spcPts val="0"/>
              </a:spcBef>
            </a:pPr>
            <a:r>
              <a:rPr lang="sv-SE" sz="2000" b="0" dirty="0"/>
              <a:t>Något du ska börja, sluta eller fortsätta göra. </a:t>
            </a:r>
          </a:p>
        </p:txBody>
      </p:sp>
      <p:sp>
        <p:nvSpPr>
          <p:cNvPr id="5" name="Platshållare för sidfot 4"/>
          <p:cNvSpPr>
            <a:spLocks noGrp="1"/>
          </p:cNvSpPr>
          <p:nvPr>
            <p:ph type="ftr" sz="quarter" idx="11"/>
          </p:nvPr>
        </p:nvSpPr>
        <p:spPr/>
        <p:txBody>
          <a:bodyPr/>
          <a:lstStyle/>
          <a:p>
            <a:r>
              <a:rPr lang="sv-SE"/>
              <a:t>Utforma uppdrag placering</a:t>
            </a:r>
          </a:p>
        </p:txBody>
      </p:sp>
      <p:pic>
        <p:nvPicPr>
          <p:cNvPr id="8" name="Bildobjekt 7"/>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8</a:t>
            </a:fld>
            <a:endParaRPr lang="sv-SE"/>
          </a:p>
        </p:txBody>
      </p:sp>
    </p:spTree>
    <p:extLst>
      <p:ext uri="{BB962C8B-B14F-4D97-AF65-F5344CB8AC3E}">
        <p14:creationId xmlns:p14="http://schemas.microsoft.com/office/powerpoint/2010/main" val="888326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Utforma uppdrag placering</a:t>
            </a:r>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37766"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9</a:t>
            </a:fld>
            <a:endParaRPr lang="sv-SE"/>
          </a:p>
        </p:txBody>
      </p:sp>
    </p:spTree>
    <p:extLst>
      <p:ext uri="{BB962C8B-B14F-4D97-AF65-F5344CB8AC3E}">
        <p14:creationId xmlns:p14="http://schemas.microsoft.com/office/powerpoint/2010/main" val="2836111215"/>
      </p:ext>
    </p:extLst>
  </p:cSld>
  <p:clrMapOvr>
    <a:masterClrMapping/>
  </p:clrMapOvr>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201</TotalTime>
  <Words>2153</Words>
  <Application>Microsoft Office PowerPoint</Application>
  <PresentationFormat>Bildspel på skärmen (4:3)</PresentationFormat>
  <Paragraphs>300</Paragraphs>
  <Slides>48</Slides>
  <Notes>24</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48</vt:i4>
      </vt:variant>
    </vt:vector>
  </HeadingPairs>
  <TitlesOfParts>
    <vt:vector size="52" baseType="lpstr">
      <vt:lpstr>Arial</vt:lpstr>
      <vt:lpstr>Calibri</vt:lpstr>
      <vt:lpstr>Century Gothic</vt:lpstr>
      <vt:lpstr>SoS-PPT-svensk-150922</vt:lpstr>
      <vt:lpstr>Formulera mål för vården  </vt:lpstr>
      <vt:lpstr>Innehåll och ungefärlig tidsåtgång</vt:lpstr>
      <vt:lpstr>Varför ta fram mål?  (30 minuter)</vt:lpstr>
      <vt:lpstr>Övningens syfte</vt:lpstr>
      <vt:lpstr>PowerPoint-presentation</vt:lpstr>
      <vt:lpstr> Diskutera två och två   (10 minuter)</vt:lpstr>
      <vt:lpstr>Sammanfatta gemensamt  (10 minuter)</vt:lpstr>
      <vt:lpstr>Fundera enskilt  (3 minuter)</vt:lpstr>
      <vt:lpstr>Sammanfatta och avsluta (5 minuter)</vt:lpstr>
      <vt:lpstr>Utforska målformuleringar (60 minuter)</vt:lpstr>
      <vt:lpstr>Övningens syfte</vt:lpstr>
      <vt:lpstr>Diskutera två och två (15 minuter)</vt:lpstr>
      <vt:lpstr>Övningsexempel – mål för vården</vt:lpstr>
      <vt:lpstr>Diskutera två och två varje  mål utifrån frågeställningarna: </vt:lpstr>
      <vt:lpstr>Diskutera gemensamt  (10 minuter)</vt:lpstr>
      <vt:lpstr>PowerPoint-presentation</vt:lpstr>
      <vt:lpstr>PowerPoint-presentation</vt:lpstr>
      <vt:lpstr>PowerPoint-presentation</vt:lpstr>
      <vt:lpstr>PowerPoint-presentation</vt:lpstr>
      <vt:lpstr>PowerPoint-presentation</vt:lpstr>
      <vt:lpstr>PowerPoint-presentation</vt:lpstr>
      <vt:lpstr>Sammanfatta gemensamt  (10 minuter)</vt:lpstr>
      <vt:lpstr>Fundera enskilt  (3 minuter)</vt:lpstr>
      <vt:lpstr>PowerPoint-presentation</vt:lpstr>
      <vt:lpstr>Uppföljningsbara mål (50 minuter)</vt:lpstr>
      <vt:lpstr>Övningens syfte</vt:lpstr>
      <vt:lpstr>Arbeta enskilt  (5 minuter) </vt:lpstr>
      <vt:lpstr>Sammanställ gemensamt (5 minuter)</vt:lpstr>
      <vt:lpstr>Diskutera gemensamt (15 minuter)</vt:lpstr>
      <vt:lpstr>Diskutera i gruppen (15 minuter)</vt:lpstr>
      <vt:lpstr>Fundera enskilt  (3 minuter)</vt:lpstr>
      <vt:lpstr>Sammanfatta och avsluta (5 minuter)</vt:lpstr>
      <vt:lpstr>Utforska mål i eget ärende  (60 minuter)</vt:lpstr>
      <vt:lpstr>Övningens syfte</vt:lpstr>
      <vt:lpstr>Arbeta enskilt  (15 minuter) </vt:lpstr>
      <vt:lpstr>Diskutera två och två  (15 minuter) </vt:lpstr>
      <vt:lpstr>Diskutera två och två (5 minuter)</vt:lpstr>
      <vt:lpstr>Sammanfatta och avsluta  (10 minuter) </vt:lpstr>
      <vt:lpstr>Formulera mål (40 minuter)</vt:lpstr>
      <vt:lpstr>Övningens syfte</vt:lpstr>
      <vt:lpstr>Beskriv ärendet  (3 minuter)</vt:lpstr>
      <vt:lpstr>Fundera enskilt  (5 minuter)</vt:lpstr>
      <vt:lpstr>Prioritera två och två  (15 minuter)</vt:lpstr>
      <vt:lpstr>Gå igenom gemensamt  (5 minuter)</vt:lpstr>
      <vt:lpstr>Fundera enskilt  (3 minuter)</vt:lpstr>
      <vt:lpstr>Sammanfatta och avsluta (5 minuter)</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32</cp:revision>
  <cp:lastPrinted>2015-05-08T11:44:01Z</cp:lastPrinted>
  <dcterms:created xsi:type="dcterms:W3CDTF">2020-02-18T13:08:05Z</dcterms:created>
  <dcterms:modified xsi:type="dcterms:W3CDTF">2022-03-31T12:55:38Z</dcterms:modified>
</cp:coreProperties>
</file>