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44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8" r:id="rId24"/>
    <p:sldId id="339" r:id="rId25"/>
    <p:sldId id="340" r:id="rId26"/>
    <p:sldId id="341" r:id="rId27"/>
    <p:sldId id="342" r:id="rId28"/>
    <p:sldId id="345" r:id="rId29"/>
  </p:sldIdLst>
  <p:sldSz cx="9144000" cy="6858000" type="screen4x3"/>
  <p:notesSz cx="6781800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56">
          <p15:clr>
            <a:srgbClr val="A4A3A4"/>
          </p15:clr>
        </p15:guide>
        <p15:guide id="2" orient="horz" pos="3908">
          <p15:clr>
            <a:srgbClr val="A4A3A4"/>
          </p15:clr>
        </p15:guide>
        <p15:guide id="3" orient="horz" pos="3566">
          <p15:clr>
            <a:srgbClr val="A4A3A4"/>
          </p15:clr>
        </p15:guide>
        <p15:guide id="4" orient="horz" pos="1341">
          <p15:clr>
            <a:srgbClr val="A4A3A4"/>
          </p15:clr>
        </p15:guide>
        <p15:guide id="5" orient="horz" pos="443">
          <p15:clr>
            <a:srgbClr val="A4A3A4"/>
          </p15:clr>
        </p15:guide>
        <p15:guide id="6" pos="511">
          <p15:clr>
            <a:srgbClr val="A4A3A4"/>
          </p15:clr>
        </p15:guide>
        <p15:guide id="7" pos="4889">
          <p15:clr>
            <a:srgbClr val="A4A3A4"/>
          </p15:clr>
        </p15:guide>
        <p15:guide id="8" pos="214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åker, Eva" initials="AE" lastIdx="66" clrIdx="0">
    <p:extLst>
      <p:ext uri="{19B8F6BF-5375-455C-9EA6-DF929625EA0E}">
        <p15:presenceInfo xmlns:p15="http://schemas.microsoft.com/office/powerpoint/2012/main" userId="S-1-5-21-2075942658-1792417684-393963531-205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llanmörkt format 3 - Dekorfärg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69184" autoAdjust="0"/>
  </p:normalViewPr>
  <p:slideViewPr>
    <p:cSldViewPr snapToGrid="0" showGuides="1">
      <p:cViewPr varScale="1">
        <p:scale>
          <a:sx n="79" d="100"/>
          <a:sy n="79" d="100"/>
        </p:scale>
        <p:origin x="2406" y="90"/>
      </p:cViewPr>
      <p:guideLst>
        <p:guide orient="horz" pos="1256"/>
        <p:guide orient="horz" pos="3908"/>
        <p:guide orient="horz" pos="3566"/>
        <p:guide orient="horz" pos="1341"/>
        <p:guide orient="horz" pos="443"/>
        <p:guide pos="511"/>
        <p:guide pos="4889"/>
        <p:guide pos="2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-3732" y="-102"/>
      </p:cViewPr>
      <p:guideLst>
        <p:guide orient="horz" pos="3126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26941D-6ED6-4480-B48D-D720ADA45BFB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D1ED4-416D-4DD7-8370-109B0FEA21A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464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1451" y="1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/>
          <a:lstStyle>
            <a:lvl1pPr algn="r">
              <a:defRPr sz="1200"/>
            </a:lvl1pPr>
          </a:lstStyle>
          <a:p>
            <a:fld id="{00F28322-9E50-4BFC-ADA5-24FE44B8EB92}" type="datetimeFigureOut">
              <a:rPr lang="sv-SE" smtClean="0"/>
              <a:t>2024-01-10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6125"/>
            <a:ext cx="4959350" cy="3719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0" tIns="47736" rIns="95470" bIns="4773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5470" tIns="47736" rIns="95470" bIns="47736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1451" y="9428584"/>
            <a:ext cx="2938780" cy="496332"/>
          </a:xfrm>
          <a:prstGeom prst="rect">
            <a:avLst/>
          </a:prstGeom>
        </p:spPr>
        <p:txBody>
          <a:bodyPr vert="horz" lIns="95470" tIns="47736" rIns="95470" bIns="47736" rtlCol="0" anchor="b"/>
          <a:lstStyle>
            <a:lvl1pPr algn="r">
              <a:defRPr sz="1200"/>
            </a:lvl1pPr>
          </a:lstStyle>
          <a:p>
            <a:fld id="{D4045FB0-5EAC-49C2-A7A1-C763FDD813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376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Innan</a:t>
            </a:r>
            <a:r>
              <a:rPr lang="sv-SE" baseline="0" dirty="0"/>
              <a:t> denna övning har deltagarna gjort en förberedande uppgift.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56824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5202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högt för deltagarna och gå sedan vidare till nästa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8309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20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4246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Läs texten högt för deltagarna och gå sedan vidare till nästa bild.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26526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F93072-01C5-4990-92DD-1C8DC08DF95F}" type="slidenum">
              <a:rPr lang="sv-SE" smtClean="0"/>
              <a:t>23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3949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601803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</a:t>
            </a:r>
            <a:r>
              <a:rPr lang="en-US" dirty="0" err="1"/>
              <a:t>och</a:t>
            </a:r>
            <a:r>
              <a:rPr lang="en-US" dirty="0"/>
              <a:t> be dem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frågorna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bilden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6549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Denna bild visas inte för deltagarna. Det är</a:t>
            </a:r>
            <a:r>
              <a:rPr lang="sv-SE" baseline="0" dirty="0"/>
              <a:t> en översikt för dig om innehållet.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859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5908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Dela in </a:t>
            </a:r>
            <a:r>
              <a:rPr lang="en-US" dirty="0" err="1"/>
              <a:t>gruppen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par </a:t>
            </a:r>
            <a:r>
              <a:rPr lang="en-US" dirty="0" err="1"/>
              <a:t>och</a:t>
            </a:r>
            <a:r>
              <a:rPr lang="en-US" dirty="0"/>
              <a:t> be dem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frågorna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bilden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24960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Läs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texten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den </a:t>
            </a:r>
            <a:r>
              <a:rPr lang="en-US" dirty="0" err="1"/>
              <a:t>blåa</a:t>
            </a:r>
            <a:r>
              <a:rPr lang="en-US" dirty="0"/>
              <a:t> </a:t>
            </a:r>
            <a:r>
              <a:rPr lang="en-US" dirty="0" err="1"/>
              <a:t>rutan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diskutera</a:t>
            </a:r>
            <a:r>
              <a:rPr lang="en-US" dirty="0"/>
              <a:t> </a:t>
            </a:r>
            <a:r>
              <a:rPr lang="en-US" dirty="0" err="1"/>
              <a:t>gemensamt</a:t>
            </a:r>
            <a:r>
              <a:rPr lang="en-US" dirty="0"/>
              <a:t>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7708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682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77228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D5C85-476C-4D22-9171-34CD4005C30F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6848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Gå</a:t>
            </a:r>
            <a:r>
              <a:rPr lang="en-US" dirty="0"/>
              <a:t> </a:t>
            </a:r>
            <a:r>
              <a:rPr lang="en-US" dirty="0" err="1"/>
              <a:t>igenom</a:t>
            </a:r>
            <a:r>
              <a:rPr lang="en-US" dirty="0"/>
              <a:t> </a:t>
            </a:r>
            <a:r>
              <a:rPr lang="en-US" dirty="0" err="1"/>
              <a:t>syftet</a:t>
            </a:r>
            <a:r>
              <a:rPr lang="en-US" dirty="0"/>
              <a:t> </a:t>
            </a:r>
            <a:r>
              <a:rPr lang="en-US" dirty="0" err="1"/>
              <a:t>tillsammans</a:t>
            </a:r>
            <a:r>
              <a:rPr lang="en-US" dirty="0"/>
              <a:t>. 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045FB0-5EAC-49C2-A7A1-C763FDD81356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878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4173579"/>
            <a:ext cx="9147600" cy="2684421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4421">
                <a:moveTo>
                  <a:pt x="1" y="2337683"/>
                </a:moveTo>
                <a:lnTo>
                  <a:pt x="9131698" y="0"/>
                </a:lnTo>
                <a:cubicBezTo>
                  <a:pt x="9136999" y="894807"/>
                  <a:pt x="9142299" y="1789614"/>
                  <a:pt x="9147600" y="2684421"/>
                </a:cubicBezTo>
                <a:lnTo>
                  <a:pt x="0" y="2684421"/>
                </a:lnTo>
                <a:cubicBezTo>
                  <a:pt x="0" y="2568842"/>
                  <a:pt x="1" y="2453262"/>
                  <a:pt x="1" y="2337683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2059055"/>
            <a:ext cx="7772400" cy="1104900"/>
          </a:xfrm>
        </p:spPr>
        <p:txBody>
          <a:bodyPr/>
          <a:lstStyle>
            <a:lvl1pPr>
              <a:defRPr sz="3400">
                <a:solidFill>
                  <a:srgbClr val="E98300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801688" y="4266501"/>
            <a:ext cx="5858518" cy="232375"/>
          </a:xfrm>
        </p:spPr>
        <p:txBody>
          <a:bodyPr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817590" y="5380362"/>
            <a:ext cx="1152128" cy="267235"/>
          </a:xfrm>
        </p:spPr>
        <p:txBody>
          <a:bodyPr/>
          <a:lstStyle>
            <a:lvl1pPr>
              <a:defRPr sz="900" b="1">
                <a:solidFill>
                  <a:srgbClr val="FFFFFF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14"/>
          </p:nvPr>
        </p:nvSpPr>
        <p:spPr>
          <a:xfrm>
            <a:off x="801688" y="4475023"/>
            <a:ext cx="5858544" cy="722312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 b="0">
                <a:solidFill>
                  <a:srgbClr val="FFFFFF"/>
                </a:solidFill>
              </a:defRPr>
            </a:lvl1pPr>
            <a:lvl2pPr marL="285750" indent="0">
              <a:buNone/>
              <a:defRPr sz="1400">
                <a:solidFill>
                  <a:schemeClr val="bg2"/>
                </a:solidFill>
              </a:defRPr>
            </a:lvl2pPr>
            <a:lvl3pPr marL="539750" indent="0">
              <a:buNone/>
              <a:defRPr sz="1400">
                <a:solidFill>
                  <a:schemeClr val="bg2"/>
                </a:solidFill>
              </a:defRPr>
            </a:lvl3pPr>
            <a:lvl4pPr marL="723900" indent="0">
              <a:buNone/>
              <a:defRPr sz="1400">
                <a:solidFill>
                  <a:schemeClr val="bg2"/>
                </a:solidFill>
              </a:defRPr>
            </a:lvl4pPr>
            <a:lvl5pPr marL="927100" indent="0">
              <a:buNone/>
              <a:defRPr sz="1400">
                <a:solidFill>
                  <a:schemeClr val="bg2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14" y="800439"/>
            <a:ext cx="2592000" cy="544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36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8871"/>
            <a:ext cx="3299791" cy="3095625"/>
          </a:xfrm>
        </p:spPr>
        <p:txBody>
          <a:bodyPr/>
          <a:lstStyle>
            <a:lvl1pPr marL="0" indent="0">
              <a:buNone/>
              <a:defRPr sz="1400" b="0" baseline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3723" y="5299364"/>
            <a:ext cx="3312220" cy="47148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58768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35446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6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96804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7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  <p:sp>
        <p:nvSpPr>
          <p:cNvPr id="8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3481397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2538871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801688" y="2130425"/>
            <a:ext cx="3252727" cy="3054050"/>
          </a:xfrm>
        </p:spPr>
        <p:txBody>
          <a:bodyPr/>
          <a:lstStyle>
            <a:lvl1pPr marL="0" indent="0">
              <a:buNone/>
              <a:defRPr sz="2600" b="1"/>
            </a:lvl1pPr>
            <a:lvl2pPr marL="285750" indent="0">
              <a:buNone/>
              <a:defRPr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198167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hög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4325509" y="2127600"/>
            <a:ext cx="4818491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630239" y="5221275"/>
            <a:ext cx="3422236" cy="367200"/>
          </a:xfrm>
        </p:spPr>
        <p:txBody>
          <a:bodyPr anchor="b" anchorCtr="0"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139350"/>
            <a:ext cx="3410272" cy="3632799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 sz="2000"/>
            </a:lvl1pPr>
            <a:lvl2pPr>
              <a:defRPr sz="2000"/>
            </a:lvl2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Redigera format för bakgrundstext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Pct val="115000"/>
              <a:buFont typeface="Century Gothic" pitchFamily="34" charset="0"/>
              <a:buNone/>
              <a:tabLst/>
              <a:defRPr/>
            </a:pPr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258760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4901632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punktlista och 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3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86592" y="2139950"/>
            <a:ext cx="3338991" cy="3648075"/>
          </a:xfrm>
        </p:spPr>
        <p:txBody>
          <a:bodyPr/>
          <a:lstStyle>
            <a:lvl1pPr>
              <a:spcBef>
                <a:spcPts val="0"/>
              </a:spcBef>
              <a:defRPr sz="260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2105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801688" y="2127600"/>
            <a:ext cx="3299791" cy="3441117"/>
          </a:xfrm>
        </p:spPr>
        <p:txBody>
          <a:bodyPr/>
          <a:lstStyle>
            <a:lvl1pPr marL="0" indent="0">
              <a:buNone/>
              <a:defRPr sz="1400"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87327" y="5221275"/>
            <a:ext cx="3493699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93034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med plats fö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1548841"/>
            <a:ext cx="9147600" cy="5309159"/>
          </a:xfrm>
          <a:custGeom>
            <a:avLst/>
            <a:gdLst>
              <a:gd name="connsiteX0" fmla="*/ 0 w 9147600"/>
              <a:gd name="connsiteY0" fmla="*/ 0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0 w 9147600"/>
              <a:gd name="connsiteY4" fmla="*/ 0 h 2708275"/>
              <a:gd name="connsiteX0" fmla="*/ 15903 w 9147600"/>
              <a:gd name="connsiteY0" fmla="*/ 2313829 h 2708275"/>
              <a:gd name="connsiteX1" fmla="*/ 9147600 w 9147600"/>
              <a:gd name="connsiteY1" fmla="*/ 0 h 2708275"/>
              <a:gd name="connsiteX2" fmla="*/ 9147600 w 9147600"/>
              <a:gd name="connsiteY2" fmla="*/ 2708275 h 2708275"/>
              <a:gd name="connsiteX3" fmla="*/ 0 w 9147600"/>
              <a:gd name="connsiteY3" fmla="*/ 2708275 h 2708275"/>
              <a:gd name="connsiteX4" fmla="*/ 15903 w 9147600"/>
              <a:gd name="connsiteY4" fmla="*/ 2313829 h 2708275"/>
              <a:gd name="connsiteX0" fmla="*/ 0 w 9155551"/>
              <a:gd name="connsiteY0" fmla="*/ 2313829 h 2708275"/>
              <a:gd name="connsiteX1" fmla="*/ 9155551 w 9155551"/>
              <a:gd name="connsiteY1" fmla="*/ 0 h 2708275"/>
              <a:gd name="connsiteX2" fmla="*/ 9155551 w 9155551"/>
              <a:gd name="connsiteY2" fmla="*/ 2708275 h 2708275"/>
              <a:gd name="connsiteX3" fmla="*/ 7951 w 9155551"/>
              <a:gd name="connsiteY3" fmla="*/ 2708275 h 2708275"/>
              <a:gd name="connsiteX4" fmla="*/ 0 w 9155551"/>
              <a:gd name="connsiteY4" fmla="*/ 2313829 h 2708275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0 w 9155551"/>
              <a:gd name="connsiteY0" fmla="*/ 2289975 h 2684421"/>
              <a:gd name="connsiteX1" fmla="*/ 9139649 w 9155551"/>
              <a:gd name="connsiteY1" fmla="*/ 0 h 2684421"/>
              <a:gd name="connsiteX2" fmla="*/ 9155551 w 9155551"/>
              <a:gd name="connsiteY2" fmla="*/ 2684421 h 2684421"/>
              <a:gd name="connsiteX3" fmla="*/ 7951 w 9155551"/>
              <a:gd name="connsiteY3" fmla="*/ 2684421 h 2684421"/>
              <a:gd name="connsiteX4" fmla="*/ 0 w 9155551"/>
              <a:gd name="connsiteY4" fmla="*/ 2289975 h 2684421"/>
              <a:gd name="connsiteX0" fmla="*/ 1 w 9147600"/>
              <a:gd name="connsiteY0" fmla="*/ 2337683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2337683 h 2684421"/>
              <a:gd name="connsiteX0" fmla="*/ 1 w 9147600"/>
              <a:gd name="connsiteY0" fmla="*/ 1182114 h 2684421"/>
              <a:gd name="connsiteX1" fmla="*/ 9131698 w 9147600"/>
              <a:gd name="connsiteY1" fmla="*/ 0 h 2684421"/>
              <a:gd name="connsiteX2" fmla="*/ 9147600 w 9147600"/>
              <a:gd name="connsiteY2" fmla="*/ 2684421 h 2684421"/>
              <a:gd name="connsiteX3" fmla="*/ 0 w 9147600"/>
              <a:gd name="connsiteY3" fmla="*/ 2684421 h 2684421"/>
              <a:gd name="connsiteX4" fmla="*/ 1 w 9147600"/>
              <a:gd name="connsiteY4" fmla="*/ 1182114 h 2684421"/>
              <a:gd name="connsiteX0" fmla="*/ 1 w 9147600"/>
              <a:gd name="connsiteY0" fmla="*/ 1186140 h 2688447"/>
              <a:gd name="connsiteX1" fmla="*/ 9139649 w 9147600"/>
              <a:gd name="connsiteY1" fmla="*/ 0 h 2688447"/>
              <a:gd name="connsiteX2" fmla="*/ 9147600 w 9147600"/>
              <a:gd name="connsiteY2" fmla="*/ 2688447 h 2688447"/>
              <a:gd name="connsiteX3" fmla="*/ 0 w 9147600"/>
              <a:gd name="connsiteY3" fmla="*/ 2688447 h 2688447"/>
              <a:gd name="connsiteX4" fmla="*/ 1 w 9147600"/>
              <a:gd name="connsiteY4" fmla="*/ 1186140 h 268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7600" h="2688447">
                <a:moveTo>
                  <a:pt x="1" y="1186140"/>
                </a:moveTo>
                <a:lnTo>
                  <a:pt x="9139649" y="0"/>
                </a:lnTo>
                <a:cubicBezTo>
                  <a:pt x="9144950" y="894807"/>
                  <a:pt x="9142299" y="1793640"/>
                  <a:pt x="9147600" y="2688447"/>
                </a:cubicBezTo>
                <a:lnTo>
                  <a:pt x="0" y="2688447"/>
                </a:lnTo>
                <a:cubicBezTo>
                  <a:pt x="0" y="2572868"/>
                  <a:pt x="1" y="1301719"/>
                  <a:pt x="1" y="1186140"/>
                </a:cubicBezTo>
                <a:close/>
              </a:path>
            </a:pathLst>
          </a:custGeom>
          <a:solidFill>
            <a:srgbClr val="A5ACAF"/>
          </a:solidFill>
        </p:spPr>
        <p:txBody>
          <a:bodyPr anchor="b" anchorCtr="0"/>
          <a:lstStyle>
            <a:lvl1pPr marL="0" indent="0" algn="r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3339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600"/>
            </a:lvl1pPr>
            <a:lvl2pPr marL="285750" indent="0">
              <a:buNone/>
              <a:defRPr sz="2000"/>
            </a:lvl2pPr>
            <a:lvl3pPr marL="539750" indent="0">
              <a:buNone/>
              <a:defRPr/>
            </a:lvl3pPr>
            <a:lvl4pPr marL="723900" indent="0">
              <a:buNone/>
              <a:defRPr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stor bild vänster 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77182" cy="1296144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4"/>
          </p:nvPr>
        </p:nvSpPr>
        <p:spPr>
          <a:xfrm>
            <a:off x="0" y="2127600"/>
            <a:ext cx="4094205" cy="3439984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1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278702" y="5221275"/>
            <a:ext cx="3528204" cy="367200"/>
          </a:xfrm>
        </p:spPr>
        <p:txBody>
          <a:bodyPr anchor="b" anchorCtr="0"/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2" name="Platshållare för text 6"/>
          <p:cNvSpPr>
            <a:spLocks noGrp="1"/>
          </p:cNvSpPr>
          <p:nvPr>
            <p:ph type="body" sz="quarter" idx="16"/>
          </p:nvPr>
        </p:nvSpPr>
        <p:spPr>
          <a:xfrm>
            <a:off x="4278702" y="2130426"/>
            <a:ext cx="3501636" cy="2976412"/>
          </a:xfrm>
        </p:spPr>
        <p:txBody>
          <a:bodyPr/>
          <a:lstStyle>
            <a:lvl1pPr marL="0" indent="0">
              <a:buNone/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03616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801688" y="2074072"/>
            <a:ext cx="68326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9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5697159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 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828537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2066925"/>
            <a:ext cx="9144000" cy="3438525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1"/>
          <p:cNvSpPr>
            <a:spLocks noGrp="1"/>
          </p:cNvSpPr>
          <p:nvPr>
            <p:ph type="body" sz="quarter" idx="15"/>
          </p:nvPr>
        </p:nvSpPr>
        <p:spPr>
          <a:xfrm>
            <a:off x="4324928" y="5612277"/>
            <a:ext cx="3312220" cy="153853"/>
          </a:xfrm>
        </p:spPr>
        <p:txBody>
          <a:bodyPr/>
          <a:lstStyle>
            <a:lvl1pPr marL="0" indent="0" algn="r">
              <a:spcBef>
                <a:spcPts val="0"/>
              </a:spcBef>
              <a:spcAft>
                <a:spcPts val="0"/>
              </a:spcAft>
              <a:buNone/>
              <a:defRPr sz="900" b="0" i="1"/>
            </a:lvl1pPr>
            <a:lvl2pPr marL="285750" indent="0">
              <a:buNone/>
              <a:defRPr sz="900"/>
            </a:lvl2pPr>
            <a:lvl3pPr marL="539750" indent="0">
              <a:buNone/>
              <a:defRPr sz="900"/>
            </a:lvl3pPr>
            <a:lvl4pPr marL="723900" indent="0">
              <a:buNone/>
              <a:defRPr sz="900"/>
            </a:lvl4pPr>
            <a:lvl5pPr marL="927100" indent="0">
              <a:buNone/>
              <a:defRPr sz="900"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7922803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5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664235"/>
            <a:ext cx="9144000" cy="5003320"/>
          </a:xfrm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37554186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7600"/>
            <a:ext cx="6957444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56317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9DD622-F54F-40E9-B147-94DCF94A0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936BCF-7566-492C-AF06-9187DAD22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3AB57D-FB88-476D-8875-38B187BE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A51EFC1-176B-4D1F-A20B-4A4A670BF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853F86B-0B63-4E3E-A572-3EA73FA6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5E78D-9BDB-402C-83E3-26573C1B9F9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7503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utan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 2"/>
          <p:cNvSpPr/>
          <p:nvPr userDrawn="1"/>
        </p:nvSpPr>
        <p:spPr>
          <a:xfrm>
            <a:off x="0" y="1543050"/>
            <a:ext cx="9144000" cy="5314950"/>
          </a:xfrm>
          <a:custGeom>
            <a:avLst/>
            <a:gdLst>
              <a:gd name="connsiteX0" fmla="*/ 0 w 9144000"/>
              <a:gd name="connsiteY0" fmla="*/ 0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0 h 5314950"/>
              <a:gd name="connsiteX0" fmla="*/ 0 w 9144000"/>
              <a:gd name="connsiteY0" fmla="*/ 27717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771775 h 5314950"/>
              <a:gd name="connsiteX0" fmla="*/ 0 w 9144000"/>
              <a:gd name="connsiteY0" fmla="*/ 2352675 h 5314950"/>
              <a:gd name="connsiteX1" fmla="*/ 9144000 w 9144000"/>
              <a:gd name="connsiteY1" fmla="*/ 0 h 5314950"/>
              <a:gd name="connsiteX2" fmla="*/ 9144000 w 9144000"/>
              <a:gd name="connsiteY2" fmla="*/ 5314950 h 5314950"/>
              <a:gd name="connsiteX3" fmla="*/ 0 w 9144000"/>
              <a:gd name="connsiteY3" fmla="*/ 5314950 h 5314950"/>
              <a:gd name="connsiteX4" fmla="*/ 0 w 9144000"/>
              <a:gd name="connsiteY4" fmla="*/ 2352675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44000" h="5314950">
                <a:moveTo>
                  <a:pt x="0" y="2352675"/>
                </a:moveTo>
                <a:lnTo>
                  <a:pt x="9144000" y="0"/>
                </a:lnTo>
                <a:lnTo>
                  <a:pt x="9144000" y="5314950"/>
                </a:lnTo>
                <a:lnTo>
                  <a:pt x="0" y="5314950"/>
                </a:lnTo>
                <a:lnTo>
                  <a:pt x="0" y="2352675"/>
                </a:lnTo>
                <a:close/>
              </a:path>
            </a:pathLst>
          </a:custGeom>
          <a:solidFill>
            <a:srgbClr val="A5A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900">
              <a:solidFill>
                <a:schemeClr val="tx1"/>
              </a:solidFill>
            </a:endParaRPr>
          </a:p>
        </p:txBody>
      </p:sp>
      <p:sp>
        <p:nvSpPr>
          <p:cNvPr id="9" name="Rubrik 1"/>
          <p:cNvSpPr>
            <a:spLocks noGrp="1"/>
          </p:cNvSpPr>
          <p:nvPr>
            <p:ph type="ctrTitle"/>
          </p:nvPr>
        </p:nvSpPr>
        <p:spPr>
          <a:xfrm>
            <a:off x="784342" y="725700"/>
            <a:ext cx="7772400" cy="1408385"/>
          </a:xfrm>
        </p:spPr>
        <p:txBody>
          <a:bodyPr/>
          <a:lstStyle>
            <a:lvl1pPr>
              <a:defRPr sz="340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12" name="Bildobjekt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enstaka o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1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222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 – mening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>
              <a:spcBef>
                <a:spcPts val="0"/>
              </a:spcBef>
              <a:defRPr sz="2600" b="0"/>
            </a:lvl1pPr>
            <a:lvl2pPr>
              <a:defRPr sz="2000"/>
            </a:lvl2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05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/>
          </p:nvPr>
        </p:nvSpPr>
        <p:spPr>
          <a:xfrm>
            <a:off x="801688" y="2059200"/>
            <a:ext cx="6959600" cy="3708400"/>
          </a:xfrm>
        </p:spPr>
        <p:txBody>
          <a:bodyPr/>
          <a:lstStyle>
            <a:lvl1pPr marL="0" indent="0">
              <a:spcBef>
                <a:spcPts val="800"/>
              </a:spcBef>
              <a:spcAft>
                <a:spcPts val="0"/>
              </a:spcAft>
              <a:buFontTx/>
              <a:buNone/>
              <a:defRPr sz="2600"/>
            </a:lvl1pPr>
            <a:lvl2pPr marL="0" indent="0">
              <a:buFontTx/>
              <a:buNone/>
              <a:defRPr sz="2000"/>
            </a:lvl2pPr>
            <a:lvl3pPr marL="0" indent="0">
              <a:spcAft>
                <a:spcPts val="0"/>
              </a:spcAft>
              <a:buFontTx/>
              <a:buNone/>
              <a:defRPr sz="1900" b="1"/>
            </a:lvl3pPr>
            <a:lvl4pPr marL="0" indent="0">
              <a:spcAft>
                <a:spcPts val="0"/>
              </a:spcAft>
              <a:buFontTx/>
              <a:buNone/>
              <a:defRPr sz="1600"/>
            </a:lvl4pPr>
            <a:lvl5pPr marL="0" indent="0">
              <a:spcAft>
                <a:spcPts val="0"/>
              </a:spcAft>
              <a:buFontTx/>
              <a:buNone/>
              <a:defRPr sz="1600"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</p:spTree>
    <p:extLst>
      <p:ext uri="{BB962C8B-B14F-4D97-AF65-F5344CB8AC3E}">
        <p14:creationId xmlns:p14="http://schemas.microsoft.com/office/powerpoint/2010/main" val="1026846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11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ast punkt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801504"/>
            <a:ext cx="9147600" cy="47928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801688" y="1353267"/>
            <a:ext cx="6959600" cy="3708400"/>
          </a:xfrm>
        </p:spPr>
        <p:txBody>
          <a:bodyPr/>
          <a:lstStyle>
            <a:lvl1pPr marL="373063" indent="-373063">
              <a:spcBef>
                <a:spcPts val="1000"/>
              </a:spcBef>
              <a:buSzPct val="115000"/>
              <a:buFont typeface="Arial" pitchFamily="34" charset="0"/>
              <a:buChar char="•"/>
              <a:defRPr sz="26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600">
                <a:solidFill>
                  <a:srgbClr val="FFFFFF"/>
                </a:solidFill>
              </a:defRPr>
            </a:lvl3pPr>
            <a:lvl4pPr>
              <a:defRPr sz="1400">
                <a:solidFill>
                  <a:srgbClr val="FFFFFF"/>
                </a:solidFill>
              </a:defRPr>
            </a:lvl4pPr>
            <a:lvl5pPr>
              <a:defRPr sz="1200">
                <a:solidFill>
                  <a:srgbClr val="FFFFFF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4446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1688" y="687600"/>
            <a:ext cx="6951600" cy="129614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1DABF-CD59-47A1-8187-10F3203EF599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3"/>
          </p:nvPr>
        </p:nvSpPr>
        <p:spPr>
          <a:xfrm>
            <a:off x="4355976" y="2060206"/>
            <a:ext cx="3405312" cy="3708400"/>
          </a:xfrm>
        </p:spPr>
        <p:txBody>
          <a:bodyPr/>
          <a:lstStyle>
            <a:lvl1pPr>
              <a:spcBef>
                <a:spcPts val="800"/>
              </a:spcBef>
              <a:defRPr sz="2600" b="0"/>
            </a:lvl1pPr>
            <a:lvl2pPr>
              <a:defRPr sz="2000"/>
            </a:lvl2pPr>
            <a:lvl3pPr>
              <a:defRPr sz="1600"/>
            </a:lvl3pPr>
            <a:lvl4pPr>
              <a:defRPr sz="1400"/>
            </a:lvl4pPr>
            <a:lvl5pPr marL="927100" indent="0"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2113906"/>
            <a:ext cx="4067175" cy="3455988"/>
          </a:xfrm>
          <a:solidFill>
            <a:schemeClr val="accent4"/>
          </a:solidFill>
          <a:ln>
            <a:noFill/>
          </a:ln>
        </p:spPr>
        <p:txBody>
          <a:bodyPr lIns="180000" tIns="180000" rIns="180000" bIns="180000" anchor="ctr" anchorCtr="1"/>
          <a:lstStyle>
            <a:lvl1pPr marL="0" indent="0" algn="ctr">
              <a:buNone/>
              <a:defRPr sz="2600" b="0" i="1">
                <a:solidFill>
                  <a:srgbClr val="FFFFFF"/>
                </a:solidFill>
              </a:defRPr>
            </a:lvl1pPr>
            <a:lvl2pPr>
              <a:defRPr sz="3000" b="0" i="1">
                <a:solidFill>
                  <a:srgbClr val="E6C99B"/>
                </a:solidFill>
              </a:defRPr>
            </a:lvl2pPr>
            <a:lvl3pPr>
              <a:defRPr sz="3000" b="0" i="1">
                <a:solidFill>
                  <a:srgbClr val="E6C99B"/>
                </a:solidFill>
              </a:defRPr>
            </a:lvl3pPr>
            <a:lvl4pPr>
              <a:defRPr sz="3000" b="0" i="1">
                <a:solidFill>
                  <a:srgbClr val="E6C99B"/>
                </a:solidFill>
              </a:defRPr>
            </a:lvl4pPr>
            <a:lvl5pPr>
              <a:defRPr sz="3000" b="0" i="1">
                <a:solidFill>
                  <a:srgbClr val="E6C99B"/>
                </a:solidFill>
              </a:defRPr>
            </a:lvl5pPr>
          </a:lstStyle>
          <a:p>
            <a:pPr lvl="0"/>
            <a:r>
              <a:rPr lang="sv-SE" dirty="0"/>
              <a:t>Klicka här för att </a:t>
            </a:r>
            <a:br>
              <a:rPr lang="sv-SE" dirty="0"/>
            </a:br>
            <a:r>
              <a:rPr lang="sv-SE" dirty="0"/>
              <a:t>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6351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/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00" y="6210000"/>
            <a:ext cx="1396800" cy="293233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6951600" cy="129614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1688" y="2057400"/>
            <a:ext cx="6951364" cy="36951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761289" y="6295894"/>
            <a:ext cx="79594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91119" y="6295894"/>
            <a:ext cx="4320000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Följa upp placering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408988" y="6295894"/>
            <a:ext cx="432544" cy="26723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3A1DABF-CD59-47A1-8187-10F3203EF599}" type="slidenum">
              <a:rPr lang="sv-SE" smtClean="0"/>
              <a:pPr/>
              <a:t>‹#›</a:t>
            </a:fld>
            <a:endParaRPr lang="sv-SE" dirty="0"/>
          </a:p>
        </p:txBody>
      </p:sp>
      <p:cxnSp>
        <p:nvCxnSpPr>
          <p:cNvPr id="9" name="Rak 8"/>
          <p:cNvCxnSpPr/>
          <p:nvPr/>
        </p:nvCxnSpPr>
        <p:spPr>
          <a:xfrm>
            <a:off x="-362309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k 10"/>
          <p:cNvCxnSpPr/>
          <p:nvPr/>
        </p:nvCxnSpPr>
        <p:spPr>
          <a:xfrm>
            <a:off x="-362309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k 11"/>
          <p:cNvCxnSpPr/>
          <p:nvPr/>
        </p:nvCxnSpPr>
        <p:spPr>
          <a:xfrm>
            <a:off x="-362309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12"/>
          <p:cNvCxnSpPr/>
          <p:nvPr/>
        </p:nvCxnSpPr>
        <p:spPr>
          <a:xfrm>
            <a:off x="-362309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13"/>
          <p:cNvCxnSpPr/>
          <p:nvPr/>
        </p:nvCxnSpPr>
        <p:spPr>
          <a:xfrm>
            <a:off x="9264772" y="5652398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/>
          <p:nvPr/>
        </p:nvCxnSpPr>
        <p:spPr>
          <a:xfrm>
            <a:off x="9264772" y="6195324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9264772" y="2120322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/>
          <p:nvPr/>
        </p:nvCxnSpPr>
        <p:spPr>
          <a:xfrm>
            <a:off x="9264772" y="702175"/>
            <a:ext cx="250166" cy="0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17"/>
          <p:cNvCxnSpPr/>
          <p:nvPr/>
        </p:nvCxnSpPr>
        <p:spPr>
          <a:xfrm flipV="1">
            <a:off x="802586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V="1">
            <a:off x="7751763" y="-229676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/>
          <p:nvPr/>
        </p:nvCxnSpPr>
        <p:spPr>
          <a:xfrm flipV="1">
            <a:off x="802586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/>
          <p:nvPr/>
        </p:nvCxnSpPr>
        <p:spPr>
          <a:xfrm flipV="1">
            <a:off x="7751763" y="6923599"/>
            <a:ext cx="0" cy="138022"/>
          </a:xfrm>
          <a:prstGeom prst="line">
            <a:avLst/>
          </a:prstGeom>
          <a:ln>
            <a:solidFill>
              <a:srgbClr val="0026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30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99" r:id="rId3"/>
    <p:sldLayoutId id="2147483650" r:id="rId4"/>
    <p:sldLayoutId id="2147483665" r:id="rId5"/>
    <p:sldLayoutId id="2147483661" r:id="rId6"/>
    <p:sldLayoutId id="2147483662" r:id="rId7"/>
    <p:sldLayoutId id="2147483700" r:id="rId8"/>
    <p:sldLayoutId id="2147483663" r:id="rId9"/>
    <p:sldLayoutId id="2147483664" r:id="rId10"/>
    <p:sldLayoutId id="2147483703" r:id="rId11"/>
    <p:sldLayoutId id="2147483702" r:id="rId12"/>
    <p:sldLayoutId id="2147483704" r:id="rId13"/>
    <p:sldLayoutId id="2147483667" r:id="rId14"/>
    <p:sldLayoutId id="2147483705" r:id="rId15"/>
    <p:sldLayoutId id="2147483670" r:id="rId16"/>
    <p:sldLayoutId id="2147483668" r:id="rId17"/>
    <p:sldLayoutId id="2147483707" r:id="rId18"/>
    <p:sldLayoutId id="2147483706" r:id="rId19"/>
    <p:sldLayoutId id="2147483708" r:id="rId20"/>
    <p:sldLayoutId id="2147483709" r:id="rId21"/>
    <p:sldLayoutId id="2147483666" r:id="rId22"/>
    <p:sldLayoutId id="2147483669" r:id="rId23"/>
    <p:sldLayoutId id="2147483655" r:id="rId24"/>
    <p:sldLayoutId id="2147483654" r:id="rId25"/>
    <p:sldLayoutId id="2147483710" r:id="rId26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accent4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1463" indent="-271463" algn="l" defTabSz="914400" rtl="0" eaLnBrk="1" latinLnBrk="0" hangingPunct="1">
        <a:spcBef>
          <a:spcPts val="1900"/>
        </a:spcBef>
        <a:spcAft>
          <a:spcPts val="800"/>
        </a:spcAft>
        <a:buSzPct val="115000"/>
        <a:buFont typeface="Century Gothic" pitchFamily="34" charset="0"/>
        <a:buChar char="•"/>
        <a:defRPr sz="1900" b="1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20700" indent="-2349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9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11200" indent="-1714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6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20750" indent="-1968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–"/>
        <a:defRPr sz="14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073150" indent="-146050" algn="l" defTabSz="914400" rtl="0" eaLnBrk="1" latinLnBrk="0" hangingPunct="1">
        <a:spcBef>
          <a:spcPts val="0"/>
        </a:spcBef>
        <a:spcAft>
          <a:spcPts val="800"/>
        </a:spcAft>
        <a:buFont typeface="Arial" pitchFamily="34" charset="0"/>
        <a:buChar char="•"/>
        <a:defRPr sz="1200" b="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E2B85A-D4EB-43F5-817E-4940A89308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Följa upp placering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sz="2100" b="0" dirty="0">
              <a:solidFill>
                <a:srgbClr val="FFFFFF"/>
              </a:solidFill>
            </a:endParaRPr>
          </a:p>
        </p:txBody>
      </p:sp>
      <p:pic>
        <p:nvPicPr>
          <p:cNvPr id="4" name="Platshållare för bild 3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8891" t="-23668" r="-20072" b="-5156"/>
          <a:stretch/>
        </p:blipFill>
        <p:spPr>
          <a:solidFill>
            <a:srgbClr val="3DB7E4"/>
          </a:solidFill>
        </p:spPr>
      </p:pic>
    </p:spTree>
    <p:extLst>
      <p:ext uri="{BB962C8B-B14F-4D97-AF65-F5344CB8AC3E}">
        <p14:creationId xmlns:p14="http://schemas.microsoft.com/office/powerpoint/2010/main" val="37601292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Planera fortsatt arbete</a:t>
            </a:r>
            <a:br>
              <a:rPr lang="sv-SE" dirty="0"/>
            </a:br>
            <a:r>
              <a:rPr lang="sv-SE" b="0" dirty="0"/>
              <a:t>(10 min)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Bestäm vilket eller vilka förslag ni </a:t>
            </a:r>
            <a:br>
              <a:rPr lang="sv-SE" b="0" dirty="0"/>
            </a:br>
            <a:r>
              <a:rPr lang="sv-SE" b="0" dirty="0"/>
              <a:t>vill arbeta vidare med.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Hur kan ni arbeta vidare med dessa?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Bestäm när och hur ni ska följa upp </a:t>
            </a:r>
            <a:br>
              <a:rPr lang="sv-SE" b="0" dirty="0"/>
            </a:br>
            <a:r>
              <a:rPr lang="sv-SE" b="0" dirty="0"/>
              <a:t>hur det har gått.</a:t>
            </a:r>
          </a:p>
          <a:p>
            <a:pPr marL="270000" indent="-270000">
              <a:buFont typeface="Arial" panose="020B0604020202020204" pitchFamily="34" charset="0"/>
              <a:buChar char="•"/>
            </a:pPr>
            <a:r>
              <a:rPr lang="sv-SE" b="0" dirty="0"/>
              <a:t>Avsluta övningen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12297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Övervägande och omprövning</a:t>
            </a:r>
            <a:br>
              <a:rPr lang="sv-SE" sz="3600" dirty="0"/>
            </a:br>
            <a:r>
              <a:rPr lang="sv-SE" sz="3600" b="0" dirty="0"/>
              <a:t>(40 minuter)</a:t>
            </a:r>
          </a:p>
        </p:txBody>
      </p:sp>
    </p:spTree>
    <p:extLst>
      <p:ext uri="{BB962C8B-B14F-4D97-AF65-F5344CB8AC3E}">
        <p14:creationId xmlns:p14="http://schemas.microsoft.com/office/powerpoint/2010/main" val="41709700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förstå skillnader och likheter </a:t>
            </a:r>
            <a:br>
              <a:rPr lang="sv-SE" b="0" dirty="0"/>
            </a:br>
            <a:r>
              <a:rPr lang="sv-SE" b="0" dirty="0"/>
              <a:t>mellan omprövning och övervägande.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3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Diskutera två och två </a:t>
            </a:r>
            <a:br>
              <a:rPr lang="sv-SE" sz="3600" dirty="0"/>
            </a:br>
            <a:r>
              <a:rPr lang="sv-SE" sz="3600" b="0" dirty="0"/>
              <a:t>(10 min) </a:t>
            </a:r>
            <a:endParaRPr lang="sv-SE" b="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1" dirty="0"/>
              <a:t>Skriv ner några korta stödpunkter </a:t>
            </a:r>
            <a:br>
              <a:rPr lang="sv-SE" b="1" dirty="0"/>
            </a:br>
            <a:r>
              <a:rPr lang="sv-SE" b="1" dirty="0"/>
              <a:t>utifrån följande frågor:</a:t>
            </a:r>
            <a:r>
              <a:rPr lang="sv-SE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Vad finns det för regleringar kring övervägande </a:t>
            </a:r>
            <a:br>
              <a:rPr lang="sv-SE" sz="2000" dirty="0"/>
            </a:br>
            <a:r>
              <a:rPr lang="sv-SE" sz="2000" dirty="0"/>
              <a:t>och omprövning av en placering?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Vad är det för skillnad mellan övervägande </a:t>
            </a:r>
            <a:br>
              <a:rPr lang="sv-SE" sz="2000" dirty="0"/>
            </a:br>
            <a:r>
              <a:rPr lang="sv-SE" sz="2000" dirty="0"/>
              <a:t>och omprövning?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sz="2000" dirty="0"/>
              <a:t> Finns det några ”likheter”? 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47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</a:t>
            </a:r>
            <a:br>
              <a:rPr lang="sv-SE" dirty="0"/>
            </a:br>
            <a:r>
              <a:rPr lang="sv-SE" b="0" dirty="0"/>
              <a:t>(10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7" y="2057400"/>
            <a:ext cx="7612287" cy="3695131"/>
          </a:xfrm>
        </p:spPr>
        <p:txBody>
          <a:bodyPr/>
          <a:lstStyle/>
          <a:p>
            <a:pPr marL="0" indent="0">
              <a:buNone/>
            </a:pPr>
            <a:r>
              <a:rPr lang="sv-SE" sz="2600" b="0" dirty="0"/>
              <a:t>Läs </a:t>
            </a:r>
          </a:p>
          <a:p>
            <a:pPr marL="0" indent="0">
              <a:buNone/>
            </a:pPr>
            <a:r>
              <a:rPr lang="sv-SE" sz="2600" b="0" dirty="0"/>
              <a:t>s. 273 – 277, 281 i Placerade barn och unga</a:t>
            </a:r>
          </a:p>
          <a:p>
            <a:pPr marL="0" indent="0">
              <a:buNone/>
            </a:pPr>
            <a:r>
              <a:rPr lang="sv-SE" sz="2600" b="0" dirty="0"/>
              <a:t> s. 263 – 269 i LVU handboken </a:t>
            </a:r>
          </a:p>
          <a:p>
            <a:pPr marL="0" indent="0">
              <a:buNone/>
            </a:pPr>
            <a:endParaRPr lang="sv-SE" sz="2600" b="0" dirty="0"/>
          </a:p>
          <a:p>
            <a:pPr marL="0" indent="0">
              <a:buNone/>
            </a:pPr>
            <a:endParaRPr lang="sv-SE" sz="2600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322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två och två </a:t>
            </a:r>
            <a:br>
              <a:rPr lang="sv-SE" dirty="0"/>
            </a:br>
            <a:r>
              <a:rPr lang="sv-SE" b="0" dirty="0"/>
              <a:t>(15</a:t>
            </a:r>
            <a:r>
              <a:rPr lang="sv-SE" b="0" dirty="0">
                <a:solidFill>
                  <a:srgbClr val="FF0000"/>
                </a:solidFill>
              </a:rPr>
              <a:t> </a:t>
            </a:r>
            <a:r>
              <a:rPr lang="sv-SE" b="0" dirty="0"/>
              <a:t>minuter)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dirty="0"/>
              <a:t>Reflektera över diskussionen ni nyss </a:t>
            </a:r>
            <a:br>
              <a:rPr lang="sv-SE" b="0" dirty="0"/>
            </a:br>
            <a:r>
              <a:rPr lang="sv-SE" b="0" dirty="0"/>
              <a:t>hade kopplat till den text ni nu läst.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dirty="0"/>
              <a:t>Fick ni någon ny kunskap?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52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        gemensamt </a:t>
            </a:r>
            <a:r>
              <a:rPr lang="sv-SE" b="0" dirty="0"/>
              <a:t>(5 minuter)</a:t>
            </a:r>
            <a:br>
              <a:rPr lang="sv-SE" dirty="0"/>
            </a:br>
            <a:r>
              <a:rPr lang="sv-SE" dirty="0"/>
              <a:t>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sv-SE" b="0" dirty="0"/>
              <a:t>Summera viktiga slutsatser.</a:t>
            </a:r>
          </a:p>
          <a:p>
            <a:r>
              <a:rPr lang="sv-SE" b="0" dirty="0"/>
              <a:t>Avsluta övningen.</a:t>
            </a:r>
          </a:p>
          <a:p>
            <a:pPr lvl="1">
              <a:spcBef>
                <a:spcPts val="600"/>
              </a:spcBef>
            </a:pPr>
            <a:endParaRPr lang="sv-SE" dirty="0"/>
          </a:p>
          <a:p>
            <a:pPr marL="385763" indent="-385763">
              <a:spcBef>
                <a:spcPts val="600"/>
              </a:spcBef>
              <a:buFont typeface="+mj-lt"/>
              <a:buAutoNum type="arabicPeriod"/>
            </a:pPr>
            <a:endParaRPr lang="sv-SE" dirty="0"/>
          </a:p>
          <a:p>
            <a:pPr marL="385763" indent="-385763">
              <a:spcBef>
                <a:spcPts val="600"/>
              </a:spcBef>
              <a:buFont typeface="+mj-lt"/>
              <a:buAutoNum type="arabicPeriod"/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  <a:p>
            <a:pPr>
              <a:spcBef>
                <a:spcPts val="600"/>
              </a:spcBef>
            </a:pPr>
            <a:endParaRPr lang="sv-SE" dirty="0"/>
          </a:p>
          <a:p>
            <a:pPr>
              <a:spcBef>
                <a:spcPts val="600"/>
              </a:spcBef>
            </a:pPr>
            <a:endParaRPr lang="sv-SE" dirty="0"/>
          </a:p>
          <a:p>
            <a:pPr marL="0" indent="0">
              <a:spcBef>
                <a:spcPts val="600"/>
              </a:spcBef>
              <a:buNone/>
            </a:pP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433031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Dokumentation i övervägande/omprövning?</a:t>
            </a:r>
            <a:br>
              <a:rPr lang="sv-SE" sz="3600" dirty="0"/>
            </a:br>
            <a:r>
              <a:rPr lang="sv-SE" sz="3600" b="0" dirty="0"/>
              <a:t>(55 minuter)</a:t>
            </a:r>
          </a:p>
        </p:txBody>
      </p:sp>
    </p:spTree>
    <p:extLst>
      <p:ext uri="{BB962C8B-B14F-4D97-AF65-F5344CB8AC3E}">
        <p14:creationId xmlns:p14="http://schemas.microsoft.com/office/powerpoint/2010/main" val="30518487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synliggöra styrkor och </a:t>
            </a:r>
            <a:br>
              <a:rPr lang="sv-SE" b="0" dirty="0"/>
            </a:br>
            <a:r>
              <a:rPr lang="sv-SE" b="0" dirty="0"/>
              <a:t>utvecklingsområden i </a:t>
            </a:r>
            <a:br>
              <a:rPr lang="sv-SE" b="0" dirty="0"/>
            </a:br>
            <a:r>
              <a:rPr lang="sv-SE" b="0" dirty="0"/>
              <a:t>dokumentationen av</a:t>
            </a:r>
            <a:br>
              <a:rPr lang="sv-SE" b="0" dirty="0"/>
            </a:br>
            <a:r>
              <a:rPr lang="sv-SE" b="0" dirty="0"/>
              <a:t>övervägande /omprövning. 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5096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Det är viktigt att de uppgifter som redovisas i övervägandet är aktuella och att det tydligt framgår om förhållanden som är av betydelse för vården har ändrats, t.ex. vården i familjehemmet. </a:t>
            </a:r>
          </a:p>
          <a:p>
            <a:pPr marL="0" indent="0">
              <a:buNone/>
            </a:pPr>
            <a:br>
              <a:rPr lang="sv-SE" b="0" dirty="0"/>
            </a:br>
            <a:r>
              <a:rPr lang="sv-SE" b="0" i="1" dirty="0"/>
              <a:t>(JO dnr 3081-2013 och 6383-2009) 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23642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03844" y="686594"/>
            <a:ext cx="7436266" cy="1296144"/>
          </a:xfrm>
        </p:spPr>
        <p:txBody>
          <a:bodyPr/>
          <a:lstStyle/>
          <a:p>
            <a:r>
              <a:rPr lang="sv-SE" dirty="0"/>
              <a:t>Innehåll och ungefärlig tidsåtgång</a:t>
            </a:r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3"/>
          </p:nvPr>
        </p:nvSpPr>
        <p:spPr>
          <a:xfrm>
            <a:off x="801687" y="2059200"/>
            <a:ext cx="7942919" cy="3708400"/>
          </a:xfrm>
        </p:spPr>
        <p:txBody>
          <a:bodyPr/>
          <a:lstStyle/>
          <a:p>
            <a:r>
              <a:rPr lang="sv-SE" dirty="0"/>
              <a:t>Noga följa vården </a:t>
            </a:r>
            <a:r>
              <a:rPr lang="sv-SE" sz="2000" b="0" dirty="0"/>
              <a:t>(65 minuter)</a:t>
            </a:r>
          </a:p>
          <a:p>
            <a:r>
              <a:rPr lang="sv-SE" dirty="0"/>
              <a:t>Övervägande och omprövning </a:t>
            </a:r>
            <a:r>
              <a:rPr lang="sv-SE" sz="2000" b="0" dirty="0"/>
              <a:t>(40 minuter)</a:t>
            </a:r>
          </a:p>
          <a:p>
            <a:r>
              <a:rPr lang="sv-SE" dirty="0"/>
              <a:t>Dokumentation i </a:t>
            </a:r>
            <a:br>
              <a:rPr lang="sv-SE" dirty="0"/>
            </a:br>
            <a:r>
              <a:rPr lang="sv-SE" dirty="0"/>
              <a:t>övervägande/omprövning? </a:t>
            </a:r>
            <a:r>
              <a:rPr lang="sv-SE" sz="2000" b="0" dirty="0"/>
              <a:t>(55 minuter) </a:t>
            </a:r>
          </a:p>
          <a:p>
            <a:r>
              <a:rPr lang="sv-SE" dirty="0"/>
              <a:t>Hur följer vi upp placerade barn? </a:t>
            </a:r>
            <a:r>
              <a:rPr lang="sv-SE" sz="2000" b="0" dirty="0"/>
              <a:t>(30 minuter)</a:t>
            </a:r>
            <a:br>
              <a:rPr lang="sv-SE" sz="2800" dirty="0"/>
            </a:br>
            <a:br>
              <a:rPr lang="sv-SE" sz="2800" b="0" dirty="0"/>
            </a:br>
            <a:br>
              <a:rPr lang="sv-SE" sz="28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322472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Arbeta enskilt </a:t>
            </a:r>
            <a:br>
              <a:rPr lang="sv-SE" dirty="0"/>
            </a:br>
            <a:r>
              <a:rPr lang="sv-SE" b="0" dirty="0"/>
              <a:t>(20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1687" y="2059200"/>
            <a:ext cx="8069044" cy="370840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dirty="0"/>
              <a:t>Byt överväganden/omprövningar med en kollega.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dirty="0"/>
              <a:t>Läs igenom övervägandena/omprövningarna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0" dirty="0"/>
              <a:t>Titta närmare på det senaste övervägandet/omprövningen. Markera den </a:t>
            </a:r>
            <a:br>
              <a:rPr lang="sv-SE" b="0" dirty="0"/>
            </a:br>
            <a:r>
              <a:rPr lang="sv-SE" b="0" dirty="0"/>
              <a:t>text som du bedömer beskriver någon form </a:t>
            </a:r>
            <a:br>
              <a:rPr lang="sv-SE" b="0" dirty="0"/>
            </a:br>
            <a:r>
              <a:rPr lang="sv-SE" b="0" dirty="0"/>
              <a:t>av utveckling eller förändring av den pågående vården, i förhållande till det tidigare övervägandet/ omprövningen.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00911" cy="99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04050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Återkoppla till din kollega </a:t>
            </a:r>
            <a:br>
              <a:rPr lang="sv-SE" dirty="0"/>
            </a:br>
            <a:r>
              <a:rPr lang="sv-SE" b="0" dirty="0"/>
              <a:t>(30 minuter)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688" y="2057400"/>
            <a:ext cx="7238726" cy="3695131"/>
          </a:xfrm>
        </p:spPr>
        <p:txBody>
          <a:bodyPr>
            <a:noAutofit/>
          </a:bodyPr>
          <a:lstStyle/>
          <a:p>
            <a:r>
              <a:rPr lang="sv-SE" sz="2600" dirty="0"/>
              <a:t>Turas om att berätta om era iakttagelser från det enskilda arbetet: </a:t>
            </a:r>
          </a:p>
          <a:p>
            <a:pPr lvl="1"/>
            <a:r>
              <a:rPr lang="sv-SE" sz="2000" dirty="0"/>
              <a:t>Fanns det text som beskriver någon form av utveckling eller förändring av den pågående vården, i förhållande till det tidigare övervägandet/omprövningen?</a:t>
            </a:r>
          </a:p>
          <a:p>
            <a:pPr lvl="1"/>
            <a:r>
              <a:rPr lang="sv-SE" sz="2000" dirty="0"/>
              <a:t>Kan du ge några tips till din kollega?</a:t>
            </a:r>
          </a:p>
          <a:p>
            <a:pPr lvl="1"/>
            <a:r>
              <a:rPr lang="sv-SE" sz="2000" dirty="0"/>
              <a:t>Vad har du lärt dig av att läsa din kollegas dokumentation?</a:t>
            </a:r>
          </a:p>
          <a:p>
            <a:pPr>
              <a:spcBef>
                <a:spcPts val="0"/>
              </a:spcBef>
            </a:pPr>
            <a:r>
              <a:rPr lang="sv-SE" sz="2600" dirty="0"/>
              <a:t>Sammanfatta och skriv ner några viktiga slutsatser att dela med resten av gruppen. </a:t>
            </a:r>
          </a:p>
          <a:p>
            <a:pPr lvl="1"/>
            <a:endParaRPr lang="sv-SE" sz="2000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0149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sz="quarter" idx="13"/>
          </p:nvPr>
        </p:nvSpPr>
        <p:spPr>
          <a:xfrm>
            <a:off x="801687" y="1353267"/>
            <a:ext cx="7081071" cy="3708400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Om den unge vårdas med stöd av både 2 och 3 §§ LVU ska vården både övervägas och omprövas. Enligt JO bör detta lämpligen ske vid ett och samma tillfälle.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17694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</a:t>
            </a:r>
            <a:br>
              <a:rPr lang="sv-SE" dirty="0"/>
            </a:br>
            <a:r>
              <a:rPr lang="sv-SE" b="0" dirty="0"/>
              <a:t>(5 minuter)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sv-SE" sz="2600" b="0" dirty="0"/>
              <a:t>Gå laget runt och dela med er av era slutsatser och lärdomar från övningen. </a:t>
            </a:r>
          </a:p>
          <a:p>
            <a:pPr>
              <a:spcBef>
                <a:spcPts val="0"/>
              </a:spcBef>
            </a:pPr>
            <a:r>
              <a:rPr lang="sv-SE" sz="2600" b="0" dirty="0"/>
              <a:t>Avsluta övningen.  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817525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Hur följer vi upp placerade barn?</a:t>
            </a:r>
            <a:br>
              <a:rPr lang="sv-SE" sz="3600" dirty="0"/>
            </a:br>
            <a:r>
              <a:rPr lang="sv-SE" sz="3600" b="0" dirty="0"/>
              <a:t>(30min)</a:t>
            </a:r>
            <a:br>
              <a:rPr lang="sv-SE" sz="3600" dirty="0"/>
            </a:br>
            <a:endParaRPr lang="sv-SE" sz="3600" b="0" dirty="0"/>
          </a:p>
        </p:txBody>
      </p:sp>
    </p:spTree>
    <p:extLst>
      <p:ext uri="{BB962C8B-B14F-4D97-AF65-F5344CB8AC3E}">
        <p14:creationId xmlns:p14="http://schemas.microsoft.com/office/powerpoint/2010/main" val="2592553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diskutera rutiner och synliggöra eventuella behov av att upprätta eller revidera rutiner.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6944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(20min)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2000" dirty="0"/>
              <a:t>Finns några rutiner/checklistor på din arbetsplats avseende arbetet med att följa upp barnets vård?</a:t>
            </a:r>
          </a:p>
          <a:p>
            <a:pPr lvl="1"/>
            <a:r>
              <a:rPr lang="sv-SE" dirty="0"/>
              <a:t>Om ja, titta på dessa och fundera på om de hjälper dig. Finns det behov av att revidera dessa?</a:t>
            </a:r>
          </a:p>
          <a:p>
            <a:pPr lvl="1"/>
            <a:r>
              <a:rPr lang="sv-SE" dirty="0"/>
              <a:t>Om nej, fundera över om det finns behov av detta och i så fall vad som skulle behöva framgå av en rutin för att den ska vara ett stöd i ditt uppföljningsarbete.</a:t>
            </a:r>
          </a:p>
          <a:p>
            <a:r>
              <a:rPr lang="sv-SE" sz="2000" dirty="0"/>
              <a:t>Finns det någon skillnad med ert arbete att följa upp barn som är placerade i familjehem kontra placering i HVB eller stödboende?</a:t>
            </a:r>
          </a:p>
          <a:p>
            <a:pPr lvl="1"/>
            <a:endParaRPr lang="sv-SE" sz="1800" dirty="0"/>
          </a:p>
          <a:p>
            <a:endParaRPr lang="sv-SE" sz="1800" b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Följa upp placering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766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23BADC-D833-4FC3-BC1A-AECF1E241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och avsluta gemensamt </a:t>
            </a:r>
            <a:r>
              <a:rPr lang="sv-SE" b="0" dirty="0"/>
              <a:t>(10 minuter)</a:t>
            </a:r>
            <a:br>
              <a:rPr lang="sv-SE" b="0" dirty="0"/>
            </a:br>
            <a:endParaRPr lang="sv-SE" b="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b="0" dirty="0"/>
              <a:t>Låt varje par berätta kort om vad de kommit fram till.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b="0" dirty="0"/>
              <a:t>Om ni i den gemensamma diskussionen kommer fram </a:t>
            </a:r>
            <a:br>
              <a:rPr lang="sv-SE" sz="2000" b="0" dirty="0"/>
            </a:br>
            <a:r>
              <a:rPr lang="sv-SE" sz="2000" b="0" dirty="0"/>
              <a:t>till behov av att upprätta rutin, revidera rutin eller göra befintliga rutiner kända, utse då gärna någon som arbetar vidare med frågan.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b="0" dirty="0"/>
              <a:t>Bestäm datum för när förslag ska presenteras för arbetsgruppen.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sv-SE" sz="2000" b="0" dirty="0"/>
              <a:t>Avsluta övningen.</a:t>
            </a:r>
          </a:p>
          <a:p>
            <a:pPr marL="0" indent="0">
              <a:buNone/>
            </a:pPr>
            <a:endParaRPr lang="sv-SE" sz="2000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22771185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0545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1"/>
          <p:cNvSpPr>
            <a:spLocks noGrp="1"/>
          </p:cNvSpPr>
          <p:nvPr>
            <p:ph type="pic" sz="quarter" idx="13"/>
          </p:nvPr>
        </p:nvSpPr>
        <p:spPr>
          <a:solidFill>
            <a:srgbClr val="3DB7E4"/>
          </a:solidFill>
        </p:spPr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3600" dirty="0"/>
              <a:t>Noga följa vården</a:t>
            </a:r>
            <a:br>
              <a:rPr lang="sv-SE" sz="3600" dirty="0"/>
            </a:br>
            <a:r>
              <a:rPr lang="sv-SE" sz="3600" b="0" dirty="0"/>
              <a:t>(65 minuter)</a:t>
            </a:r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2759740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Övningens syfte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b="0" dirty="0"/>
              <a:t>Att öka förståelsen för innebörden av att </a:t>
            </a:r>
            <a:br>
              <a:rPr lang="sv-SE" b="0" dirty="0"/>
            </a:br>
            <a:r>
              <a:rPr lang="sv-SE" b="0" dirty="0"/>
              <a:t>noga följa vården. Övningen ska också </a:t>
            </a:r>
            <a:br>
              <a:rPr lang="sv-SE" b="0" dirty="0"/>
            </a:br>
            <a:r>
              <a:rPr lang="sv-SE" b="0" dirty="0"/>
              <a:t>stärka förståelsen för hur uppföljningen går </a:t>
            </a:r>
            <a:br>
              <a:rPr lang="sv-SE" b="0" dirty="0"/>
            </a:br>
            <a:r>
              <a:rPr lang="sv-SE" b="0" dirty="0"/>
              <a:t>till och vad som ska göras vid en uppföljning.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5" y="686594"/>
            <a:ext cx="1320883" cy="102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918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(10 min)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Utgå från den kollegiala </a:t>
            </a:r>
            <a:br>
              <a:rPr lang="sv-SE" dirty="0"/>
            </a:br>
            <a:r>
              <a:rPr lang="sv-SE" dirty="0"/>
              <a:t>granskning ni gjort:</a:t>
            </a:r>
          </a:p>
          <a:p>
            <a:r>
              <a:rPr lang="sv-SE" sz="2000" b="0" dirty="0"/>
              <a:t>Följer vi noga vården?</a:t>
            </a:r>
          </a:p>
          <a:p>
            <a:r>
              <a:rPr lang="sv-SE" sz="2000" b="0" dirty="0"/>
              <a:t>Om ja, identifierar faktorer som har </a:t>
            </a:r>
            <a:br>
              <a:rPr lang="sv-SE" sz="2000" b="0" dirty="0"/>
            </a:br>
            <a:r>
              <a:rPr lang="sv-SE" sz="2000" b="0" dirty="0"/>
              <a:t>betydelse för att det fungerar bra.</a:t>
            </a:r>
          </a:p>
          <a:p>
            <a:r>
              <a:rPr lang="sv-SE" sz="2000" b="0" dirty="0"/>
              <a:t>Om nej, identifiera faktorer som kan </a:t>
            </a:r>
            <a:br>
              <a:rPr lang="sv-SE" sz="2000" b="0" dirty="0"/>
            </a:br>
            <a:r>
              <a:rPr lang="sv-SE" sz="2000" b="0" dirty="0"/>
              <a:t>bidra till att vi inte noga följer vården </a:t>
            </a:r>
          </a:p>
          <a:p>
            <a:r>
              <a:rPr lang="sv-SE" sz="2000" b="0" dirty="0"/>
              <a:t>Diskutera och fundera över om ni ut-</a:t>
            </a:r>
            <a:br>
              <a:rPr lang="sv-SE" sz="2000" b="0" dirty="0"/>
            </a:br>
            <a:r>
              <a:rPr lang="sv-SE" sz="2000" b="0" dirty="0"/>
              <a:t>arbetat arbetssätt för att noga följa vården.  </a:t>
            </a:r>
          </a:p>
          <a:p>
            <a:endParaRPr lang="sv-SE" sz="1800" b="0" dirty="0"/>
          </a:p>
          <a:p>
            <a:endParaRPr lang="sv-SE" sz="1800" b="0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1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5FAA5059-12C1-4C5E-A82E-9493CC427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 </a:t>
            </a:r>
            <a:br>
              <a:rPr lang="sv-SE" dirty="0"/>
            </a:br>
            <a:r>
              <a:rPr lang="sv-SE" b="0" dirty="0"/>
              <a:t>(10 min)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C1EC37B-FB60-449F-963A-29E33D8F855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b="0" dirty="0"/>
              <a:t>Låt varje par dela med sig av sina </a:t>
            </a:r>
            <a:br>
              <a:rPr lang="sv-SE" b="0" dirty="0"/>
            </a:br>
            <a:r>
              <a:rPr lang="sv-SE" b="0" dirty="0"/>
              <a:t>reflektioner till resten av gruppen.  </a:t>
            </a:r>
          </a:p>
        </p:txBody>
      </p:sp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6424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gemensamt </a:t>
            </a:r>
            <a:br>
              <a:rPr lang="sv-SE" dirty="0"/>
            </a:br>
            <a:r>
              <a:rPr lang="sv-SE" b="0" dirty="0"/>
              <a:t>(20 min)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3"/>
          </p:nvPr>
        </p:nvSpPr>
        <p:spPr>
          <a:xfrm>
            <a:off x="4214648" y="2060206"/>
            <a:ext cx="4194340" cy="3708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sv-SE" sz="2000" dirty="0"/>
              <a:t>Vilka kan konsekvenserna bli </a:t>
            </a:r>
            <a:br>
              <a:rPr lang="sv-SE" sz="2000" dirty="0"/>
            </a:br>
            <a:r>
              <a:rPr lang="sv-SE" sz="2000" dirty="0"/>
              <a:t>om vi inte gör som vi ska göra?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Vilka är våra utmaningar? Behöver vi göra något nytt/annorlunda? 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Kan det finnas specifika förutsättningar som kan försvåra en uppföljning, exempelvis prakt-</a:t>
            </a:r>
            <a:r>
              <a:rPr lang="sv-SE" sz="2000" dirty="0" err="1"/>
              <a:t>iska</a:t>
            </a:r>
            <a:r>
              <a:rPr lang="sv-SE" sz="2000" dirty="0"/>
              <a:t> eller känslomässiga faktorer?</a:t>
            </a:r>
          </a:p>
          <a:p>
            <a:pPr>
              <a:spcAft>
                <a:spcPts val="0"/>
              </a:spcAft>
            </a:pPr>
            <a:r>
              <a:rPr lang="sv-SE" sz="2000" dirty="0"/>
              <a:t>Hur resonerar vi runt hur ofta vi ska besöka barnet? </a:t>
            </a:r>
          </a:p>
          <a:p>
            <a:endParaRPr lang="sv-SE" sz="1600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sz="1800" dirty="0"/>
          </a:p>
          <a:p>
            <a:r>
              <a:rPr lang="sv-SE" sz="1600" dirty="0"/>
              <a:t>Att noga följa och stödja de barn </a:t>
            </a:r>
            <a:br>
              <a:rPr lang="sv-SE" sz="1600" dirty="0"/>
            </a:br>
            <a:r>
              <a:rPr lang="sv-SE" sz="1600" dirty="0"/>
              <a:t>som omhändertagits för samhällsvård </a:t>
            </a:r>
            <a:br>
              <a:rPr lang="sv-SE" sz="1600" dirty="0"/>
            </a:br>
            <a:r>
              <a:rPr lang="sv-SE" sz="1600" dirty="0"/>
              <a:t>är en av den sociala barn- och ungdomsvårdens viktigaste uppgifterna. Eftersom samhället övertar ansvaret </a:t>
            </a:r>
            <a:br>
              <a:rPr lang="sv-SE" sz="1600" dirty="0"/>
            </a:br>
            <a:r>
              <a:rPr lang="sv-SE" sz="1600" dirty="0"/>
              <a:t>för barnets fostran vid en placering </a:t>
            </a:r>
            <a:br>
              <a:rPr lang="sv-SE" sz="1600" dirty="0"/>
            </a:br>
            <a:r>
              <a:rPr lang="sv-SE" sz="1600" dirty="0"/>
              <a:t>är det, enligt förarbetena, särskilt angeläget att socialtjänstens </a:t>
            </a:r>
            <a:br>
              <a:rPr lang="sv-SE" sz="1600" dirty="0"/>
            </a:br>
            <a:r>
              <a:rPr lang="sv-SE" sz="1600" dirty="0"/>
              <a:t>arbete med att följa vården bedrivs systematiskt och regelbundet.</a:t>
            </a:r>
            <a:r>
              <a:rPr lang="sv-SE" sz="1600" baseline="30000" dirty="0"/>
              <a:t> </a:t>
            </a:r>
          </a:p>
          <a:p>
            <a:r>
              <a:rPr lang="sv-SE" sz="1600" dirty="0"/>
              <a:t>(Placerade barn och unga s. 253)</a:t>
            </a:r>
            <a:endParaRPr lang="sv-SE" sz="1600" dirty="0">
              <a:solidFill>
                <a:srgbClr val="FF0000"/>
              </a:solidFill>
            </a:endParaRPr>
          </a:p>
          <a:p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Följa upp placering</a:t>
            </a:r>
          </a:p>
        </p:txBody>
      </p:sp>
      <p:pic>
        <p:nvPicPr>
          <p:cNvPr id="9" name="Bildobjekt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412184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Diskutera två och två </a:t>
            </a:r>
            <a:br>
              <a:rPr lang="sv-SE" dirty="0"/>
            </a:br>
            <a:r>
              <a:rPr lang="sv-SE" b="0" dirty="0"/>
              <a:t>(5 min)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Hur skulle vi kunna jobba på </a:t>
            </a:r>
            <a:br>
              <a:rPr lang="sv-SE" b="0" dirty="0"/>
            </a:br>
            <a:r>
              <a:rPr lang="sv-SE" b="0" dirty="0"/>
              <a:t>andra sätt för att bli ännu bättre </a:t>
            </a:r>
            <a:br>
              <a:rPr lang="sv-SE" b="0" dirty="0"/>
            </a:br>
            <a:r>
              <a:rPr lang="sv-SE" b="0" dirty="0"/>
              <a:t>på att följa upp placeringar?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b="0" dirty="0"/>
              <a:t>Sammanfatta det ni kommer </a:t>
            </a:r>
            <a:br>
              <a:rPr lang="sv-SE" b="0" dirty="0"/>
            </a:br>
            <a:r>
              <a:rPr lang="sv-SE" b="0" dirty="0"/>
              <a:t>fram till i några korta stödord. </a:t>
            </a:r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3064" y="717972"/>
            <a:ext cx="1125665" cy="1025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274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2FA84A-DA3B-49E2-8B23-690C69A82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Sammanfatta gemensamt</a:t>
            </a:r>
            <a:br>
              <a:rPr lang="sv-SE" dirty="0"/>
            </a:br>
            <a:r>
              <a:rPr lang="sv-SE" b="0" dirty="0"/>
              <a:t>(10 min)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E35ADA-BED3-4AA3-BAFE-AA9D1F0195D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/>
              <a:t>Varje par delar med sig </a:t>
            </a:r>
            <a:br>
              <a:rPr lang="sv-SE" dirty="0"/>
            </a:br>
            <a:r>
              <a:rPr lang="sv-SE" dirty="0"/>
              <a:t>av vad man diskuterat.</a:t>
            </a:r>
          </a:p>
          <a:p>
            <a:pPr marL="270000" lvl="0" indent="-270000">
              <a:buFont typeface="Arial" panose="020B0604020202020204" pitchFamily="34" charset="0"/>
              <a:buChar char="•"/>
            </a:pPr>
            <a:r>
              <a:rPr lang="sv-SE" sz="2000" b="0" dirty="0"/>
              <a:t>Skriv förslagen på blädderblock eller tavla.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Följa upp placering</a:t>
            </a:r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0" r="4389" b="2926"/>
          <a:stretch/>
        </p:blipFill>
        <p:spPr>
          <a:xfrm>
            <a:off x="7327934" y="678279"/>
            <a:ext cx="1095924" cy="110521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814989231"/>
      </p:ext>
    </p:extLst>
  </p:cSld>
  <p:clrMapOvr>
    <a:masterClrMapping/>
  </p:clrMapOvr>
</p:sld>
</file>

<file path=ppt/theme/theme1.xml><?xml version="1.0" encoding="utf-8"?>
<a:theme xmlns:a="http://schemas.openxmlformats.org/drawingml/2006/main" name="SoS-PPT-svensk-150922">
  <a:themeElements>
    <a:clrScheme name="Anpassat 4">
      <a:dk1>
        <a:srgbClr val="000000"/>
      </a:dk1>
      <a:lt1>
        <a:srgbClr val="DAD7CB"/>
      </a:lt1>
      <a:dk2>
        <a:srgbClr val="8D6E97"/>
      </a:dk2>
      <a:lt2>
        <a:srgbClr val="4A7729"/>
      </a:lt2>
      <a:accent1>
        <a:srgbClr val="A6BCC6"/>
      </a:accent1>
      <a:accent2>
        <a:srgbClr val="7D9AAA"/>
      </a:accent2>
      <a:accent3>
        <a:srgbClr val="D3BF96"/>
      </a:accent3>
      <a:accent4>
        <a:srgbClr val="002B45"/>
      </a:accent4>
      <a:accent5>
        <a:srgbClr val="857363"/>
      </a:accent5>
      <a:accent6>
        <a:srgbClr val="452325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AD7CB"/>
        </a:solidFill>
        <a:ln>
          <a:noFill/>
        </a:ln>
      </a:spPr>
      <a:bodyPr rtlCol="0" anchor="ctr"/>
      <a:lstStyle>
        <a:defPPr algn="ctr">
          <a:defRPr sz="19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900" smtClean="0"/>
        </a:defPPr>
      </a:lstStyle>
    </a:txDef>
  </a:objectDefaults>
  <a:extraClrSchemeLst/>
  <a:custClrLst>
    <a:custClr name="Beige Diagrambakgrund">
      <a:srgbClr val="DAD7CB"/>
    </a:custClr>
    <a:custClr name="Mörkbeige">
      <a:srgbClr val="D3BF96"/>
    </a:custClr>
    <a:custClr>
      <a:srgbClr val="AAA38E"/>
    </a:custClr>
    <a:custClr name="Brun">
      <a:srgbClr val="857363"/>
    </a:custClr>
    <a:custClr name="Mellanbrun">
      <a:srgbClr val="6D5047"/>
    </a:custClr>
    <a:custClr name="Mörkbrun">
      <a:srgbClr val="452325"/>
    </a:custClr>
    <a:custClr name="Vit">
      <a:srgbClr val="FFFFFF"/>
    </a:custClr>
    <a:custClr name="Vit">
      <a:srgbClr val="FFFFFF"/>
    </a:custClr>
    <a:custClr name="Svart">
      <a:srgbClr val="000000"/>
    </a:custClr>
    <a:custClr name="Vit">
      <a:srgbClr val="FFFFFF"/>
    </a:custClr>
    <a:custClr name="Ljusblå">
      <a:srgbClr val="E0E6E6"/>
    </a:custClr>
    <a:custClr name="Isblå">
      <a:srgbClr val="A6BCC6"/>
    </a:custClr>
    <a:custClr name="Ljus blågrå">
      <a:srgbClr val="A5ACAF"/>
    </a:custClr>
    <a:custClr name="Blågrå">
      <a:srgbClr val="7D9AAA"/>
    </a:custClr>
    <a:custClr name="Mörk blågrå">
      <a:srgbClr val="51626F"/>
    </a:custClr>
    <a:custClr name="Mörkblå">
      <a:srgbClr val="002B45"/>
    </a:custClr>
    <a:custClr name="Vit">
      <a:srgbClr val="FFFFFF"/>
    </a:custClr>
    <a:custClr name="Accentfärg orange">
      <a:srgbClr val="ED8B00"/>
    </a:custClr>
    <a:custClr name="Accentfärg turkos">
      <a:srgbClr val="3DB7E4"/>
    </a:custClr>
    <a:custClr name="Accentfärg grön">
      <a:srgbClr val="3F9C35"/>
    </a:custClr>
    <a:custClr name="Diagramfärg Riket 251/230/204">
      <a:srgbClr val="FBE6CC"/>
    </a:custClr>
    <a:custClr name="Diagramfärg Riket 246/205/153">
      <a:srgbClr val="F6CD99"/>
    </a:custClr>
    <a:custClr name="Diagramfärg Riket 242/181/102">
      <a:srgbClr val="F2B566"/>
    </a:custClr>
    <a:custClr name="Diagramfärg Riket Huvudfärg">
      <a:srgbClr val="ED8B00"/>
    </a:custClr>
    <a:custClr name="Diagramfärg Riket 175/98/10">
      <a:srgbClr val="AF620A"/>
    </a:custClr>
    <a:custClr name="Diagramfärg Riket 117/66/0">
      <a:srgbClr val="754200"/>
    </a:custClr>
    <a:custClr name="Vit">
      <a:srgbClr val="FFFFFF"/>
    </a:custClr>
    <a:custClr name="Diagramfärg Riket Huvudfärg">
      <a:srgbClr val="ED8B00"/>
    </a:custClr>
    <a:custClr name="Diagramfärg alarmerande händelse">
      <a:srgbClr val="BA0C2F"/>
    </a:custClr>
    <a:custClr name="Beige Diagrambakgrund">
      <a:srgbClr val="DAD7CB"/>
    </a:custClr>
    <a:custClr name="Diagramfärg män 218/237/203">
      <a:srgbClr val="DAEDCB"/>
    </a:custClr>
    <a:custClr name="Diagramfärg män 180/219/151">
      <a:srgbClr val="B4DB97"/>
    </a:custClr>
    <a:custClr name="Diagramfärg män 142/201/99">
      <a:srgbClr val="8EC963"/>
    </a:custClr>
    <a:custClr name="Diagramfärg män Huvudfärg">
      <a:srgbClr val="4A7729"/>
    </a:custClr>
    <a:custClr name="Diagramfärg män 55/88/31">
      <a:srgbClr val="3B581F"/>
    </a:custClr>
    <a:custClr name="Diagramfärg män 36/58/20">
      <a:srgbClr val="243A14"/>
    </a:custClr>
    <a:custClr name="Vit">
      <a:srgbClr val="FFFFFF"/>
    </a:custClr>
    <a:custClr name="Diagramfärg män Huvudfärg">
      <a:srgbClr val="4A7729"/>
    </a:custClr>
    <a:custClr name="Vit">
      <a:srgbClr val="FFFFFF"/>
    </a:custClr>
    <a:custClr name="Vit">
      <a:srgbClr val="FFFFFF"/>
    </a:custClr>
    <a:custClr name="Diagramfärg kvinnor 232/225/234">
      <a:srgbClr val="E8E1EA"/>
    </a:custClr>
    <a:custClr name="Diagramfärg kvinnor 209/197/214">
      <a:srgbClr val="D1C5D6"/>
    </a:custClr>
    <a:custClr name="Diagramfärg kvinnor 186/167/192">
      <a:srgbClr val="BAA7C0"/>
    </a:custClr>
    <a:custClr name="Diagramfärg kvinnor Huvudfärg">
      <a:srgbClr val="8D6E97"/>
    </a:custClr>
    <a:custClr name="Diagramfärg kvinnor 106/82/114">
      <a:srgbClr val="6A5272"/>
    </a:custClr>
    <a:custClr name="Diagramfärg kvinnor 70/54/75">
      <a:srgbClr val="46364B"/>
    </a:custClr>
    <a:custClr name="Vit">
      <a:srgbClr val="FFFFFF"/>
    </a:custClr>
    <a:custClr name="Diagramfärg kvinnor huvudfärg">
      <a:srgbClr val="8D6E97"/>
    </a:custClr>
    <a:custClr name="Vit">
      <a:srgbClr val="FFFFFF"/>
    </a:custClr>
    <a:custClr name="Vit">
      <a:srgbClr val="FFFFFF"/>
    </a:custClr>
  </a:custClrLst>
  <a:extLst>
    <a:ext uri="{05A4C25C-085E-4340-85A3-A5531E510DB2}">
      <thm15:themeFamily xmlns:thm15="http://schemas.microsoft.com/office/thememl/2012/main" name="SoS PPT-sve.potx" id="{E25BEABA-F5FF-4E97-873F-DB82715E8840}" vid="{9F60E1E5-9C3A-46AD-8AA9-D23F8B1475E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SoS PPT-sve</Template>
  <TotalTime>36</TotalTime>
  <Words>1236</Words>
  <Application>Microsoft Office PowerPoint</Application>
  <PresentationFormat>Bildspel på skärmen (4:3)</PresentationFormat>
  <Paragraphs>145</Paragraphs>
  <Slides>28</Slides>
  <Notes>16</Notes>
  <HiddenSlides>1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Century Gothic</vt:lpstr>
      <vt:lpstr>SoS-PPT-svensk-150922</vt:lpstr>
      <vt:lpstr>Följa upp placering    </vt:lpstr>
      <vt:lpstr>Innehåll och ungefärlig tidsåtgång</vt:lpstr>
      <vt:lpstr>Noga följa vården (65 minuter)</vt:lpstr>
      <vt:lpstr>Övningens syfte</vt:lpstr>
      <vt:lpstr>Diskutera två och två  (10 min)</vt:lpstr>
      <vt:lpstr>Sammanfatta gemensamt  (10 min)</vt:lpstr>
      <vt:lpstr>Diskutera gemensamt  (20 min)</vt:lpstr>
      <vt:lpstr>Diskutera två och två  (5 min) </vt:lpstr>
      <vt:lpstr>Sammanfatta gemensamt (10 min)</vt:lpstr>
      <vt:lpstr>Planera fortsatt arbete (10 min)</vt:lpstr>
      <vt:lpstr>Övervägande och omprövning (40 minuter)</vt:lpstr>
      <vt:lpstr>Övningens syfte</vt:lpstr>
      <vt:lpstr>Diskutera två och två  (10 min) </vt:lpstr>
      <vt:lpstr>Arbeta enskilt (10 minuter)</vt:lpstr>
      <vt:lpstr>Arbeta två och två  (15 minuter)</vt:lpstr>
      <vt:lpstr>Sammanfatta och avsluta         gemensamt (5 minuter)  </vt:lpstr>
      <vt:lpstr>Dokumentation i övervägande/omprövning? (55 minuter)</vt:lpstr>
      <vt:lpstr>Övningens syfte</vt:lpstr>
      <vt:lpstr>PowerPoint-presentation</vt:lpstr>
      <vt:lpstr>Arbeta enskilt  (20 minuter)</vt:lpstr>
      <vt:lpstr>Återkoppla till din kollega  (30 minuter) </vt:lpstr>
      <vt:lpstr>PowerPoint-presentation</vt:lpstr>
      <vt:lpstr>Sammanfatta och avsluta (5 minuter)</vt:lpstr>
      <vt:lpstr>Hur följer vi upp placerade barn? (30min) </vt:lpstr>
      <vt:lpstr>Övningens syfte</vt:lpstr>
      <vt:lpstr>Diskutera två och två  (20min)</vt:lpstr>
      <vt:lpstr>Sammanfatta och avsluta gemensamt (10 minuter) 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Socialstyrelsens Powerpointmall</dc:title>
  <dc:creator>Johansson, Pernilla</dc:creator>
  <cp:keywords>class='Open'</cp:keywords>
  <cp:lastModifiedBy>Agåker, Eva</cp:lastModifiedBy>
  <cp:revision>12</cp:revision>
  <cp:lastPrinted>2015-05-08T11:44:01Z</cp:lastPrinted>
  <dcterms:created xsi:type="dcterms:W3CDTF">2020-02-18T15:47:31Z</dcterms:created>
  <dcterms:modified xsi:type="dcterms:W3CDTF">2024-01-10T12:22:56Z</dcterms:modified>
</cp:coreProperties>
</file>