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344" r:id="rId2"/>
    <p:sldId id="316" r:id="rId3"/>
    <p:sldId id="317" r:id="rId4"/>
    <p:sldId id="318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26" r:id="rId13"/>
    <p:sldId id="327" r:id="rId14"/>
    <p:sldId id="328" r:id="rId15"/>
    <p:sldId id="329" r:id="rId16"/>
    <p:sldId id="330" r:id="rId17"/>
    <p:sldId id="331" r:id="rId18"/>
    <p:sldId id="332" r:id="rId19"/>
    <p:sldId id="333" r:id="rId20"/>
    <p:sldId id="334" r:id="rId21"/>
    <p:sldId id="335" r:id="rId22"/>
    <p:sldId id="336" r:id="rId23"/>
    <p:sldId id="338" r:id="rId24"/>
    <p:sldId id="339" r:id="rId25"/>
    <p:sldId id="340" r:id="rId26"/>
    <p:sldId id="341" r:id="rId27"/>
    <p:sldId id="342" r:id="rId28"/>
    <p:sldId id="345" r:id="rId29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gåker, Eva" initials="AE" lastIdx="66" clrIdx="0">
    <p:extLst>
      <p:ext uri="{19B8F6BF-5375-455C-9EA6-DF929625EA0E}">
        <p15:presenceInfo xmlns:p15="http://schemas.microsoft.com/office/powerpoint/2012/main" userId="S-1-5-21-2075942658-1792417684-393963531-205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69184" autoAdjust="0"/>
  </p:normalViewPr>
  <p:slideViewPr>
    <p:cSldViewPr snapToGrid="0" showGuides="1">
      <p:cViewPr varScale="1">
        <p:scale>
          <a:sx n="79" d="100"/>
          <a:sy n="79" d="100"/>
        </p:scale>
        <p:origin x="2406" y="90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2024-01-10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2024-01-10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Innan</a:t>
            </a:r>
            <a:r>
              <a:rPr lang="sv-SE" baseline="0" dirty="0"/>
              <a:t> denna övning har deltagarna gjort en förberedande uppgift.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56824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52020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Läs texten högt för deltagarna och gå sedan vidare till nästa bild.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83095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42463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Läs texten högt för deltagarna och gå sedan vidare till nästa bild.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26526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39490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60180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Dela in </a:t>
            </a:r>
            <a:r>
              <a:rPr lang="en-US" dirty="0" err="1"/>
              <a:t>gruppen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par </a:t>
            </a:r>
            <a:r>
              <a:rPr lang="en-US" dirty="0" err="1"/>
              <a:t>och</a:t>
            </a:r>
            <a:r>
              <a:rPr lang="en-US" dirty="0"/>
              <a:t> be dem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diskutera</a:t>
            </a:r>
            <a:r>
              <a:rPr lang="en-US" dirty="0"/>
              <a:t> </a:t>
            </a:r>
            <a:r>
              <a:rPr lang="en-US" dirty="0" err="1"/>
              <a:t>frågorna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bilden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65496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Denna bild visas inte för deltagarna. Det är</a:t>
            </a:r>
            <a:r>
              <a:rPr lang="sv-SE" baseline="0" dirty="0"/>
              <a:t> en översikt för dig om innehållet.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58598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590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Dela in </a:t>
            </a:r>
            <a:r>
              <a:rPr lang="en-US" dirty="0" err="1"/>
              <a:t>gruppen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par </a:t>
            </a:r>
            <a:r>
              <a:rPr lang="en-US" dirty="0" err="1"/>
              <a:t>och</a:t>
            </a:r>
            <a:r>
              <a:rPr lang="en-US" dirty="0"/>
              <a:t> be dem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diskutera</a:t>
            </a:r>
            <a:r>
              <a:rPr lang="en-US" dirty="0"/>
              <a:t> </a:t>
            </a:r>
            <a:r>
              <a:rPr lang="en-US" dirty="0" err="1"/>
              <a:t>frågorna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bilden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49607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Läs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</a:t>
            </a:r>
            <a:r>
              <a:rPr lang="en-US" dirty="0" err="1"/>
              <a:t>texten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den </a:t>
            </a:r>
            <a:r>
              <a:rPr lang="en-US" dirty="0" err="1"/>
              <a:t>blåa</a:t>
            </a:r>
            <a:r>
              <a:rPr lang="en-US" dirty="0"/>
              <a:t> </a:t>
            </a:r>
            <a:r>
              <a:rPr lang="en-US" dirty="0" err="1"/>
              <a:t>rutan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diskutera</a:t>
            </a:r>
            <a:r>
              <a:rPr lang="en-US" dirty="0"/>
              <a:t> </a:t>
            </a:r>
            <a:r>
              <a:rPr lang="en-US" dirty="0" err="1"/>
              <a:t>gemensamt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77085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0682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77228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6848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5878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9DD622-F54F-40E9-B147-94DCF94A0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936BCF-7566-492C-AF06-9187DAD22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3AB57D-FB88-476D-8875-38B187BEB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51EFC1-176B-4D1F-A20B-4A4A670BF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853F86B-0B63-4E3E-A572-3EA73FA6D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5034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Följa upp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  <p:sldLayoutId id="2147483710" r:id="rId26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Följa upp placering</a:t>
            </a: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18891" t="-23668" r="-20072" b="-5156"/>
          <a:stretch/>
        </p:blipFill>
        <p:spPr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3760129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Planera fortsatt arbete</a:t>
            </a:r>
            <a:br>
              <a:rPr lang="sv-SE" dirty="0"/>
            </a:br>
            <a:r>
              <a:rPr lang="sv-SE" b="0" dirty="0"/>
              <a:t>(10 min)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indent="-270000">
              <a:buFont typeface="Arial" panose="020B0604020202020204" pitchFamily="34" charset="0"/>
              <a:buChar char="•"/>
            </a:pPr>
            <a:r>
              <a:rPr lang="sv-SE" b="0" dirty="0"/>
              <a:t>Bestäm vilket eller vilka förslag ni </a:t>
            </a:r>
            <a:br>
              <a:rPr lang="sv-SE" b="0" dirty="0"/>
            </a:br>
            <a:r>
              <a:rPr lang="sv-SE" b="0" dirty="0"/>
              <a:t>vill arbeta vidare med.</a:t>
            </a:r>
          </a:p>
          <a:p>
            <a:pPr marL="270000" indent="-270000">
              <a:buFont typeface="Arial" panose="020B0604020202020204" pitchFamily="34" charset="0"/>
              <a:buChar char="•"/>
            </a:pPr>
            <a:r>
              <a:rPr lang="sv-SE" b="0" dirty="0"/>
              <a:t>Hur kan ni arbeta vidare med dessa?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Bestäm när och hur ni ska följa upp </a:t>
            </a:r>
            <a:br>
              <a:rPr lang="sv-SE" b="0" dirty="0"/>
            </a:br>
            <a:r>
              <a:rPr lang="sv-SE" b="0" dirty="0"/>
              <a:t>hur det har gått.</a:t>
            </a:r>
          </a:p>
          <a:p>
            <a:pPr marL="270000" indent="-270000">
              <a:buFont typeface="Arial" panose="020B0604020202020204" pitchFamily="34" charset="0"/>
              <a:buChar char="•"/>
            </a:pPr>
            <a:r>
              <a:rPr lang="sv-SE" b="0" dirty="0"/>
              <a:t>Avsluta övningen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412297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Övervägande och omprövning</a:t>
            </a:r>
            <a:br>
              <a:rPr lang="sv-SE" sz="3600" dirty="0"/>
            </a:br>
            <a:r>
              <a:rPr lang="sv-SE" sz="3600" b="0" dirty="0"/>
              <a:t>(40 minuter)</a:t>
            </a:r>
          </a:p>
        </p:txBody>
      </p:sp>
    </p:spTree>
    <p:extLst>
      <p:ext uri="{BB962C8B-B14F-4D97-AF65-F5344CB8AC3E}">
        <p14:creationId xmlns:p14="http://schemas.microsoft.com/office/powerpoint/2010/main" val="4170970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Att förstå skillnader och likheter </a:t>
            </a:r>
            <a:br>
              <a:rPr lang="sv-SE" b="0" dirty="0"/>
            </a:br>
            <a:r>
              <a:rPr lang="sv-SE" b="0" dirty="0"/>
              <a:t>mellan omprövning och övervägande.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323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dirty="0"/>
              <a:t>Diskutera två och två </a:t>
            </a:r>
            <a:br>
              <a:rPr lang="sv-SE" sz="3600" dirty="0"/>
            </a:br>
            <a:r>
              <a:rPr lang="sv-SE" sz="3600" b="0" dirty="0"/>
              <a:t>(10 min) </a:t>
            </a:r>
            <a:endParaRPr lang="sv-SE" b="0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/>
              <a:t>Skriv ner några korta stödpunkter </a:t>
            </a:r>
            <a:br>
              <a:rPr lang="sv-SE" b="1" dirty="0"/>
            </a:br>
            <a:r>
              <a:rPr lang="sv-SE" b="1" dirty="0"/>
              <a:t>utifrån följande frågor:</a:t>
            </a:r>
            <a:r>
              <a:rPr lang="sv-SE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000" dirty="0"/>
              <a:t>Vad finns det för regleringar kring övervägande </a:t>
            </a:r>
            <a:br>
              <a:rPr lang="sv-SE" sz="2000" dirty="0"/>
            </a:br>
            <a:r>
              <a:rPr lang="sv-SE" sz="2000" dirty="0"/>
              <a:t>och omprövning av en placering?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000" dirty="0"/>
              <a:t>Vad är det för skillnad mellan övervägande </a:t>
            </a:r>
            <a:br>
              <a:rPr lang="sv-SE" sz="2000" dirty="0"/>
            </a:br>
            <a:r>
              <a:rPr lang="sv-SE" sz="2000" dirty="0"/>
              <a:t>och omprövning?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000" dirty="0"/>
              <a:t> Finns det några ”likheter”? 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7475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Arbeta enskilt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687" y="2057400"/>
            <a:ext cx="7612287" cy="3695131"/>
          </a:xfrm>
        </p:spPr>
        <p:txBody>
          <a:bodyPr/>
          <a:lstStyle/>
          <a:p>
            <a:pPr marL="0" indent="0">
              <a:buNone/>
            </a:pPr>
            <a:r>
              <a:rPr lang="sv-SE" sz="2600" b="0" dirty="0"/>
              <a:t>Läs </a:t>
            </a:r>
          </a:p>
          <a:p>
            <a:pPr marL="0" indent="0">
              <a:buNone/>
            </a:pPr>
            <a:r>
              <a:rPr lang="sv-SE" sz="2600" b="0" dirty="0"/>
              <a:t>s. 273 – 277, 281 i Placerade barn och unga</a:t>
            </a:r>
          </a:p>
          <a:p>
            <a:pPr marL="0" indent="0">
              <a:buNone/>
            </a:pPr>
            <a:r>
              <a:rPr lang="sv-SE" sz="2600" b="0" dirty="0"/>
              <a:t> s. 263 – 269 i LVU handboken </a:t>
            </a:r>
          </a:p>
          <a:p>
            <a:pPr marL="0" indent="0">
              <a:buNone/>
            </a:pPr>
            <a:endParaRPr lang="sv-SE" sz="2600" b="0" dirty="0"/>
          </a:p>
          <a:p>
            <a:pPr marL="0" indent="0">
              <a:buNone/>
            </a:pPr>
            <a:endParaRPr lang="sv-SE" sz="2600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3222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Arbeta två och två </a:t>
            </a:r>
            <a:br>
              <a:rPr lang="sv-SE" dirty="0"/>
            </a:br>
            <a:r>
              <a:rPr lang="sv-SE" b="0" dirty="0"/>
              <a:t>(15</a:t>
            </a:r>
            <a:r>
              <a:rPr lang="sv-SE" b="0" dirty="0">
                <a:solidFill>
                  <a:srgbClr val="FF0000"/>
                </a:solidFill>
              </a:rPr>
              <a:t> </a:t>
            </a:r>
            <a:r>
              <a:rPr lang="sv-SE" b="0" dirty="0"/>
              <a:t>minuter)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0" dirty="0"/>
              <a:t>Reflektera över diskussionen ni nyss </a:t>
            </a:r>
            <a:br>
              <a:rPr lang="sv-SE" b="0" dirty="0"/>
            </a:br>
            <a:r>
              <a:rPr lang="sv-SE" b="0" dirty="0"/>
              <a:t>hade kopplat till den text ni nu läst.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0" dirty="0"/>
              <a:t>Fick ni någon ny kunskap?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2400" dirty="0"/>
              <a:t> </a:t>
            </a:r>
          </a:p>
          <a:p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1526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         gemensamt </a:t>
            </a:r>
            <a:r>
              <a:rPr lang="sv-SE" b="0" dirty="0"/>
              <a:t>(5 minuter)</a:t>
            </a:r>
            <a:br>
              <a:rPr lang="sv-SE" dirty="0"/>
            </a:br>
            <a:r>
              <a:rPr lang="sv-SE" dirty="0"/>
              <a:t>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sv-SE" b="0" dirty="0"/>
              <a:t>Summera viktiga slutsatser.</a:t>
            </a:r>
          </a:p>
          <a:p>
            <a:r>
              <a:rPr lang="sv-SE" b="0" dirty="0"/>
              <a:t>Avsluta övningen.</a:t>
            </a:r>
          </a:p>
          <a:p>
            <a:pPr lvl="1">
              <a:spcBef>
                <a:spcPts val="600"/>
              </a:spcBef>
            </a:pPr>
            <a:endParaRPr lang="sv-SE" dirty="0"/>
          </a:p>
          <a:p>
            <a:pPr marL="385763" indent="-385763">
              <a:spcBef>
                <a:spcPts val="600"/>
              </a:spcBef>
              <a:buFont typeface="+mj-lt"/>
              <a:buAutoNum type="arabicPeriod"/>
            </a:pPr>
            <a:endParaRPr lang="sv-SE" dirty="0"/>
          </a:p>
          <a:p>
            <a:pPr marL="385763" indent="-385763">
              <a:spcBef>
                <a:spcPts val="600"/>
              </a:spcBef>
              <a:buFont typeface="+mj-lt"/>
              <a:buAutoNum type="arabicPeriod"/>
            </a:pPr>
            <a:endParaRPr lang="sv-SE" dirty="0"/>
          </a:p>
          <a:p>
            <a:pPr marL="0" indent="0">
              <a:spcBef>
                <a:spcPts val="600"/>
              </a:spcBef>
              <a:buNone/>
            </a:pPr>
            <a:endParaRPr lang="sv-SE" dirty="0"/>
          </a:p>
          <a:p>
            <a:pPr marL="0" indent="0">
              <a:spcBef>
                <a:spcPts val="600"/>
              </a:spcBef>
              <a:buNone/>
            </a:pPr>
            <a:endParaRPr lang="sv-SE" dirty="0"/>
          </a:p>
          <a:p>
            <a:pPr>
              <a:spcBef>
                <a:spcPts val="600"/>
              </a:spcBef>
            </a:pPr>
            <a:endParaRPr lang="sv-SE" dirty="0"/>
          </a:p>
          <a:p>
            <a:pPr>
              <a:spcBef>
                <a:spcPts val="600"/>
              </a:spcBef>
            </a:pPr>
            <a:endParaRPr lang="sv-SE" dirty="0"/>
          </a:p>
          <a:p>
            <a:pPr marL="0" indent="0">
              <a:spcBef>
                <a:spcPts val="600"/>
              </a:spcBef>
              <a:buNone/>
            </a:pP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433031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Dokumentation i övervägande/omprövning?</a:t>
            </a:r>
            <a:br>
              <a:rPr lang="sv-SE" sz="3600" dirty="0"/>
            </a:br>
            <a:r>
              <a:rPr lang="sv-SE" sz="3600" b="0" dirty="0"/>
              <a:t>(55 minuter)</a:t>
            </a:r>
          </a:p>
        </p:txBody>
      </p:sp>
    </p:spTree>
    <p:extLst>
      <p:ext uri="{BB962C8B-B14F-4D97-AF65-F5344CB8AC3E}">
        <p14:creationId xmlns:p14="http://schemas.microsoft.com/office/powerpoint/2010/main" val="30518487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Att synliggöra styrkor och </a:t>
            </a:r>
            <a:br>
              <a:rPr lang="sv-SE" b="0" dirty="0"/>
            </a:br>
            <a:r>
              <a:rPr lang="sv-SE" b="0" dirty="0"/>
              <a:t>utvecklingsområden i </a:t>
            </a:r>
            <a:br>
              <a:rPr lang="sv-SE" b="0" dirty="0"/>
            </a:br>
            <a:r>
              <a:rPr lang="sv-SE" b="0" dirty="0"/>
              <a:t>dokumentationen av</a:t>
            </a:r>
            <a:br>
              <a:rPr lang="sv-SE" b="0" dirty="0"/>
            </a:br>
            <a:r>
              <a:rPr lang="sv-SE" b="0" dirty="0"/>
              <a:t>övervägande /omprövning. 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5096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Det är viktigt att de uppgifter som redovisas i övervägandet är aktuella och att det tydligt framgår om förhållanden som är av betydelse för vården har ändrats, t.ex. vården i familjehemmet. </a:t>
            </a:r>
          </a:p>
          <a:p>
            <a:pPr marL="0" indent="0">
              <a:buNone/>
            </a:pPr>
            <a:br>
              <a:rPr lang="sv-SE" b="0" dirty="0"/>
            </a:br>
            <a:r>
              <a:rPr lang="sv-SE" b="0" i="1" dirty="0"/>
              <a:t>(JO dnr 3081-2013 och 6383-2009) </a:t>
            </a:r>
          </a:p>
          <a:p>
            <a:pPr marL="0" indent="0">
              <a:buNone/>
            </a:pPr>
            <a:endParaRPr lang="sv-SE" sz="2000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23642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7436266" cy="1296144"/>
          </a:xfrm>
        </p:spPr>
        <p:txBody>
          <a:bodyPr/>
          <a:lstStyle/>
          <a:p>
            <a:r>
              <a:rPr lang="sv-SE" dirty="0"/>
              <a:t>Innehåll och ungefärlig tidsåtgång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942919" cy="3708400"/>
          </a:xfrm>
        </p:spPr>
        <p:txBody>
          <a:bodyPr/>
          <a:lstStyle/>
          <a:p>
            <a:r>
              <a:rPr lang="sv-SE" dirty="0"/>
              <a:t>Noga följa vården </a:t>
            </a:r>
            <a:r>
              <a:rPr lang="sv-SE" sz="2000" b="0" dirty="0"/>
              <a:t>(65 minuter)</a:t>
            </a:r>
          </a:p>
          <a:p>
            <a:r>
              <a:rPr lang="sv-SE" dirty="0"/>
              <a:t>Övervägande och omprövning </a:t>
            </a:r>
            <a:r>
              <a:rPr lang="sv-SE" sz="2000" b="0" dirty="0"/>
              <a:t>(40 minuter)</a:t>
            </a:r>
          </a:p>
          <a:p>
            <a:r>
              <a:rPr lang="sv-SE" dirty="0"/>
              <a:t>Dokumentation i </a:t>
            </a:r>
            <a:br>
              <a:rPr lang="sv-SE" dirty="0"/>
            </a:br>
            <a:r>
              <a:rPr lang="sv-SE" dirty="0"/>
              <a:t>övervägande/omprövning? </a:t>
            </a:r>
            <a:r>
              <a:rPr lang="sv-SE" sz="2000" b="0" dirty="0"/>
              <a:t>(55 minuter) </a:t>
            </a:r>
          </a:p>
          <a:p>
            <a:r>
              <a:rPr lang="sv-SE" dirty="0"/>
              <a:t>Hur följer vi upp placerade barn? </a:t>
            </a:r>
            <a:r>
              <a:rPr lang="sv-SE" sz="2000" b="0" dirty="0"/>
              <a:t>(30 minuter)</a:t>
            </a:r>
            <a:br>
              <a:rPr lang="sv-SE" sz="2800" dirty="0"/>
            </a:br>
            <a:br>
              <a:rPr lang="sv-SE" sz="2800" b="0" dirty="0"/>
            </a:br>
            <a:br>
              <a:rPr lang="sv-SE" sz="2800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322472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Arbeta enskilt </a:t>
            </a:r>
            <a:br>
              <a:rPr lang="sv-SE" dirty="0"/>
            </a:br>
            <a:r>
              <a:rPr lang="sv-SE" b="0" dirty="0"/>
              <a:t>(20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1687" y="2059200"/>
            <a:ext cx="8069044" cy="3708400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0" dirty="0"/>
              <a:t>Byt överväganden/omprövningar med en kollega.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0" dirty="0"/>
              <a:t>Läs igenom övervägandena/omprövningarna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0" dirty="0"/>
              <a:t>Titta närmare på det senaste övervägandet/omprövningen. Markera den </a:t>
            </a:r>
            <a:br>
              <a:rPr lang="sv-SE" b="0" dirty="0"/>
            </a:br>
            <a:r>
              <a:rPr lang="sv-SE" b="0" dirty="0"/>
              <a:t>text som du bedömer beskriver någon form </a:t>
            </a:r>
            <a:br>
              <a:rPr lang="sv-SE" b="0" dirty="0"/>
            </a:br>
            <a:r>
              <a:rPr lang="sv-SE" b="0" dirty="0"/>
              <a:t>av utveckling eller förändring av den pågående vården, i förhållande till det tidigare övervägandet/ omprövningen.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4050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Återkoppla till din kollega </a:t>
            </a:r>
            <a:br>
              <a:rPr lang="sv-SE" dirty="0"/>
            </a:br>
            <a:r>
              <a:rPr lang="sv-SE" b="0" dirty="0"/>
              <a:t>(30 minuter)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688" y="2057400"/>
            <a:ext cx="7238726" cy="3695131"/>
          </a:xfrm>
        </p:spPr>
        <p:txBody>
          <a:bodyPr>
            <a:noAutofit/>
          </a:bodyPr>
          <a:lstStyle/>
          <a:p>
            <a:r>
              <a:rPr lang="sv-SE" sz="2600" dirty="0"/>
              <a:t>Turas om att berätta om era iakttagelser från det enskilda arbetet: </a:t>
            </a:r>
          </a:p>
          <a:p>
            <a:pPr lvl="1"/>
            <a:r>
              <a:rPr lang="sv-SE" sz="2000" dirty="0"/>
              <a:t>Fanns det text som beskriver någon form av utveckling eller förändring av den pågående vården, i förhållande till det tidigare övervägandet/omprövningen?</a:t>
            </a:r>
          </a:p>
          <a:p>
            <a:pPr lvl="1"/>
            <a:r>
              <a:rPr lang="sv-SE" sz="2000" dirty="0"/>
              <a:t>Kan du ge några tips till din kollega?</a:t>
            </a:r>
          </a:p>
          <a:p>
            <a:pPr lvl="1"/>
            <a:r>
              <a:rPr lang="sv-SE" sz="2000" dirty="0"/>
              <a:t>Vad har du lärt dig av att läsa din kollegas dokumentation?</a:t>
            </a:r>
          </a:p>
          <a:p>
            <a:pPr>
              <a:spcBef>
                <a:spcPts val="0"/>
              </a:spcBef>
            </a:pPr>
            <a:r>
              <a:rPr lang="sv-SE" sz="2600" dirty="0"/>
              <a:t>Sammanfatta och skriv ner några viktiga slutsatser att dela med resten av gruppen. </a:t>
            </a:r>
          </a:p>
          <a:p>
            <a:pPr lvl="1"/>
            <a:endParaRPr lang="sv-SE" sz="20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149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7" y="1353267"/>
            <a:ext cx="7081071" cy="37084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Om den unge vårdas med stöd av både 2 och 3 §§ LVU ska vården både övervägas och omprövas. Enligt JO bör detta lämpligen ske vid ett och samma tillfälle.</a:t>
            </a:r>
          </a:p>
          <a:p>
            <a:pPr marL="0" indent="0">
              <a:buNone/>
            </a:pPr>
            <a:endParaRPr lang="sv-SE" sz="2000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317694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sv-SE" sz="2600" b="0" dirty="0"/>
              <a:t>Gå laget runt och dela med er av era slutsatser och lärdomar från övningen. </a:t>
            </a:r>
          </a:p>
          <a:p>
            <a:pPr>
              <a:spcBef>
                <a:spcPts val="0"/>
              </a:spcBef>
            </a:pPr>
            <a:r>
              <a:rPr lang="sv-SE" sz="2600" b="0" dirty="0"/>
              <a:t>Avsluta övningen.  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8175255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Hur följer vi upp placerade barn?</a:t>
            </a:r>
            <a:br>
              <a:rPr lang="sv-SE" sz="3600" dirty="0"/>
            </a:br>
            <a:r>
              <a:rPr lang="sv-SE" sz="3600" b="0" dirty="0"/>
              <a:t>(30min)</a:t>
            </a:r>
            <a:br>
              <a:rPr lang="sv-SE" sz="3600" dirty="0"/>
            </a:br>
            <a:endParaRPr lang="sv-SE" sz="3600" b="0" dirty="0"/>
          </a:p>
        </p:txBody>
      </p:sp>
    </p:spTree>
    <p:extLst>
      <p:ext uri="{BB962C8B-B14F-4D97-AF65-F5344CB8AC3E}">
        <p14:creationId xmlns:p14="http://schemas.microsoft.com/office/powerpoint/2010/main" val="25925539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Att diskutera rutiner och synliggöra eventuella behov av att upprätta eller revidera rutiner.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6944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(20min)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sz="2000" dirty="0"/>
              <a:t>Finns några rutiner/checklistor på din arbetsplats avseende arbetet med att följa upp barnets vård?</a:t>
            </a:r>
          </a:p>
          <a:p>
            <a:pPr lvl="1"/>
            <a:r>
              <a:rPr lang="sv-SE" dirty="0"/>
              <a:t>Om ja, titta på dessa och fundera på om de hjälper dig. Finns det behov av att revidera dessa?</a:t>
            </a:r>
          </a:p>
          <a:p>
            <a:pPr lvl="1"/>
            <a:r>
              <a:rPr lang="sv-SE" dirty="0"/>
              <a:t>Om nej, fundera över om det finns behov av detta och i så fall vad som skulle behöva framgå av en rutin för att den ska vara ett stöd i ditt uppföljningsarbete.</a:t>
            </a:r>
          </a:p>
          <a:p>
            <a:r>
              <a:rPr lang="sv-SE" sz="2000" dirty="0"/>
              <a:t>Finns det någon skillnad med ert arbete att följa upp barn som är placerade i familjehem kontra placering i HVB eller stödboende?</a:t>
            </a:r>
          </a:p>
          <a:p>
            <a:pPr lvl="1"/>
            <a:endParaRPr lang="sv-SE" sz="1800" dirty="0"/>
          </a:p>
          <a:p>
            <a:endParaRPr lang="sv-SE" sz="1800" b="0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Följa upp placering</a:t>
            </a:r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5766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 gemensamt </a:t>
            </a:r>
            <a:r>
              <a:rPr lang="sv-SE" b="0" dirty="0"/>
              <a:t>(10 minuter)</a:t>
            </a:r>
            <a:br>
              <a:rPr lang="sv-SE" b="0" dirty="0"/>
            </a:br>
            <a:endParaRPr lang="sv-SE" b="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sz="2000" b="0" dirty="0"/>
              <a:t>Låt varje par berätta kort om vad de kommit fram till.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sz="2000" b="0" dirty="0"/>
              <a:t>Om ni i den gemensamma diskussionen kommer fram </a:t>
            </a:r>
            <a:br>
              <a:rPr lang="sv-SE" sz="2000" b="0" dirty="0"/>
            </a:br>
            <a:r>
              <a:rPr lang="sv-SE" sz="2000" b="0" dirty="0"/>
              <a:t>till behov av att upprätta rutin, revidera rutin eller göra befintliga rutiner kända, utse då gärna någon som arbetar vidare med frågan.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sz="2000" b="0" dirty="0"/>
              <a:t>Bestäm datum för när förslag ska presenteras för arbetsgruppen.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sz="2000" b="0" dirty="0"/>
              <a:t>Avsluta övningen.</a:t>
            </a:r>
          </a:p>
          <a:p>
            <a:pPr marL="0" indent="0">
              <a:buNone/>
            </a:pPr>
            <a:endParaRPr lang="sv-SE" sz="2000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2771185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90545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Noga följa vården</a:t>
            </a:r>
            <a:br>
              <a:rPr lang="sv-SE" sz="3600" dirty="0"/>
            </a:br>
            <a:r>
              <a:rPr lang="sv-SE" sz="3600" b="0" dirty="0"/>
              <a:t>(65 minuter)</a:t>
            </a:r>
            <a:endParaRPr lang="sv-SE" b="0" dirty="0"/>
          </a:p>
        </p:txBody>
      </p:sp>
    </p:spTree>
    <p:extLst>
      <p:ext uri="{BB962C8B-B14F-4D97-AF65-F5344CB8AC3E}">
        <p14:creationId xmlns:p14="http://schemas.microsoft.com/office/powerpoint/2010/main" val="2759740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Att öka förståelsen för innebörden av att </a:t>
            </a:r>
            <a:br>
              <a:rPr lang="sv-SE" b="0" dirty="0"/>
            </a:br>
            <a:r>
              <a:rPr lang="sv-SE" b="0" dirty="0"/>
              <a:t>noga följa vården. Övningen ska också </a:t>
            </a:r>
            <a:br>
              <a:rPr lang="sv-SE" b="0" dirty="0"/>
            </a:br>
            <a:r>
              <a:rPr lang="sv-SE" b="0" dirty="0"/>
              <a:t>stärka förståelsen för hur uppföljningen går </a:t>
            </a:r>
            <a:br>
              <a:rPr lang="sv-SE" b="0" dirty="0"/>
            </a:br>
            <a:r>
              <a:rPr lang="sv-SE" b="0" dirty="0"/>
              <a:t>till och vad som ska göras vid en uppföljning.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918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(10 min)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Utgå från den kollegiala </a:t>
            </a:r>
            <a:br>
              <a:rPr lang="sv-SE" dirty="0"/>
            </a:br>
            <a:r>
              <a:rPr lang="sv-SE" dirty="0"/>
              <a:t>granskning ni gjort:</a:t>
            </a:r>
          </a:p>
          <a:p>
            <a:r>
              <a:rPr lang="sv-SE" sz="2000" b="0" dirty="0"/>
              <a:t>Följer vi noga vården?</a:t>
            </a:r>
          </a:p>
          <a:p>
            <a:r>
              <a:rPr lang="sv-SE" sz="2000" b="0" dirty="0"/>
              <a:t>Om ja, identifierar faktorer som har </a:t>
            </a:r>
            <a:br>
              <a:rPr lang="sv-SE" sz="2000" b="0" dirty="0"/>
            </a:br>
            <a:r>
              <a:rPr lang="sv-SE" sz="2000" b="0" dirty="0"/>
              <a:t>betydelse för att det fungerar bra.</a:t>
            </a:r>
          </a:p>
          <a:p>
            <a:r>
              <a:rPr lang="sv-SE" sz="2000" b="0" dirty="0"/>
              <a:t>Om nej, identifiera faktorer som kan </a:t>
            </a:r>
            <a:br>
              <a:rPr lang="sv-SE" sz="2000" b="0" dirty="0"/>
            </a:br>
            <a:r>
              <a:rPr lang="sv-SE" sz="2000" b="0" dirty="0"/>
              <a:t>bidra till att vi inte noga följer vården </a:t>
            </a:r>
          </a:p>
          <a:p>
            <a:r>
              <a:rPr lang="sv-SE" sz="2000" b="0" dirty="0"/>
              <a:t>Diskutera och fundera över om ni ut-</a:t>
            </a:r>
            <a:br>
              <a:rPr lang="sv-SE" sz="2000" b="0" dirty="0"/>
            </a:br>
            <a:r>
              <a:rPr lang="sv-SE" sz="2000" b="0" dirty="0"/>
              <a:t>arbetat arbetssätt för att noga följa vården.  </a:t>
            </a:r>
          </a:p>
          <a:p>
            <a:endParaRPr lang="sv-SE" sz="1800" b="0" dirty="0"/>
          </a:p>
          <a:p>
            <a:endParaRPr lang="sv-SE" sz="1800" b="0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513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5FAA5059-12C1-4C5E-A82E-9493CC42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gemensamt </a:t>
            </a:r>
            <a:br>
              <a:rPr lang="sv-SE" dirty="0"/>
            </a:br>
            <a:r>
              <a:rPr lang="sv-SE" b="0" dirty="0"/>
              <a:t>(10 min)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C1EC37B-FB60-449F-963A-29E33D8F855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b="0" dirty="0"/>
              <a:t>Låt varje par dela med sig av sina </a:t>
            </a:r>
            <a:br>
              <a:rPr lang="sv-SE" b="0" dirty="0"/>
            </a:br>
            <a:r>
              <a:rPr lang="sv-SE" b="0" dirty="0"/>
              <a:t>reflektioner till resten av gruppen.  </a:t>
            </a:r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4164242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gemensamt </a:t>
            </a:r>
            <a:br>
              <a:rPr lang="sv-SE" dirty="0"/>
            </a:br>
            <a:r>
              <a:rPr lang="sv-SE" b="0" dirty="0"/>
              <a:t>(20 min)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4214648" y="2060206"/>
            <a:ext cx="4194340" cy="37084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sv-SE" sz="2000" dirty="0"/>
              <a:t>Vilka kan konsekvenserna bli </a:t>
            </a:r>
            <a:br>
              <a:rPr lang="sv-SE" sz="2000" dirty="0"/>
            </a:br>
            <a:r>
              <a:rPr lang="sv-SE" sz="2000" dirty="0"/>
              <a:t>om vi inte gör som vi ska göra?</a:t>
            </a:r>
          </a:p>
          <a:p>
            <a:pPr>
              <a:spcAft>
                <a:spcPts val="0"/>
              </a:spcAft>
            </a:pPr>
            <a:r>
              <a:rPr lang="sv-SE" sz="2000" dirty="0"/>
              <a:t>Vilka är våra utmaningar? Behöver vi göra något nytt/annorlunda? </a:t>
            </a:r>
          </a:p>
          <a:p>
            <a:pPr>
              <a:spcAft>
                <a:spcPts val="0"/>
              </a:spcAft>
            </a:pPr>
            <a:r>
              <a:rPr lang="sv-SE" sz="2000" dirty="0"/>
              <a:t>Kan det finnas specifika förutsättningar som kan försvåra en uppföljning, exempelvis prakt-</a:t>
            </a:r>
            <a:r>
              <a:rPr lang="sv-SE" sz="2000" dirty="0" err="1"/>
              <a:t>iska</a:t>
            </a:r>
            <a:r>
              <a:rPr lang="sv-SE" sz="2000" dirty="0"/>
              <a:t> eller känslomässiga faktorer?</a:t>
            </a:r>
          </a:p>
          <a:p>
            <a:pPr>
              <a:spcAft>
                <a:spcPts val="0"/>
              </a:spcAft>
            </a:pPr>
            <a:r>
              <a:rPr lang="sv-SE" sz="2000" dirty="0"/>
              <a:t>Hur resonerar vi runt hur ofta vi ska besöka barnet? </a:t>
            </a:r>
          </a:p>
          <a:p>
            <a:endParaRPr lang="sv-SE" sz="1600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 sz="1800" dirty="0"/>
          </a:p>
          <a:p>
            <a:r>
              <a:rPr lang="sv-SE" sz="1600" dirty="0"/>
              <a:t>Att noga följa och stödja de barn </a:t>
            </a:r>
            <a:br>
              <a:rPr lang="sv-SE" sz="1600" dirty="0"/>
            </a:br>
            <a:r>
              <a:rPr lang="sv-SE" sz="1600" dirty="0"/>
              <a:t>som omhändertagits för samhällsvård </a:t>
            </a:r>
            <a:br>
              <a:rPr lang="sv-SE" sz="1600" dirty="0"/>
            </a:br>
            <a:r>
              <a:rPr lang="sv-SE" sz="1600" dirty="0"/>
              <a:t>är en av den sociala barn- och ungdomsvårdens viktigaste uppgifterna. Eftersom samhället övertar ansvaret </a:t>
            </a:r>
            <a:br>
              <a:rPr lang="sv-SE" sz="1600" dirty="0"/>
            </a:br>
            <a:r>
              <a:rPr lang="sv-SE" sz="1600" dirty="0"/>
              <a:t>för barnets fostran vid en placering </a:t>
            </a:r>
            <a:br>
              <a:rPr lang="sv-SE" sz="1600" dirty="0"/>
            </a:br>
            <a:r>
              <a:rPr lang="sv-SE" sz="1600" dirty="0"/>
              <a:t>är det, enligt förarbetena, särskilt angeläget att socialtjänstens </a:t>
            </a:r>
            <a:br>
              <a:rPr lang="sv-SE" sz="1600" dirty="0"/>
            </a:br>
            <a:r>
              <a:rPr lang="sv-SE" sz="1600" dirty="0"/>
              <a:t>arbete med att följa vården bedrivs systematiskt och regelbundet.</a:t>
            </a:r>
            <a:r>
              <a:rPr lang="sv-SE" sz="1600" baseline="30000" dirty="0"/>
              <a:t> </a:t>
            </a:r>
          </a:p>
          <a:p>
            <a:r>
              <a:rPr lang="sv-SE" sz="1600" dirty="0"/>
              <a:t>(Placerade barn och unga s. 253)</a:t>
            </a:r>
            <a:endParaRPr lang="sv-SE" sz="1600" dirty="0">
              <a:solidFill>
                <a:srgbClr val="FF0000"/>
              </a:solidFill>
            </a:endParaRPr>
          </a:p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Följa upp placering</a:t>
            </a:r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4121844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(5 min)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Hur skulle vi kunna jobba på </a:t>
            </a:r>
            <a:br>
              <a:rPr lang="sv-SE" b="0" dirty="0"/>
            </a:br>
            <a:r>
              <a:rPr lang="sv-SE" b="0" dirty="0"/>
              <a:t>andra sätt för att bli ännu bättre </a:t>
            </a:r>
            <a:br>
              <a:rPr lang="sv-SE" b="0" dirty="0"/>
            </a:br>
            <a:r>
              <a:rPr lang="sv-SE" b="0" dirty="0"/>
              <a:t>på att följa upp placeringar?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Sammanfatta det ni kommer </a:t>
            </a:r>
            <a:br>
              <a:rPr lang="sv-SE" b="0" dirty="0"/>
            </a:br>
            <a:r>
              <a:rPr lang="sv-SE" b="0" dirty="0"/>
              <a:t>fram till i några korta stödord. </a:t>
            </a:r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274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gemensamt</a:t>
            </a:r>
            <a:br>
              <a:rPr lang="sv-SE" dirty="0"/>
            </a:br>
            <a:r>
              <a:rPr lang="sv-SE" b="0" dirty="0"/>
              <a:t>(10 min)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lvl="0"/>
            <a:r>
              <a:rPr lang="sv-SE" dirty="0"/>
              <a:t>Varje par delar med sig </a:t>
            </a:r>
            <a:br>
              <a:rPr lang="sv-SE" dirty="0"/>
            </a:br>
            <a:r>
              <a:rPr lang="sv-SE" dirty="0"/>
              <a:t>av vad man diskuterat.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sz="2000" b="0" dirty="0"/>
              <a:t>Skriv förslagen på blädderblock eller tavla.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Följa upp placering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814989231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36</TotalTime>
  <Words>1236</Words>
  <Application>Microsoft Office PowerPoint</Application>
  <PresentationFormat>Bildspel på skärmen (4:3)</PresentationFormat>
  <Paragraphs>145</Paragraphs>
  <Slides>28</Slides>
  <Notes>16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28</vt:i4>
      </vt:variant>
    </vt:vector>
  </HeadingPairs>
  <TitlesOfParts>
    <vt:vector size="32" baseType="lpstr">
      <vt:lpstr>Arial</vt:lpstr>
      <vt:lpstr>Calibri</vt:lpstr>
      <vt:lpstr>Century Gothic</vt:lpstr>
      <vt:lpstr>SoS-PPT-svensk-150922</vt:lpstr>
      <vt:lpstr>Följa upp placering    </vt:lpstr>
      <vt:lpstr>Innehåll och ungefärlig tidsåtgång</vt:lpstr>
      <vt:lpstr>Noga följa vården (65 minuter)</vt:lpstr>
      <vt:lpstr>Övningens syfte</vt:lpstr>
      <vt:lpstr>Diskutera två och två  (10 min)</vt:lpstr>
      <vt:lpstr>Sammanfatta gemensamt  (10 min)</vt:lpstr>
      <vt:lpstr>Diskutera gemensamt  (20 min)</vt:lpstr>
      <vt:lpstr>Diskutera två och två  (5 min) </vt:lpstr>
      <vt:lpstr>Sammanfatta gemensamt (10 min)</vt:lpstr>
      <vt:lpstr>Planera fortsatt arbete (10 min)</vt:lpstr>
      <vt:lpstr>Övervägande och omprövning (40 minuter)</vt:lpstr>
      <vt:lpstr>Övningens syfte</vt:lpstr>
      <vt:lpstr>Diskutera två och två  (10 min) </vt:lpstr>
      <vt:lpstr>Arbeta enskilt (10 minuter)</vt:lpstr>
      <vt:lpstr>Arbeta två och två  (15 minuter)</vt:lpstr>
      <vt:lpstr>Sammanfatta och avsluta         gemensamt (5 minuter)  </vt:lpstr>
      <vt:lpstr>Dokumentation i övervägande/omprövning? (55 minuter)</vt:lpstr>
      <vt:lpstr>Övningens syfte</vt:lpstr>
      <vt:lpstr>PowerPoint-presentation</vt:lpstr>
      <vt:lpstr>Arbeta enskilt  (20 minuter)</vt:lpstr>
      <vt:lpstr>Återkoppla till din kollega  (30 minuter) </vt:lpstr>
      <vt:lpstr>PowerPoint-presentation</vt:lpstr>
      <vt:lpstr>Sammanfatta och avsluta (5 minuter)</vt:lpstr>
      <vt:lpstr>Hur följer vi upp placerade barn? (30min) </vt:lpstr>
      <vt:lpstr>Övningens syfte</vt:lpstr>
      <vt:lpstr>Diskutera två och två  (20min)</vt:lpstr>
      <vt:lpstr>Sammanfatta och avsluta gemensamt (10 minuter) 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Agåker, Eva</cp:lastModifiedBy>
  <cp:revision>12</cp:revision>
  <cp:lastPrinted>2015-05-08T11:44:01Z</cp:lastPrinted>
  <dcterms:created xsi:type="dcterms:W3CDTF">2020-02-18T15:47:31Z</dcterms:created>
  <dcterms:modified xsi:type="dcterms:W3CDTF">2024-01-10T12:22:56Z</dcterms:modified>
</cp:coreProperties>
</file>