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5" r:id="rId2"/>
    <p:sldId id="316" r:id="rId3"/>
    <p:sldId id="317" r:id="rId4"/>
    <p:sldId id="318" r:id="rId5"/>
    <p:sldId id="325" r:id="rId6"/>
    <p:sldId id="320" r:id="rId7"/>
    <p:sldId id="321" r:id="rId8"/>
    <p:sldId id="322" r:id="rId9"/>
    <p:sldId id="323" r:id="rId10"/>
    <p:sldId id="326" r:id="rId11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29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  <p:cmAuthor id="2" name="Johansson, Pernilla" initials="JP" lastIdx="1" clrIdx="1">
    <p:extLst>
      <p:ext uri="{19B8F6BF-5375-455C-9EA6-DF929625EA0E}">
        <p15:presenceInfo xmlns:p15="http://schemas.microsoft.com/office/powerpoint/2012/main" userId="S-1-5-21-2075942658-1792417684-393963531-191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8878" autoAdjust="0"/>
  </p:normalViewPr>
  <p:slideViewPr>
    <p:cSldViewPr snapToGrid="0" showGuides="1">
      <p:cViewPr varScale="1">
        <p:scale>
          <a:sx n="67" d="100"/>
          <a:sy n="67" d="100"/>
        </p:scale>
        <p:origin x="1374" y="60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2020-03-24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2020-03-24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Deltagarna behöver få instruktioner till en förberedande uppgift innan övningen. De finns i deltagarmaterialet.</a:t>
            </a:r>
            <a:r>
              <a:rPr lang="sv-SE" baseline="0" dirty="0" smtClean="0"/>
              <a:t>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36292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727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8688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/>
              <a:t>Förklara bilden: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/>
              <a:t>Om det finns relevanta utredningsfrågor att utgå från, blir det lättare att veta vilken information som behöver samlas in.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/>
              <a:t>Relevant information underlättar arbetet med bedömning och analys av barnets behov i beslutsunderlaget.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/>
              <a:t>En bra analys och bedömning av barnets behov underlättar för att ta fram adekvata mål för insatsen.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sz="1200"/>
              <a:t>Konkreta och uppföljningsbara mål gör det möjligt att följa upp insatsen och avgöra om</a:t>
            </a:r>
            <a:r>
              <a:rPr lang="sv-SE" sz="1200">
                <a:solidFill>
                  <a:srgbClr val="FF0000"/>
                </a:solidFill>
              </a:rPr>
              <a:t>…</a:t>
            </a:r>
          </a:p>
          <a:p>
            <a:endParaRPr lang="en-US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7783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Läs</a:t>
            </a:r>
            <a:r>
              <a:rPr lang="sv-SE" baseline="0" dirty="0" smtClean="0"/>
              <a:t> igenom texten från </a:t>
            </a:r>
            <a:r>
              <a:rPr lang="sv-SE" baseline="0" dirty="0" smtClean="0"/>
              <a:t>IVO </a:t>
            </a:r>
            <a:r>
              <a:rPr lang="sv-SE" baseline="0" dirty="0" smtClean="0"/>
              <a:t>i den blå rutan. Diskutera sedan utifrån frågeställningen.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2294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9DD622-F54F-40E9-B147-94DCF94A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936BCF-7566-492C-AF06-9187DAD22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3AB57D-FB88-476D-8875-38B187BE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3CE9-33CA-4515-AC29-98E618730DB0}" type="datetime1">
              <a:rPr lang="sv-SE" smtClean="0"/>
              <a:t>2020-03-24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51EFC1-176B-4D1F-A20B-4A4A670B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En röd tråd i handläggningen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53F86B-0B63-4E3E-A572-3EA73FA6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9520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En röd tråd </a:t>
            </a:r>
            <a:r>
              <a:rPr lang="sv-SE" dirty="0"/>
              <a:t>i handläggningen</a:t>
            </a:r>
            <a:br>
              <a:rPr lang="sv-SE" dirty="0"/>
            </a:br>
            <a:r>
              <a:rPr lang="sv-SE" dirty="0" smtClean="0"/>
              <a:t/>
            </a:r>
            <a:br>
              <a:rPr lang="sv-SE" dirty="0" smtClean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24329" t="-24787" r="-17289" b="-4820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209203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179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Synliggöra hur varje enskilt steg i handläggningsprocessen bygger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vidare </a:t>
            </a:r>
            <a:r>
              <a:rPr lang="sv-SE" b="0" dirty="0"/>
              <a:t>på det föregående.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En röd tråd i handläggningen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807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b="0" dirty="0" smtClean="0"/>
              <a:t>(</a:t>
            </a:r>
            <a:r>
              <a:rPr lang="sv-SE" b="0" dirty="0"/>
              <a:t>15 min)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sv-SE" b="0" dirty="0"/>
              <a:t>Vad drog ni för slutsatser när ni gick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igenom </a:t>
            </a:r>
            <a:r>
              <a:rPr lang="sv-SE" b="0" dirty="0"/>
              <a:t>ert </a:t>
            </a:r>
            <a:r>
              <a:rPr lang="sv-SE" b="0" dirty="0" smtClean="0"/>
              <a:t>ärende?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sv-SE" b="0" dirty="0" smtClean="0"/>
              <a:t>Fanns </a:t>
            </a:r>
            <a:r>
              <a:rPr lang="sv-SE" b="0" dirty="0"/>
              <a:t>det en </a:t>
            </a:r>
            <a:r>
              <a:rPr lang="sv-SE" b="0" dirty="0" smtClean="0"/>
              <a:t>röd tråd </a:t>
            </a:r>
            <a:r>
              <a:rPr lang="sv-SE" b="0" dirty="0"/>
              <a:t>i </a:t>
            </a:r>
            <a:r>
              <a:rPr lang="sv-SE" b="0" dirty="0" smtClean="0"/>
              <a:t>handläggningen?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sv-SE" b="0" dirty="0" smtClean="0"/>
              <a:t>Bröts </a:t>
            </a:r>
            <a:r>
              <a:rPr lang="sv-SE" b="0" dirty="0"/>
              <a:t>den röda tråden, eller identifierade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ni </a:t>
            </a:r>
            <a:r>
              <a:rPr lang="sv-SE" b="0" dirty="0"/>
              <a:t>några andra brister eller svårigheter? 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En röd tråd i handläggningen</a:t>
            </a:r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018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gemensamt </a:t>
            </a:r>
            <a:br>
              <a:rPr lang="sv-SE" dirty="0"/>
            </a:br>
            <a:r>
              <a:rPr lang="sv-SE" b="0" dirty="0"/>
              <a:t>(30 </a:t>
            </a:r>
            <a:r>
              <a:rPr lang="sv-SE" b="0" dirty="0" smtClean="0"/>
              <a:t>minuter)</a:t>
            </a:r>
            <a:endParaRPr lang="sv-SE" b="0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Låt varje par dela med sig av sina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reflektioner </a:t>
            </a:r>
            <a:r>
              <a:rPr lang="sv-SE" b="0" dirty="0"/>
              <a:t>till resten av gruppen.  </a:t>
            </a:r>
          </a:p>
          <a:p>
            <a:pPr marL="0" lvl="0" indent="0">
              <a:buNone/>
            </a:pPr>
            <a:endParaRPr lang="sv-SE" sz="1600" dirty="0"/>
          </a:p>
          <a:p>
            <a:pPr marL="0" lvl="0" indent="0">
              <a:buNone/>
            </a:pPr>
            <a:endParaRPr lang="sv-SE" sz="1600" dirty="0"/>
          </a:p>
          <a:p>
            <a:pPr marL="0" indent="0">
              <a:buNone/>
            </a:pPr>
            <a:r>
              <a:rPr lang="sv-SE" sz="1600" dirty="0"/>
              <a:t> </a:t>
            </a:r>
          </a:p>
          <a:p>
            <a:pPr marL="0" indent="0">
              <a:buNone/>
            </a:pPr>
            <a:r>
              <a:rPr lang="sv-SE" dirty="0"/>
              <a:t>  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En röd tråd i handläggningen</a:t>
            </a:r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04958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>
            <a:extLst>
              <a:ext uri="{FF2B5EF4-FFF2-40B4-BE49-F238E27FC236}">
                <a16:creationId xmlns:a16="http://schemas.microsoft.com/office/drawing/2014/main" id="{050EBDAB-85C7-4063-BDDB-BB9799148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röd</a:t>
            </a:r>
            <a:r>
              <a:rPr lang="en-US" dirty="0" smtClean="0"/>
              <a:t> </a:t>
            </a:r>
            <a:r>
              <a:rPr lang="en-US" dirty="0" err="1" smtClean="0"/>
              <a:t>tråd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 smtClean="0"/>
              <a:t>handläggningen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C9857F78-886B-432C-BD52-AAD95C07B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En röd tråd i handläggningen</a:t>
            </a:r>
            <a:endParaRPr lang="sv-SE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  <p:sp>
        <p:nvSpPr>
          <p:cNvPr id="4" name="Rektangel med rundade hörn 3"/>
          <p:cNvSpPr/>
          <p:nvPr/>
        </p:nvSpPr>
        <p:spPr>
          <a:xfrm>
            <a:off x="811761" y="2649894"/>
            <a:ext cx="1688840" cy="1688841"/>
          </a:xfrm>
          <a:prstGeom prst="roundRect">
            <a:avLst/>
          </a:prstGeom>
          <a:solidFill>
            <a:srgbClr val="DAD7CB"/>
          </a:solidFill>
          <a:ln w="9525"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ruta 4"/>
          <p:cNvSpPr txBox="1"/>
          <p:nvPr/>
        </p:nvSpPr>
        <p:spPr>
          <a:xfrm>
            <a:off x="811761" y="2809122"/>
            <a:ext cx="1688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dirty="0" smtClean="0">
                <a:solidFill>
                  <a:schemeClr val="accent4"/>
                </a:solidFill>
              </a:rPr>
              <a:t>Relevanta utredningsfrågor </a:t>
            </a:r>
            <a:br>
              <a:rPr lang="sv-SE" sz="1600" dirty="0" smtClean="0">
                <a:solidFill>
                  <a:schemeClr val="accent4"/>
                </a:solidFill>
              </a:rPr>
            </a:b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</a:t>
            </a:r>
            <a:r>
              <a:rPr lang="sv-SE" sz="1600" dirty="0" smtClean="0">
                <a:solidFill>
                  <a:schemeClr val="accent4"/>
                </a:solidFill>
              </a:rPr>
              <a:t>Vägleder i informations-</a:t>
            </a:r>
            <a:br>
              <a:rPr lang="sv-SE" sz="1600" dirty="0" smtClean="0">
                <a:solidFill>
                  <a:schemeClr val="accent4"/>
                </a:solidFill>
              </a:rPr>
            </a:br>
            <a:r>
              <a:rPr lang="sv-SE" sz="1600" dirty="0" smtClean="0">
                <a:solidFill>
                  <a:schemeClr val="accent4"/>
                </a:solidFill>
              </a:rPr>
              <a:t>insamlingen </a:t>
            </a:r>
          </a:p>
        </p:txBody>
      </p:sp>
      <p:sp>
        <p:nvSpPr>
          <p:cNvPr id="11" name="Rektangel med rundade hörn 10"/>
          <p:cNvSpPr/>
          <p:nvPr/>
        </p:nvSpPr>
        <p:spPr>
          <a:xfrm>
            <a:off x="2867615" y="3101144"/>
            <a:ext cx="1688840" cy="1688841"/>
          </a:xfrm>
          <a:prstGeom prst="roundRect">
            <a:avLst/>
          </a:prstGeom>
          <a:solidFill>
            <a:srgbClr val="DAD7CB"/>
          </a:solidFill>
          <a:ln w="9525"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ruta 11"/>
          <p:cNvSpPr txBox="1"/>
          <p:nvPr/>
        </p:nvSpPr>
        <p:spPr>
          <a:xfrm>
            <a:off x="2867615" y="3260372"/>
            <a:ext cx="1688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dirty="0" smtClean="0">
                <a:solidFill>
                  <a:schemeClr val="accent4"/>
                </a:solidFill>
              </a:rPr>
              <a:t>Relevant information </a:t>
            </a:r>
            <a:br>
              <a:rPr lang="sv-SE" sz="1600" dirty="0" smtClean="0">
                <a:solidFill>
                  <a:schemeClr val="accent4"/>
                </a:solidFill>
              </a:rPr>
            </a:b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 </a:t>
            </a: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underlättar</a:t>
            </a: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att</a:t>
            </a: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bedöma</a:t>
            </a: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barnets</a:t>
            </a: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 behov</a:t>
            </a:r>
            <a:endParaRPr lang="sv-SE" sz="1600" dirty="0" smtClean="0">
              <a:solidFill>
                <a:schemeClr val="accent4"/>
              </a:solidFill>
            </a:endParaRPr>
          </a:p>
        </p:txBody>
      </p:sp>
      <p:sp>
        <p:nvSpPr>
          <p:cNvPr id="13" name="Rektangel med rundade hörn 12"/>
          <p:cNvSpPr/>
          <p:nvPr/>
        </p:nvSpPr>
        <p:spPr>
          <a:xfrm>
            <a:off x="673213" y="4217433"/>
            <a:ext cx="1939356" cy="572552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ruta 13"/>
          <p:cNvSpPr txBox="1"/>
          <p:nvPr/>
        </p:nvSpPr>
        <p:spPr>
          <a:xfrm>
            <a:off x="673213" y="4330005"/>
            <a:ext cx="19393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dirty="0" smtClean="0">
                <a:solidFill>
                  <a:srgbClr val="FFFFFF"/>
                </a:solidFill>
              </a:rPr>
              <a:t>Utredningsfrågor</a:t>
            </a:r>
          </a:p>
        </p:txBody>
      </p:sp>
      <p:sp>
        <p:nvSpPr>
          <p:cNvPr id="15" name="Rektangel med rundade hörn 14"/>
          <p:cNvSpPr/>
          <p:nvPr/>
        </p:nvSpPr>
        <p:spPr>
          <a:xfrm>
            <a:off x="2747728" y="2649894"/>
            <a:ext cx="1939356" cy="572552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2747728" y="2762466"/>
            <a:ext cx="19393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dirty="0" smtClean="0">
                <a:solidFill>
                  <a:srgbClr val="FFFFFF"/>
                </a:solidFill>
              </a:rPr>
              <a:t>Beslutsunderlag</a:t>
            </a:r>
          </a:p>
        </p:txBody>
      </p:sp>
      <p:sp>
        <p:nvSpPr>
          <p:cNvPr id="17" name="Rektangel med rundade hörn 16"/>
          <p:cNvSpPr/>
          <p:nvPr/>
        </p:nvSpPr>
        <p:spPr>
          <a:xfrm>
            <a:off x="4912731" y="2647546"/>
            <a:ext cx="1688840" cy="1688841"/>
          </a:xfrm>
          <a:prstGeom prst="roundRect">
            <a:avLst/>
          </a:prstGeom>
          <a:solidFill>
            <a:srgbClr val="DAD7CB"/>
          </a:solidFill>
          <a:ln w="9525"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4912731" y="2806774"/>
            <a:ext cx="16888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dirty="0" smtClean="0">
                <a:solidFill>
                  <a:schemeClr val="accent4"/>
                </a:solidFill>
              </a:rPr>
              <a:t>Bra analys och bedömning</a:t>
            </a:r>
            <a:br>
              <a:rPr lang="sv-SE" sz="1600" dirty="0" smtClean="0">
                <a:solidFill>
                  <a:schemeClr val="accent4"/>
                </a:solidFill>
              </a:rPr>
            </a:b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</a:t>
            </a: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Underlättar</a:t>
            </a: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att</a:t>
            </a: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sätta</a:t>
            </a: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mål</a:t>
            </a:r>
            <a:endParaRPr lang="sv-SE" sz="1600" dirty="0" smtClean="0">
              <a:solidFill>
                <a:schemeClr val="accent4"/>
              </a:solidFill>
            </a:endParaRPr>
          </a:p>
        </p:txBody>
      </p:sp>
      <p:sp>
        <p:nvSpPr>
          <p:cNvPr id="19" name="Rektangel med rundade hörn 18"/>
          <p:cNvSpPr/>
          <p:nvPr/>
        </p:nvSpPr>
        <p:spPr>
          <a:xfrm>
            <a:off x="6959254" y="3098796"/>
            <a:ext cx="1688840" cy="1688841"/>
          </a:xfrm>
          <a:prstGeom prst="roundRect">
            <a:avLst/>
          </a:prstGeom>
          <a:solidFill>
            <a:srgbClr val="DAD7CB"/>
          </a:solidFill>
          <a:ln w="9525">
            <a:solidFill>
              <a:schemeClr val="accent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ruta 19"/>
          <p:cNvSpPr txBox="1"/>
          <p:nvPr/>
        </p:nvSpPr>
        <p:spPr>
          <a:xfrm>
            <a:off x="6959254" y="3258024"/>
            <a:ext cx="16888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dirty="0" smtClean="0">
                <a:solidFill>
                  <a:schemeClr val="accent4"/>
                </a:solidFill>
              </a:rPr>
              <a:t>Konkreta</a:t>
            </a:r>
            <a:br>
              <a:rPr lang="sv-SE" sz="1600" dirty="0" smtClean="0">
                <a:solidFill>
                  <a:schemeClr val="accent4"/>
                </a:solidFill>
              </a:rPr>
            </a:br>
            <a:r>
              <a:rPr lang="sv-SE" sz="1600" dirty="0" smtClean="0">
                <a:solidFill>
                  <a:schemeClr val="accent4"/>
                </a:solidFill>
              </a:rPr>
              <a:t>mål</a:t>
            </a:r>
            <a:br>
              <a:rPr lang="sv-SE" sz="1600" dirty="0" smtClean="0">
                <a:solidFill>
                  <a:schemeClr val="accent4"/>
                </a:solidFill>
              </a:rPr>
            </a:b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 </a:t>
            </a: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Underlättar</a:t>
            </a: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 </a:t>
            </a:r>
            <a:b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</a:b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att</a:t>
            </a: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följa</a:t>
            </a:r>
            <a:r>
              <a:rPr lang="en-US" sz="1600" dirty="0" smtClean="0">
                <a:solidFill>
                  <a:schemeClr val="accent4"/>
                </a:solidFill>
                <a:sym typeface="Wingdings" panose="05000000000000000000" pitchFamily="2" charset="2"/>
              </a:rPr>
              <a:t> </a:t>
            </a:r>
            <a:r>
              <a:rPr lang="en-US" sz="1600" dirty="0" err="1" smtClean="0">
                <a:solidFill>
                  <a:schemeClr val="accent4"/>
                </a:solidFill>
                <a:sym typeface="Wingdings" panose="05000000000000000000" pitchFamily="2" charset="2"/>
              </a:rPr>
              <a:t>upp</a:t>
            </a:r>
            <a:endParaRPr lang="sv-SE" sz="1600" dirty="0" smtClean="0">
              <a:solidFill>
                <a:schemeClr val="accent4"/>
              </a:solidFill>
            </a:endParaRPr>
          </a:p>
        </p:txBody>
      </p:sp>
      <p:sp>
        <p:nvSpPr>
          <p:cNvPr id="21" name="Rektangel med rundade hörn 20"/>
          <p:cNvSpPr/>
          <p:nvPr/>
        </p:nvSpPr>
        <p:spPr>
          <a:xfrm>
            <a:off x="4774183" y="4215085"/>
            <a:ext cx="1939356" cy="572552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ruta 21"/>
          <p:cNvSpPr txBox="1"/>
          <p:nvPr/>
        </p:nvSpPr>
        <p:spPr>
          <a:xfrm>
            <a:off x="4774183" y="4327657"/>
            <a:ext cx="19393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dirty="0" smtClean="0">
                <a:solidFill>
                  <a:srgbClr val="FFFFFF"/>
                </a:solidFill>
              </a:rPr>
              <a:t>Mål</a:t>
            </a:r>
          </a:p>
        </p:txBody>
      </p:sp>
      <p:sp>
        <p:nvSpPr>
          <p:cNvPr id="23" name="Rektangel med rundade hörn 22"/>
          <p:cNvSpPr/>
          <p:nvPr/>
        </p:nvSpPr>
        <p:spPr>
          <a:xfrm>
            <a:off x="6839367" y="2647546"/>
            <a:ext cx="1939356" cy="572552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ruta 23"/>
          <p:cNvSpPr txBox="1"/>
          <p:nvPr/>
        </p:nvSpPr>
        <p:spPr>
          <a:xfrm>
            <a:off x="6839367" y="2760118"/>
            <a:ext cx="19393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dirty="0" smtClean="0">
                <a:solidFill>
                  <a:srgbClr val="FFFFFF"/>
                </a:solidFill>
              </a:rPr>
              <a:t>Uppföljning</a:t>
            </a:r>
          </a:p>
        </p:txBody>
      </p:sp>
      <p:sp>
        <p:nvSpPr>
          <p:cNvPr id="25" name="Figur 24"/>
          <p:cNvSpPr/>
          <p:nvPr/>
        </p:nvSpPr>
        <p:spPr>
          <a:xfrm rot="21325078">
            <a:off x="1656181" y="3629828"/>
            <a:ext cx="1637523" cy="1743238"/>
          </a:xfrm>
          <a:prstGeom prst="leftCircularArrow">
            <a:avLst>
              <a:gd name="adj1" fmla="val 3029"/>
              <a:gd name="adj2" fmla="val 371694"/>
              <a:gd name="adj3" fmla="val 2429952"/>
              <a:gd name="adj4" fmla="val 9307237"/>
              <a:gd name="adj5" fmla="val 3534"/>
            </a:avLst>
          </a:prstGeom>
          <a:solidFill>
            <a:schemeClr val="accent4"/>
          </a:solidFill>
        </p:spPr>
        <p:style>
          <a:lnRef idx="0">
            <a:schemeClr val="accent4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Cirkelformad pil 26"/>
          <p:cNvSpPr/>
          <p:nvPr/>
        </p:nvSpPr>
        <p:spPr>
          <a:xfrm rot="186695">
            <a:off x="3670894" y="2045282"/>
            <a:ext cx="2048217" cy="2048217"/>
          </a:xfrm>
          <a:prstGeom prst="circularArrow">
            <a:avLst>
              <a:gd name="adj1" fmla="val 2578"/>
              <a:gd name="adj2" fmla="val 313030"/>
              <a:gd name="adj3" fmla="val 19416904"/>
              <a:gd name="adj4" fmla="val 12480955"/>
              <a:gd name="adj5" fmla="val 3008"/>
            </a:avLst>
          </a:prstGeom>
          <a:solidFill>
            <a:schemeClr val="accent4"/>
          </a:solidFill>
        </p:spPr>
        <p:style>
          <a:lnRef idx="0">
            <a:schemeClr val="accent4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Figur 27"/>
          <p:cNvSpPr/>
          <p:nvPr/>
        </p:nvSpPr>
        <p:spPr>
          <a:xfrm rot="21325078">
            <a:off x="5761727" y="3607080"/>
            <a:ext cx="1637523" cy="1743238"/>
          </a:xfrm>
          <a:prstGeom prst="leftCircularArrow">
            <a:avLst>
              <a:gd name="adj1" fmla="val 3029"/>
              <a:gd name="adj2" fmla="val 371694"/>
              <a:gd name="adj3" fmla="val 2429952"/>
              <a:gd name="adj4" fmla="val 9307237"/>
              <a:gd name="adj5" fmla="val 3534"/>
            </a:avLst>
          </a:prstGeom>
          <a:solidFill>
            <a:schemeClr val="accent4"/>
          </a:solidFill>
        </p:spPr>
        <p:style>
          <a:lnRef idx="0">
            <a:schemeClr val="accent4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4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4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247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gemensamt </a:t>
            </a:r>
            <a:br>
              <a:rPr lang="sv-SE" dirty="0"/>
            </a:br>
            <a:r>
              <a:rPr lang="sv-SE" b="0" dirty="0"/>
              <a:t>(20 </a:t>
            </a:r>
            <a:r>
              <a:rPr lang="sv-SE" b="0" dirty="0" smtClean="0"/>
              <a:t>minuter)</a:t>
            </a:r>
            <a:endParaRPr lang="sv-SE" b="0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7147994" cy="3708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Jämför med era egna slutsatser från diskussionen. Vad tänker ni?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Om det finns behov av att byta spår och ”bryta” den röda tråden (t.ex. ny information eller ny anmälan under utredningens gång), hur kan ni göra det tydligt i dokumentationen? </a:t>
            </a:r>
          </a:p>
          <a:p>
            <a:pPr marL="0" indent="0">
              <a:buNone/>
            </a:pPr>
            <a:endParaRPr lang="sv-SE" sz="2000" b="0" dirty="0"/>
          </a:p>
          <a:p>
            <a:pPr marL="0" indent="0">
              <a:buNone/>
            </a:pPr>
            <a:r>
              <a:rPr lang="sv-SE" dirty="0"/>
              <a:t>  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En röd tråd i handläggningen</a:t>
            </a:r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69855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gemensamt 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b="0" dirty="0" smtClean="0"/>
              <a:t>(</a:t>
            </a:r>
            <a:r>
              <a:rPr lang="sv-SE" b="0" dirty="0"/>
              <a:t>15 </a:t>
            </a:r>
            <a:r>
              <a:rPr lang="sv-SE" b="0" dirty="0" smtClean="0"/>
              <a:t>minuter)</a:t>
            </a:r>
            <a:endParaRPr lang="sv-SE" b="0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En röd tråd i handläggningen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Hur stämmer detta med er erfarenhet?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600" dirty="0"/>
              <a:t>Inspektionen för vård och omsorg har konstaterat att de kommuner som har upprättat en genomförandeplan, i högre utsträckning tillgodoser kraven på regelbundna besök och  att vården omprövas/övervägs inom lagstadgad tid än de som inte har en genomförandeplan. Detta visar på vikten av att använda dem och att de är viktiga för hela handläggningsprocessen.</a:t>
            </a:r>
          </a:p>
          <a:p>
            <a:pPr algn="r"/>
            <a:r>
              <a:rPr lang="sv-SE" sz="1200" dirty="0"/>
              <a:t>(IVO 2018-7)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7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86846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två och två</a:t>
            </a:r>
            <a:br>
              <a:rPr lang="sv-SE" dirty="0"/>
            </a:br>
            <a:r>
              <a:rPr lang="sv-SE" b="0" dirty="0"/>
              <a:t>(3 </a:t>
            </a:r>
            <a:r>
              <a:rPr lang="sv-SE" b="0" dirty="0" smtClean="0"/>
              <a:t>minuter)</a:t>
            </a:r>
            <a:endParaRPr lang="sv-SE" b="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Hur kan vi bli bättre på att hålla </a:t>
            </a:r>
            <a:r>
              <a:rPr lang="sv-SE" sz="2600" dirty="0" smtClean="0"/>
              <a:t/>
            </a:r>
            <a:br>
              <a:rPr lang="sv-SE" sz="2600" dirty="0" smtClean="0"/>
            </a:br>
            <a:r>
              <a:rPr lang="sv-SE" sz="2600" dirty="0" smtClean="0"/>
              <a:t>en röd tråd </a:t>
            </a:r>
            <a:r>
              <a:rPr lang="sv-SE" sz="2600" dirty="0"/>
              <a:t>i handläggningen?</a:t>
            </a:r>
          </a:p>
          <a:p>
            <a:r>
              <a:rPr lang="sv-SE" sz="2000" b="0" dirty="0"/>
              <a:t>Skriv ner era idéer i några korta punkter.</a:t>
            </a:r>
          </a:p>
          <a:p>
            <a:pPr marL="0" indent="0">
              <a:buNone/>
            </a:pPr>
            <a:r>
              <a:rPr lang="sv-SE" sz="2600" dirty="0"/>
              <a:t> </a:t>
            </a:r>
            <a:endParaRPr lang="sv-SE" sz="2000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En röd tråd i handläggningen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8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90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FAA5059-12C1-4C5E-A82E-9493CC42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Diskutera </a:t>
            </a:r>
            <a:r>
              <a:rPr lang="sv-SE" dirty="0"/>
              <a:t>gemensamt </a:t>
            </a:r>
            <a:br>
              <a:rPr lang="sv-SE" dirty="0"/>
            </a:br>
            <a:r>
              <a:rPr lang="sv-SE" b="0" dirty="0"/>
              <a:t>(15 </a:t>
            </a:r>
            <a:r>
              <a:rPr lang="sv-SE" b="0" dirty="0" smtClean="0"/>
              <a:t>minuter)</a:t>
            </a:r>
            <a:endParaRPr lang="sv-SE" b="0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C1EC37B-FB60-449F-963A-29E33D8F855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7521218" cy="3708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Låt varje par dela med sig av sina idéer.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Skriv upp idéerna på en tavla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eller </a:t>
            </a:r>
            <a:r>
              <a:rPr lang="sv-SE" b="0" dirty="0"/>
              <a:t>blädderblock.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 och en väljer ut en eller flera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idéer att </a:t>
            </a:r>
            <a:r>
              <a:rPr lang="sv-SE" b="0" dirty="0"/>
              <a:t>testa.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Bestäm när och hur ni ska följa upp </a:t>
            </a:r>
            <a:r>
              <a:rPr lang="sv-SE" b="0" dirty="0" smtClean="0"/>
              <a:t/>
            </a:r>
            <a:br>
              <a:rPr lang="sv-SE" b="0" dirty="0" smtClean="0"/>
            </a:br>
            <a:r>
              <a:rPr lang="sv-SE" b="0" dirty="0" smtClean="0"/>
              <a:t>hur </a:t>
            </a:r>
            <a:r>
              <a:rPr lang="sv-SE" b="0" dirty="0"/>
              <a:t>det har gått.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Avsluta övningen.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000" b="0" dirty="0"/>
          </a:p>
          <a:p>
            <a:pPr marL="0" indent="0">
              <a:buNone/>
            </a:pPr>
            <a:endParaRPr lang="sv-SE" sz="2000" b="0" dirty="0"/>
          </a:p>
          <a:p>
            <a:pPr marL="0" indent="0">
              <a:buNone/>
            </a:pPr>
            <a:r>
              <a:rPr lang="sv-SE" dirty="0"/>
              <a:t>  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smtClean="0"/>
              <a:t>En röd tråd i handläggningen</a:t>
            </a:r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9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688730745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17</TotalTime>
  <Words>522</Words>
  <Application>Microsoft Office PowerPoint</Application>
  <PresentationFormat>Bildspel på skärmen (4:3)</PresentationFormat>
  <Paragraphs>73</Paragraphs>
  <Slides>10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SoS-PPT-svensk-150922</vt:lpstr>
      <vt:lpstr>En röd tråd i handläggningen  </vt:lpstr>
      <vt:lpstr>Övningens syfte</vt:lpstr>
      <vt:lpstr>Diskutera två och två  (15 min)</vt:lpstr>
      <vt:lpstr>Diskutera gemensamt  (30 minuter)</vt:lpstr>
      <vt:lpstr>En röd tråd i handläggningen </vt:lpstr>
      <vt:lpstr>Diskutera gemensamt  (20 minuter)</vt:lpstr>
      <vt:lpstr>Diskutera gemensamt  (15 minuter)</vt:lpstr>
      <vt:lpstr>Diskutera två och två (3 minuter)</vt:lpstr>
      <vt:lpstr>Diskutera gemensamt  (15 minuter)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7</cp:revision>
  <cp:lastPrinted>2015-05-08T11:44:01Z</cp:lastPrinted>
  <dcterms:created xsi:type="dcterms:W3CDTF">2020-02-18T15:26:12Z</dcterms:created>
  <dcterms:modified xsi:type="dcterms:W3CDTF">2020-03-24T07:32:04Z</dcterms:modified>
</cp:coreProperties>
</file>