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327" r:id="rId2"/>
    <p:sldId id="316" r:id="rId3"/>
    <p:sldId id="317" r:id="rId4"/>
    <p:sldId id="318" r:id="rId5"/>
    <p:sldId id="319" r:id="rId6"/>
    <p:sldId id="320" r:id="rId7"/>
    <p:sldId id="329" r:id="rId8"/>
    <p:sldId id="321" r:id="rId9"/>
    <p:sldId id="328" r:id="rId10"/>
    <p:sldId id="331" r:id="rId11"/>
    <p:sldId id="330" r:id="rId12"/>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5816" autoAdjust="0"/>
  </p:normalViewPr>
  <p:slideViewPr>
    <p:cSldViewPr snapToGrid="0" showGuides="1">
      <p:cViewPr varScale="1">
        <p:scale>
          <a:sx n="58" d="100"/>
          <a:sy n="58" d="100"/>
        </p:scale>
        <p:origin x="1978" y="48"/>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2021-10-28</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2021-10-28</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Här börjar bildspelet</a:t>
            </a:r>
            <a:r>
              <a:rPr lang="sv-SE" baseline="0" dirty="0" smtClean="0"/>
              <a:t> som du visar för deltagarna</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1687147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ABF93072-01C5-4990-92DD-1C8DC08DF95F}" type="slidenum">
              <a:rPr lang="sv-SE" smtClean="0"/>
              <a:t>2</a:t>
            </a:fld>
            <a:endParaRPr lang="sv-SE"/>
          </a:p>
        </p:txBody>
      </p:sp>
    </p:spTree>
    <p:extLst>
      <p:ext uri="{BB962C8B-B14F-4D97-AF65-F5344CB8AC3E}">
        <p14:creationId xmlns:p14="http://schemas.microsoft.com/office/powerpoint/2010/main" val="211018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Läs texten högt för gruppen och gå sedan vidare till nästa bild.</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4</a:t>
            </a:fld>
            <a:endParaRPr lang="sv-SE"/>
          </a:p>
        </p:txBody>
      </p:sp>
    </p:spTree>
    <p:extLst>
      <p:ext uri="{BB962C8B-B14F-4D97-AF65-F5344CB8AC3E}">
        <p14:creationId xmlns:p14="http://schemas.microsoft.com/office/powerpoint/2010/main" val="2788293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Läs texten högt för gruppen och gå sedan vidare till nästa bild.</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5</a:t>
            </a:fld>
            <a:endParaRPr lang="sv-SE"/>
          </a:p>
        </p:txBody>
      </p:sp>
    </p:spTree>
    <p:extLst>
      <p:ext uri="{BB962C8B-B14F-4D97-AF65-F5344CB8AC3E}">
        <p14:creationId xmlns:p14="http://schemas.microsoft.com/office/powerpoint/2010/main" val="43249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Läs</a:t>
            </a:r>
            <a:r>
              <a:rPr lang="en-US" dirty="0"/>
              <a:t> </a:t>
            </a:r>
            <a:r>
              <a:rPr lang="en-US" dirty="0" err="1"/>
              <a:t>texten</a:t>
            </a:r>
            <a:r>
              <a:rPr lang="en-US" dirty="0"/>
              <a:t> </a:t>
            </a:r>
            <a:r>
              <a:rPr lang="en-US" dirty="0" err="1"/>
              <a:t>högt</a:t>
            </a:r>
            <a:r>
              <a:rPr lang="en-US" dirty="0"/>
              <a:t> </a:t>
            </a:r>
            <a:r>
              <a:rPr lang="en-US" dirty="0" err="1"/>
              <a:t>för</a:t>
            </a:r>
            <a:r>
              <a:rPr lang="en-US" dirty="0"/>
              <a:t> </a:t>
            </a:r>
            <a:r>
              <a:rPr lang="en-US" dirty="0" err="1"/>
              <a:t>gruppen</a:t>
            </a:r>
            <a:r>
              <a:rPr lang="en-US" dirty="0"/>
              <a:t> </a:t>
            </a:r>
            <a:r>
              <a:rPr lang="en-US" dirty="0" err="1"/>
              <a:t>och</a:t>
            </a:r>
            <a:r>
              <a:rPr lang="en-US" dirty="0"/>
              <a:t> </a:t>
            </a:r>
            <a:r>
              <a:rPr lang="en-US" dirty="0" err="1"/>
              <a:t>gå</a:t>
            </a:r>
            <a:r>
              <a:rPr lang="en-US" dirty="0"/>
              <a:t> sedan </a:t>
            </a:r>
            <a:r>
              <a:rPr lang="en-US" dirty="0" err="1"/>
              <a:t>vidare</a:t>
            </a:r>
            <a:r>
              <a:rPr lang="en-US" dirty="0"/>
              <a:t> till </a:t>
            </a:r>
            <a:r>
              <a:rPr lang="en-US" dirty="0" err="1"/>
              <a:t>nästa</a:t>
            </a:r>
            <a:r>
              <a:rPr lang="en-US" dirty="0"/>
              <a:t> </a:t>
            </a:r>
            <a:r>
              <a:rPr lang="en-US" dirty="0" err="1"/>
              <a:t>bild</a:t>
            </a:r>
            <a:r>
              <a:rPr lang="en-US" dirty="0"/>
              <a:t>.</a:t>
            </a:r>
          </a:p>
        </p:txBody>
      </p:sp>
      <p:sp>
        <p:nvSpPr>
          <p:cNvPr id="4" name="Platshållare för bildnummer 3"/>
          <p:cNvSpPr>
            <a:spLocks noGrp="1"/>
          </p:cNvSpPr>
          <p:nvPr>
            <p:ph type="sldNum" sz="quarter" idx="5"/>
          </p:nvPr>
        </p:nvSpPr>
        <p:spPr/>
        <p:txBody>
          <a:bodyPr/>
          <a:lstStyle/>
          <a:p>
            <a:fld id="{ABF93072-01C5-4990-92DD-1C8DC08DF95F}" type="slidenum">
              <a:rPr lang="sv-SE" smtClean="0"/>
              <a:t>6</a:t>
            </a:fld>
            <a:endParaRPr lang="sv-SE"/>
          </a:p>
        </p:txBody>
      </p:sp>
    </p:spTree>
    <p:extLst>
      <p:ext uri="{BB962C8B-B14F-4D97-AF65-F5344CB8AC3E}">
        <p14:creationId xmlns:p14="http://schemas.microsoft.com/office/powerpoint/2010/main" val="4248396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Läs texten högt för gruppen och gå sedan vidare till nästa bild.</a:t>
            </a:r>
          </a:p>
        </p:txBody>
      </p:sp>
      <p:sp>
        <p:nvSpPr>
          <p:cNvPr id="4" name="Platshållare för bildnummer 3"/>
          <p:cNvSpPr>
            <a:spLocks noGrp="1"/>
          </p:cNvSpPr>
          <p:nvPr>
            <p:ph type="sldNum" sz="quarter" idx="5"/>
          </p:nvPr>
        </p:nvSpPr>
        <p:spPr/>
        <p:txBody>
          <a:bodyPr/>
          <a:lstStyle/>
          <a:p>
            <a:fld id="{ABF93072-01C5-4990-92DD-1C8DC08DF95F}" type="slidenum">
              <a:rPr lang="sv-SE" smtClean="0"/>
              <a:t>7</a:t>
            </a:fld>
            <a:endParaRPr lang="sv-SE"/>
          </a:p>
        </p:txBody>
      </p:sp>
    </p:spTree>
    <p:extLst>
      <p:ext uri="{BB962C8B-B14F-4D97-AF65-F5344CB8AC3E}">
        <p14:creationId xmlns:p14="http://schemas.microsoft.com/office/powerpoint/2010/main" val="3665226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ABF93072-01C5-4990-92DD-1C8DC08DF95F}" type="slidenum">
              <a:rPr lang="sv-SE" smtClean="0"/>
              <a:t>8</a:t>
            </a:fld>
            <a:endParaRPr lang="sv-SE"/>
          </a:p>
        </p:txBody>
      </p:sp>
    </p:spTree>
    <p:extLst>
      <p:ext uri="{BB962C8B-B14F-4D97-AF65-F5344CB8AC3E}">
        <p14:creationId xmlns:p14="http://schemas.microsoft.com/office/powerpoint/2010/main" val="106646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ABF93072-01C5-4990-92DD-1C8DC08DF95F}" type="slidenum">
              <a:rPr lang="sv-SE" smtClean="0"/>
              <a:t>9</a:t>
            </a:fld>
            <a:endParaRPr lang="sv-SE"/>
          </a:p>
        </p:txBody>
      </p:sp>
    </p:spTree>
    <p:extLst>
      <p:ext uri="{BB962C8B-B14F-4D97-AF65-F5344CB8AC3E}">
        <p14:creationId xmlns:p14="http://schemas.microsoft.com/office/powerpoint/2010/main" val="4262828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ABF93072-01C5-4990-92DD-1C8DC08DF95F}" type="slidenum">
              <a:rPr lang="sv-SE" smtClean="0"/>
              <a:t>10</a:t>
            </a:fld>
            <a:endParaRPr lang="sv-SE"/>
          </a:p>
        </p:txBody>
      </p:sp>
    </p:spTree>
    <p:extLst>
      <p:ext uri="{BB962C8B-B14F-4D97-AF65-F5344CB8AC3E}">
        <p14:creationId xmlns:p14="http://schemas.microsoft.com/office/powerpoint/2010/main" val="730835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smtClean="0"/>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smtClean="0"/>
              <a:t>Klicka här för att ändra 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smtClean="0"/>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smtClean="0"/>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smtClean="0"/>
              <a:t>Redigera format för bakgrundstext</a:t>
            </a:r>
          </a:p>
          <a:p>
            <a:pPr lvl="1"/>
            <a:r>
              <a:rPr lang="sv-SE" smtClean="0"/>
              <a:t>Nivå två</a:t>
            </a:r>
          </a:p>
          <a:p>
            <a:pPr lvl="2"/>
            <a:r>
              <a:rPr lang="sv-SE" smtClean="0"/>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smtClean="0"/>
              <a:t>Redigera format för bakgrundstext</a:t>
            </a:r>
          </a:p>
          <a:p>
            <a:pPr lvl="1"/>
            <a:r>
              <a:rPr lang="sv-SE" smtClean="0"/>
              <a:t>Nivå två</a:t>
            </a:r>
          </a:p>
          <a:p>
            <a:pPr lvl="2"/>
            <a:r>
              <a:rPr lang="sv-SE" smtClean="0"/>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smtClean="0"/>
              <a:t>Klicka på ikonen för att lägga till en bild</a:t>
            </a:r>
            <a:endParaRPr lang="sv-SE"/>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smtClean="0"/>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smtClean="0"/>
              <a:t>Klicka på ikonen för att lägga till en bild</a:t>
            </a:r>
            <a:endParaRPr lang="sv-SE"/>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smtClean="0"/>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smtClean="0"/>
              <a:t>Klicka på ikonen för att lägga till en bild</a:t>
            </a:r>
            <a:endParaRPr lang="sv-SE"/>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smtClean="0"/>
              <a:t>Klicka på ikonen för att lägga till en bild</a:t>
            </a:r>
            <a:endParaRPr lang="sv-SE"/>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smtClean="0"/>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smtClean="0"/>
              <a:t>Klicka på ikonen för att lägga till en bild</a:t>
            </a:r>
            <a:endParaRPr lang="sv-SE"/>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smtClean="0"/>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smtClean="0"/>
              <a:t>Redigera format för bakgrundstext</a:t>
            </a:r>
          </a:p>
          <a:p>
            <a:pPr lvl="1"/>
            <a:r>
              <a:rPr lang="sv-SE" smtClean="0"/>
              <a:t>Nivå två</a:t>
            </a:r>
          </a:p>
          <a:p>
            <a:pPr lvl="2"/>
            <a:r>
              <a:rPr lang="sv-SE" smtClean="0"/>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smtClean="0"/>
              <a:t>Klicka här för att ändra format</a:t>
            </a: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smtClean="0"/>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smtClean="0"/>
              <a:t>Redigera format för bakgrundstext</a:t>
            </a:r>
          </a:p>
          <a:p>
            <a:pPr lvl="1"/>
            <a:r>
              <a:rPr lang="sv-SE" smtClean="0"/>
              <a:t>Nivå två</a:t>
            </a:r>
          </a:p>
          <a:p>
            <a:pPr lvl="2"/>
            <a:r>
              <a:rPr lang="sv-SE" smtClean="0"/>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smtClean="0"/>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smtClean="0"/>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smtClean="0"/>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smtClean="0"/>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smtClean="0"/>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smtClean="0"/>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smtClean="0"/>
              <a:t>Klicka här för att ändra format</a:t>
            </a: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smtClean="0"/>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smtClean="0"/>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smtClean="0"/>
              <a:t>Klicka här för att ändra format</a:t>
            </a: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smtClean="0"/>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smtClean="0"/>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smtClean="0"/>
              <a:t>Klicka på ikonen för att lägga till en bild</a:t>
            </a:r>
            <a:endParaRPr lang="sv-SE"/>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smtClean="0"/>
              <a:t>Klicka på ikonen för att lägga till en bild</a:t>
            </a:r>
            <a:endParaRPr lang="sv-SE"/>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smtClean="0"/>
              <a:t>Klicka på ikonen för att lägga till en bild</a:t>
            </a:r>
            <a:endParaRPr lang="sv-SE"/>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9DD622-F54F-40E9-B147-94DCF94A0BE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936BCF-7566-492C-AF06-9187DAD22A5E}"/>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A3AB57D-FB88-476D-8875-38B187BEB332}"/>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3A51EFC1-176B-4D1F-A20B-4A4A670BF19B}"/>
              </a:ext>
            </a:extLst>
          </p:cNvPr>
          <p:cNvSpPr>
            <a:spLocks noGrp="1"/>
          </p:cNvSpPr>
          <p:nvPr>
            <p:ph type="ftr" sz="quarter" idx="11"/>
          </p:nvPr>
        </p:nvSpPr>
        <p:spPr/>
        <p:txBody>
          <a:bodyPr/>
          <a:lstStyle/>
          <a:p>
            <a:r>
              <a:rPr lang="sv-SE"/>
              <a:t>Följa upp placering</a:t>
            </a:r>
          </a:p>
        </p:txBody>
      </p:sp>
      <p:sp>
        <p:nvSpPr>
          <p:cNvPr id="6" name="Platshållare för bildnummer 5">
            <a:extLst>
              <a:ext uri="{FF2B5EF4-FFF2-40B4-BE49-F238E27FC236}">
                <a16:creationId xmlns:a16="http://schemas.microsoft.com/office/drawing/2014/main" id="{C853F86B-0B63-4E3E-A572-3EA73FA6DCEF}"/>
              </a:ext>
            </a:extLst>
          </p:cNvPr>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824210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smtClean="0"/>
              <a:t>Klicka här för att ändra 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smtClean="0"/>
              <a:t>Redigera format för bakgrundstext</a:t>
            </a:r>
          </a:p>
          <a:p>
            <a:pPr lvl="1"/>
            <a:r>
              <a:rPr lang="sv-SE" smtClean="0"/>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fontScale="90000"/>
          </a:bodyPr>
          <a:lstStyle/>
          <a:p>
            <a:r>
              <a:rPr lang="sv-SE" dirty="0" smtClean="0"/>
              <a:t>Följa </a:t>
            </a:r>
            <a:r>
              <a:rPr lang="sv-SE" dirty="0"/>
              <a:t>upp öppna insatser</a:t>
            </a:r>
            <a:br>
              <a:rPr lang="sv-SE" dirty="0"/>
            </a:br>
            <a:r>
              <a:rPr lang="sv-SE" dirty="0" smtClean="0"/>
              <a:t/>
            </a:r>
            <a:br>
              <a:rPr lang="sv-SE" dirty="0" smtClean="0"/>
            </a:br>
            <a:endParaRPr lang="sv-SE" sz="2100" b="0" dirty="0">
              <a:solidFill>
                <a:srgbClr val="FFFFFF"/>
              </a:solidFill>
            </a:endParaRP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07353" t="-23746" r="-15981" b="-496"/>
          <a:stretch/>
        </p:blipFill>
        <p:spPr>
          <a:solidFill>
            <a:srgbClr val="3DB7E4"/>
          </a:solidFill>
        </p:spPr>
      </p:pic>
    </p:spTree>
    <p:extLst>
      <p:ext uri="{BB962C8B-B14F-4D97-AF65-F5344CB8AC3E}">
        <p14:creationId xmlns:p14="http://schemas.microsoft.com/office/powerpoint/2010/main" val="3999322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smtClean="0"/>
              <a:t>Sammanfatta </a:t>
            </a:r>
            <a:r>
              <a:rPr lang="sv-SE" dirty="0"/>
              <a:t>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dela med er av era slutsatser och lärdomar från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smtClean="0"/>
              <a:t>Följa upp placering</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Tree>
    <p:extLst>
      <p:ext uri="{BB962C8B-B14F-4D97-AF65-F5344CB8AC3E}">
        <p14:creationId xmlns:p14="http://schemas.microsoft.com/office/powerpoint/2010/main" val="342053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1544543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4F09E26-BDC8-481E-B1D7-7B90A05786F6}"/>
              </a:ext>
            </a:extLst>
          </p:cNvPr>
          <p:cNvSpPr>
            <a:spLocks noGrp="1"/>
          </p:cNvSpPr>
          <p:nvPr>
            <p:ph type="title"/>
          </p:nvPr>
        </p:nvSpPr>
        <p:spPr/>
        <p:txBody>
          <a:bodyPr/>
          <a:lstStyle/>
          <a:p>
            <a:r>
              <a:rPr lang="sv-SE" dirty="0"/>
              <a:t>Övningens syfte</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sz="quarter" idx="13"/>
          </p:nvPr>
        </p:nvSpPr>
        <p:spPr/>
        <p:txBody>
          <a:bodyPr>
            <a:noAutofit/>
          </a:bodyPr>
          <a:lstStyle/>
          <a:p>
            <a:pPr marL="0" indent="0">
              <a:buNone/>
            </a:pPr>
            <a:r>
              <a:rPr lang="sv-SE" b="0" dirty="0"/>
              <a:t>Att klargöra skillnaderna i regelverk </a:t>
            </a:r>
            <a:r>
              <a:rPr lang="sv-SE" b="0" dirty="0" smtClean="0"/>
              <a:t/>
            </a:r>
            <a:br>
              <a:rPr lang="sv-SE" b="0" dirty="0" smtClean="0"/>
            </a:br>
            <a:r>
              <a:rPr lang="sv-SE" b="0" dirty="0" smtClean="0"/>
              <a:t>gällande </a:t>
            </a:r>
            <a:r>
              <a:rPr lang="sv-SE" b="0" dirty="0"/>
              <a:t>uppföljning av olika öppna </a:t>
            </a:r>
            <a:r>
              <a:rPr lang="sv-SE" b="0" dirty="0" smtClean="0"/>
              <a:t>insatser.</a:t>
            </a:r>
            <a:endParaRPr lang="sv-SE" sz="2200" b="0" i="1" dirty="0"/>
          </a:p>
          <a:p>
            <a:endParaRPr lang="sv-SE" sz="1800" i="1" dirty="0"/>
          </a:p>
          <a:p>
            <a:pPr marL="0" indent="0">
              <a:buNone/>
            </a:pPr>
            <a:endParaRPr lang="sv-SE" sz="1800" dirty="0"/>
          </a:p>
          <a:p>
            <a:endParaRPr lang="sv-SE" sz="1800" dirty="0"/>
          </a:p>
          <a:p>
            <a:endParaRPr lang="sv-SE" sz="1800" dirty="0"/>
          </a:p>
          <a:p>
            <a:endParaRPr lang="sv-SE" sz="1800" dirty="0"/>
          </a:p>
          <a:p>
            <a:pPr lvl="1"/>
            <a:endParaRPr lang="sv-SE" sz="1800" dirty="0"/>
          </a:p>
        </p:txBody>
      </p:sp>
      <p:sp>
        <p:nvSpPr>
          <p:cNvPr id="6" name="Platshållare för bildnummer 5"/>
          <p:cNvSpPr>
            <a:spLocks noGrp="1"/>
          </p:cNvSpPr>
          <p:nvPr>
            <p:ph type="sldNum" sz="quarter" idx="12"/>
          </p:nvPr>
        </p:nvSpPr>
        <p:spPr/>
        <p:txBody>
          <a:bodyPr/>
          <a:lstStyle/>
          <a:p>
            <a:fld id="{3C85E78D-9BDB-402C-83E3-26573C1B9F9F}" type="slidenum">
              <a:rPr lang="sv-SE" smtClean="0"/>
              <a:t>2</a:t>
            </a:fld>
            <a:endParaRPr lang="sv-SE"/>
          </a:p>
        </p:txBody>
      </p:sp>
      <p:sp>
        <p:nvSpPr>
          <p:cNvPr id="2" name="Platshållare för sidfot 1"/>
          <p:cNvSpPr>
            <a:spLocks noGrp="1"/>
          </p:cNvSpPr>
          <p:nvPr>
            <p:ph type="ftr" sz="quarter" idx="11"/>
          </p:nvPr>
        </p:nvSpPr>
        <p:spPr/>
        <p:txBody>
          <a:bodyPr/>
          <a:lstStyle/>
          <a:p>
            <a:r>
              <a:rPr lang="sv-SE" smtClean="0"/>
              <a:t>Följa upp öppna insatser</a:t>
            </a:r>
            <a:endParaRPr lang="sv-SE"/>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Tree>
    <p:extLst>
      <p:ext uri="{BB962C8B-B14F-4D97-AF65-F5344CB8AC3E}">
        <p14:creationId xmlns:p14="http://schemas.microsoft.com/office/powerpoint/2010/main" val="1626915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Diskutera </a:t>
            </a:r>
            <a:r>
              <a:rPr lang="sv-SE" dirty="0"/>
              <a:t>två och två </a:t>
            </a:r>
            <a:br>
              <a:rPr lang="sv-SE" dirty="0"/>
            </a:br>
            <a:r>
              <a:rPr lang="sv-SE" b="0" dirty="0"/>
              <a:t>(10 minuter)</a:t>
            </a:r>
            <a:endParaRPr lang="sv-SE" dirty="0"/>
          </a:p>
        </p:txBody>
      </p:sp>
      <p:sp>
        <p:nvSpPr>
          <p:cNvPr id="3" name="Platshållare för sidfot 2"/>
          <p:cNvSpPr>
            <a:spLocks noGrp="1"/>
          </p:cNvSpPr>
          <p:nvPr>
            <p:ph type="ftr" sz="quarter" idx="11"/>
          </p:nvPr>
        </p:nvSpPr>
        <p:spPr/>
        <p:txBody>
          <a:bodyPr/>
          <a:lstStyle/>
          <a:p>
            <a:r>
              <a:rPr lang="sv-SE" smtClean="0"/>
              <a:t>Följa upp öppna insatser</a:t>
            </a:r>
            <a:endParaRPr lang="sv-SE"/>
          </a:p>
        </p:txBody>
      </p:sp>
      <p:sp>
        <p:nvSpPr>
          <p:cNvPr id="4" name="Platshållare för bildnummer 3"/>
          <p:cNvSpPr>
            <a:spLocks noGrp="1"/>
          </p:cNvSpPr>
          <p:nvPr>
            <p:ph type="sldNum" sz="quarter" idx="12"/>
          </p:nvPr>
        </p:nvSpPr>
        <p:spPr/>
        <p:txBody>
          <a:bodyPr/>
          <a:lstStyle/>
          <a:p>
            <a:fld id="{3C85E78D-9BDB-402C-83E3-26573C1B9F9F}" type="slidenum">
              <a:rPr lang="sv-SE" smtClean="0"/>
              <a:t>3</a:t>
            </a:fld>
            <a:endParaRPr lang="sv-SE"/>
          </a:p>
        </p:txBody>
      </p:sp>
      <p:sp>
        <p:nvSpPr>
          <p:cNvPr id="5" name="Platshållare för innehåll 4"/>
          <p:cNvSpPr>
            <a:spLocks noGrp="1"/>
          </p:cNvSpPr>
          <p:nvPr>
            <p:ph sz="quarter" idx="13"/>
          </p:nvPr>
        </p:nvSpPr>
        <p:spPr/>
        <p:txBody>
          <a:bodyPr/>
          <a:lstStyle/>
          <a:p>
            <a:pPr marL="0" indent="0">
              <a:buNone/>
            </a:pPr>
            <a:r>
              <a:rPr lang="sv-SE" b="0" dirty="0"/>
              <a:t>Vilka är skillnaderna när det gäller socialnämndens ansvar följa upp </a:t>
            </a:r>
            <a:r>
              <a:rPr lang="sv-SE" b="0" dirty="0" smtClean="0"/>
              <a:t/>
            </a:r>
            <a:br>
              <a:rPr lang="sv-SE" b="0" dirty="0" smtClean="0"/>
            </a:br>
            <a:r>
              <a:rPr lang="sv-SE" b="0" dirty="0" smtClean="0"/>
              <a:t>öppna insatser i allmänhet  jämfört </a:t>
            </a:r>
            <a:br>
              <a:rPr lang="sv-SE" b="0" dirty="0" smtClean="0"/>
            </a:br>
            <a:r>
              <a:rPr lang="sv-SE" b="0" dirty="0" smtClean="0"/>
              <a:t>med </a:t>
            </a:r>
            <a:r>
              <a:rPr lang="sv-SE" b="0" dirty="0"/>
              <a:t>kontaktperson, kontaktfamilj </a:t>
            </a:r>
            <a:r>
              <a:rPr lang="sv-SE" b="0" dirty="0" smtClean="0"/>
              <a:t/>
            </a:r>
            <a:br>
              <a:rPr lang="sv-SE" b="0" dirty="0" smtClean="0"/>
            </a:br>
            <a:r>
              <a:rPr lang="sv-SE" b="0" dirty="0" smtClean="0"/>
              <a:t>eller </a:t>
            </a:r>
            <a:r>
              <a:rPr lang="sv-SE" b="0" dirty="0"/>
              <a:t>särskilt kvalificerad kontaktperson?</a:t>
            </a:r>
          </a:p>
          <a:p>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Tree>
    <p:extLst>
      <p:ext uri="{BB962C8B-B14F-4D97-AF65-F5344CB8AC3E}">
        <p14:creationId xmlns:p14="http://schemas.microsoft.com/office/powerpoint/2010/main" val="4293591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p:cNvSpPr>
            <a:spLocks noGrp="1"/>
          </p:cNvSpPr>
          <p:nvPr>
            <p:ph type="ftr" sz="quarter" idx="11"/>
          </p:nvPr>
        </p:nvSpPr>
        <p:spPr/>
        <p:txBody>
          <a:bodyPr/>
          <a:lstStyle/>
          <a:p>
            <a:r>
              <a:rPr lang="sv-SE" smtClean="0"/>
              <a:t>Följa upp öppna insatser</a:t>
            </a:r>
            <a:endParaRPr lang="sv-SE"/>
          </a:p>
        </p:txBody>
      </p:sp>
      <p:sp>
        <p:nvSpPr>
          <p:cNvPr id="3" name="Platshållare för bildnummer 2"/>
          <p:cNvSpPr>
            <a:spLocks noGrp="1"/>
          </p:cNvSpPr>
          <p:nvPr>
            <p:ph type="sldNum" sz="quarter" idx="12"/>
          </p:nvPr>
        </p:nvSpPr>
        <p:spPr/>
        <p:txBody>
          <a:bodyPr/>
          <a:lstStyle/>
          <a:p>
            <a:fld id="{3C85E78D-9BDB-402C-83E3-26573C1B9F9F}" type="slidenum">
              <a:rPr lang="sv-SE" smtClean="0"/>
              <a:t>4</a:t>
            </a:fld>
            <a:endParaRPr lang="sv-SE"/>
          </a:p>
        </p:txBody>
      </p:sp>
      <p:sp>
        <p:nvSpPr>
          <p:cNvPr id="4" name="Platshållare för innehåll 3"/>
          <p:cNvSpPr>
            <a:spLocks noGrp="1"/>
          </p:cNvSpPr>
          <p:nvPr>
            <p:ph sz="quarter" idx="13"/>
          </p:nvPr>
        </p:nvSpPr>
        <p:spPr/>
        <p:txBody>
          <a:bodyPr/>
          <a:lstStyle/>
          <a:p>
            <a:pPr marL="0" indent="0">
              <a:buNone/>
            </a:pPr>
            <a:r>
              <a:rPr lang="sv-SE" dirty="0"/>
              <a:t>Det är alltid den beslutande nämnden som har ansvaret för att den enskilde verkligen får det bistånd som har beviljats, oavsett om det är den beslutande nämnden själv, en annan nämnd eller en privat utförare som verkställer det beslutade biståndet. Med detta ansvar följer självklart en skyldighet att dokumentera att beslutet har verkställts samt att följa upp det beviljade biståndet </a:t>
            </a:r>
          </a:p>
          <a:p>
            <a:pPr marL="0" indent="0">
              <a:buNone/>
            </a:pPr>
            <a:r>
              <a:rPr lang="sv-SE" sz="2000" b="0" i="1" dirty="0" smtClean="0"/>
              <a:t>(</a:t>
            </a:r>
            <a:r>
              <a:rPr lang="sv-SE" sz="2000" b="0" i="1" dirty="0"/>
              <a:t>prop. 2005/06:115 s. 118</a:t>
            </a:r>
            <a:r>
              <a:rPr lang="sv-SE" sz="2000" b="0" i="1" dirty="0" smtClean="0"/>
              <a:t>)</a:t>
            </a:r>
            <a:endParaRPr lang="sv-SE" sz="2000" b="0" i="1" dirty="0"/>
          </a:p>
        </p:txBody>
      </p:sp>
    </p:spTree>
    <p:extLst>
      <p:ext uri="{BB962C8B-B14F-4D97-AF65-F5344CB8AC3E}">
        <p14:creationId xmlns:p14="http://schemas.microsoft.com/office/powerpoint/2010/main" val="76232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p:cNvSpPr>
            <a:spLocks noGrp="1"/>
          </p:cNvSpPr>
          <p:nvPr>
            <p:ph type="ftr" sz="quarter" idx="11"/>
          </p:nvPr>
        </p:nvSpPr>
        <p:spPr/>
        <p:txBody>
          <a:bodyPr/>
          <a:lstStyle/>
          <a:p>
            <a:r>
              <a:rPr lang="sv-SE" smtClean="0"/>
              <a:t>Följa upp öppna insatser</a:t>
            </a:r>
            <a:endParaRPr lang="sv-SE"/>
          </a:p>
        </p:txBody>
      </p:sp>
      <p:sp>
        <p:nvSpPr>
          <p:cNvPr id="3" name="Platshållare för bildnummer 2"/>
          <p:cNvSpPr>
            <a:spLocks noGrp="1"/>
          </p:cNvSpPr>
          <p:nvPr>
            <p:ph type="sldNum" sz="quarter" idx="12"/>
          </p:nvPr>
        </p:nvSpPr>
        <p:spPr/>
        <p:txBody>
          <a:bodyPr/>
          <a:lstStyle/>
          <a:p>
            <a:fld id="{3C85E78D-9BDB-402C-83E3-26573C1B9F9F}" type="slidenum">
              <a:rPr lang="sv-SE" smtClean="0"/>
              <a:t>5</a:t>
            </a:fld>
            <a:endParaRPr lang="sv-SE"/>
          </a:p>
        </p:txBody>
      </p:sp>
      <p:sp>
        <p:nvSpPr>
          <p:cNvPr id="4" name="Platshållare för innehåll 3"/>
          <p:cNvSpPr>
            <a:spLocks noGrp="1"/>
          </p:cNvSpPr>
          <p:nvPr>
            <p:ph sz="quarter" idx="13"/>
          </p:nvPr>
        </p:nvSpPr>
        <p:spPr/>
        <p:txBody>
          <a:bodyPr/>
          <a:lstStyle/>
          <a:p>
            <a:pPr marL="0" indent="0">
              <a:buNone/>
            </a:pPr>
            <a:r>
              <a:rPr lang="sv-SE" dirty="0" smtClean="0"/>
              <a:t>Kommunen </a:t>
            </a:r>
            <a:r>
              <a:rPr lang="sv-SE" dirty="0"/>
              <a:t>har det yttersta ansvaret </a:t>
            </a:r>
            <a:r>
              <a:rPr lang="sv-SE" dirty="0" smtClean="0"/>
              <a:t/>
            </a:r>
            <a:br>
              <a:rPr lang="sv-SE" dirty="0" smtClean="0"/>
            </a:br>
            <a:r>
              <a:rPr lang="sv-SE" dirty="0" smtClean="0"/>
              <a:t>för </a:t>
            </a:r>
            <a:r>
              <a:rPr lang="sv-SE" dirty="0"/>
              <a:t>att enskilda får den hjälp och det </a:t>
            </a:r>
            <a:r>
              <a:rPr lang="sv-SE" dirty="0" smtClean="0"/>
              <a:t/>
            </a:r>
            <a:br>
              <a:rPr lang="sv-SE" dirty="0" smtClean="0"/>
            </a:br>
            <a:r>
              <a:rPr lang="sv-SE" dirty="0" smtClean="0"/>
              <a:t>stöd </a:t>
            </a:r>
            <a:r>
              <a:rPr lang="sv-SE" dirty="0"/>
              <a:t>som de </a:t>
            </a:r>
            <a:r>
              <a:rPr lang="sv-SE" dirty="0" smtClean="0"/>
              <a:t>behöver. Insatser inom socialtjänsten ska vara av </a:t>
            </a:r>
            <a:r>
              <a:rPr lang="sv-SE" dirty="0"/>
              <a:t>god </a:t>
            </a:r>
            <a:r>
              <a:rPr lang="sv-SE" dirty="0" smtClean="0"/>
              <a:t>kvalitet. </a:t>
            </a:r>
          </a:p>
          <a:p>
            <a:pPr marL="0" indent="0">
              <a:buNone/>
            </a:pPr>
            <a:endParaRPr lang="sv-SE" dirty="0"/>
          </a:p>
          <a:p>
            <a:pPr marL="0" indent="0">
              <a:buNone/>
            </a:pPr>
            <a:r>
              <a:rPr lang="sv-SE" sz="2000" dirty="0" smtClean="0"/>
              <a:t/>
            </a:r>
            <a:br>
              <a:rPr lang="sv-SE" sz="2000" dirty="0" smtClean="0"/>
            </a:br>
            <a:r>
              <a:rPr lang="sv-SE" sz="2000" b="0" i="1" dirty="0" smtClean="0"/>
              <a:t>(Se 2 </a:t>
            </a:r>
            <a:r>
              <a:rPr lang="sv-SE" sz="2000" b="0" i="1" dirty="0"/>
              <a:t>kap. 1 § och 3 kap. 3 § </a:t>
            </a:r>
            <a:r>
              <a:rPr lang="sv-SE" sz="2000" b="0" i="1" dirty="0" err="1"/>
              <a:t>SoL</a:t>
            </a:r>
            <a:r>
              <a:rPr lang="sv-SE" sz="2000" b="0" i="1" dirty="0" smtClean="0"/>
              <a:t>) </a:t>
            </a:r>
            <a:endParaRPr lang="sv-SE" sz="2000" b="0" i="1" dirty="0"/>
          </a:p>
        </p:txBody>
      </p:sp>
    </p:spTree>
    <p:extLst>
      <p:ext uri="{BB962C8B-B14F-4D97-AF65-F5344CB8AC3E}">
        <p14:creationId xmlns:p14="http://schemas.microsoft.com/office/powerpoint/2010/main" val="2088702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p:cNvSpPr>
            <a:spLocks noGrp="1"/>
          </p:cNvSpPr>
          <p:nvPr>
            <p:ph type="ftr" sz="quarter" idx="11"/>
          </p:nvPr>
        </p:nvSpPr>
        <p:spPr/>
        <p:txBody>
          <a:bodyPr/>
          <a:lstStyle/>
          <a:p>
            <a:r>
              <a:rPr lang="sv-SE" smtClean="0"/>
              <a:t>Följa upp öppna insatser</a:t>
            </a:r>
            <a:endParaRPr lang="sv-SE"/>
          </a:p>
        </p:txBody>
      </p:sp>
      <p:sp>
        <p:nvSpPr>
          <p:cNvPr id="3" name="Platshållare för bildnummer 2"/>
          <p:cNvSpPr>
            <a:spLocks noGrp="1"/>
          </p:cNvSpPr>
          <p:nvPr>
            <p:ph type="sldNum" sz="quarter" idx="12"/>
          </p:nvPr>
        </p:nvSpPr>
        <p:spPr/>
        <p:txBody>
          <a:bodyPr/>
          <a:lstStyle/>
          <a:p>
            <a:fld id="{3C85E78D-9BDB-402C-83E3-26573C1B9F9F}" type="slidenum">
              <a:rPr lang="sv-SE" smtClean="0"/>
              <a:t>6</a:t>
            </a:fld>
            <a:endParaRPr lang="sv-SE"/>
          </a:p>
        </p:txBody>
      </p:sp>
      <p:sp>
        <p:nvSpPr>
          <p:cNvPr id="4" name="Platshållare för innehåll 3"/>
          <p:cNvSpPr>
            <a:spLocks noGrp="1"/>
          </p:cNvSpPr>
          <p:nvPr>
            <p:ph sz="quarter" idx="13"/>
          </p:nvPr>
        </p:nvSpPr>
        <p:spPr/>
        <p:txBody>
          <a:bodyPr/>
          <a:lstStyle/>
          <a:p>
            <a:pPr marL="0" indent="0">
              <a:buNone/>
            </a:pPr>
            <a:r>
              <a:rPr lang="sv-SE" dirty="0"/>
              <a:t>Insatserna </a:t>
            </a:r>
            <a:r>
              <a:rPr lang="sv-SE" dirty="0" smtClean="0"/>
              <a:t>kontaktperson</a:t>
            </a:r>
            <a:r>
              <a:rPr lang="sv-SE" dirty="0"/>
              <a:t>, kontaktfamilj och särskild kvalificerad kontaktperson ska kontinuerligt följas av nämnden. </a:t>
            </a:r>
            <a:endParaRPr lang="sv-SE" dirty="0" smtClean="0"/>
          </a:p>
          <a:p>
            <a:pPr marL="0" indent="0">
              <a:buNone/>
            </a:pPr>
            <a:endParaRPr lang="sv-SE" dirty="0" smtClean="0"/>
          </a:p>
          <a:p>
            <a:pPr marL="0" indent="0">
              <a:buNone/>
            </a:pPr>
            <a:r>
              <a:rPr lang="sv-SE" sz="2000" b="0" i="1" dirty="0" smtClean="0"/>
              <a:t>(Se 3 </a:t>
            </a:r>
            <a:r>
              <a:rPr lang="sv-SE" sz="2000" b="0" i="1" dirty="0"/>
              <a:t>kap. 6 c § </a:t>
            </a:r>
            <a:r>
              <a:rPr lang="sv-SE" sz="2000" b="0" i="1" dirty="0" err="1"/>
              <a:t>SoL</a:t>
            </a:r>
            <a:r>
              <a:rPr lang="sv-SE" sz="2000" b="0" i="1" dirty="0" smtClean="0"/>
              <a:t>)</a:t>
            </a:r>
            <a:endParaRPr lang="sv-SE" sz="2000" b="0" i="1" dirty="0"/>
          </a:p>
        </p:txBody>
      </p:sp>
    </p:spTree>
    <p:extLst>
      <p:ext uri="{BB962C8B-B14F-4D97-AF65-F5344CB8AC3E}">
        <p14:creationId xmlns:p14="http://schemas.microsoft.com/office/powerpoint/2010/main" val="3461572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p:cNvSpPr>
            <a:spLocks noGrp="1"/>
          </p:cNvSpPr>
          <p:nvPr>
            <p:ph type="ftr" sz="quarter" idx="11"/>
          </p:nvPr>
        </p:nvSpPr>
        <p:spPr/>
        <p:txBody>
          <a:bodyPr/>
          <a:lstStyle/>
          <a:p>
            <a:r>
              <a:rPr lang="sv-SE" smtClean="0"/>
              <a:t>Följa upp öppna insatser</a:t>
            </a:r>
            <a:endParaRPr lang="sv-SE"/>
          </a:p>
        </p:txBody>
      </p:sp>
      <p:sp>
        <p:nvSpPr>
          <p:cNvPr id="3" name="Platshållare för bildnummer 2"/>
          <p:cNvSpPr>
            <a:spLocks noGrp="1"/>
          </p:cNvSpPr>
          <p:nvPr>
            <p:ph type="sldNum" sz="quarter" idx="12"/>
          </p:nvPr>
        </p:nvSpPr>
        <p:spPr/>
        <p:txBody>
          <a:bodyPr/>
          <a:lstStyle/>
          <a:p>
            <a:fld id="{3C85E78D-9BDB-402C-83E3-26573C1B9F9F}" type="slidenum">
              <a:rPr lang="sv-SE" smtClean="0"/>
              <a:t>7</a:t>
            </a:fld>
            <a:endParaRPr lang="sv-SE"/>
          </a:p>
        </p:txBody>
      </p:sp>
      <p:sp>
        <p:nvSpPr>
          <p:cNvPr id="4" name="Platshållare för innehåll 3"/>
          <p:cNvSpPr>
            <a:spLocks noGrp="1"/>
          </p:cNvSpPr>
          <p:nvPr>
            <p:ph sz="quarter" idx="13"/>
          </p:nvPr>
        </p:nvSpPr>
        <p:spPr/>
        <p:txBody>
          <a:bodyPr/>
          <a:lstStyle/>
          <a:p>
            <a:pPr marL="0" indent="0">
              <a:buNone/>
            </a:pPr>
            <a:r>
              <a:rPr lang="sv-SE" dirty="0" smtClean="0"/>
              <a:t>Insatserna utförs oftast av personer som inte är anställda av nämnden. Insatsen kontaktfamilj kan pågå under lång tid och likna familjehemsplacering </a:t>
            </a:r>
          </a:p>
          <a:p>
            <a:pPr marL="0" indent="0">
              <a:buNone/>
            </a:pPr>
            <a:endParaRPr lang="sv-SE" dirty="0" smtClean="0"/>
          </a:p>
          <a:p>
            <a:pPr marL="0" indent="0">
              <a:buNone/>
            </a:pPr>
            <a:r>
              <a:rPr lang="sv-SE" sz="2000" b="0" i="1" smtClean="0"/>
              <a:t>(Se prop</a:t>
            </a:r>
            <a:r>
              <a:rPr lang="sv-SE" sz="2000" b="0" i="1" dirty="0" smtClean="0"/>
              <a:t>. 2012/13:10 s. 128)</a:t>
            </a:r>
            <a:endParaRPr lang="sv-SE" sz="2000" b="0" i="1" dirty="0"/>
          </a:p>
        </p:txBody>
      </p:sp>
    </p:spTree>
    <p:extLst>
      <p:ext uri="{BB962C8B-B14F-4D97-AF65-F5344CB8AC3E}">
        <p14:creationId xmlns:p14="http://schemas.microsoft.com/office/powerpoint/2010/main" val="948813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FAA5059-12C1-4C5E-A82E-9493CC427294}"/>
              </a:ext>
            </a:extLst>
          </p:cNvPr>
          <p:cNvSpPr>
            <a:spLocks noGrp="1"/>
          </p:cNvSpPr>
          <p:nvPr>
            <p:ph type="title"/>
          </p:nvPr>
        </p:nvSpPr>
        <p:spPr/>
        <p:txBody>
          <a:bodyPr/>
          <a:lstStyle/>
          <a:p>
            <a:r>
              <a:rPr lang="sv-SE" dirty="0" smtClean="0"/>
              <a:t>Diskutera </a:t>
            </a:r>
            <a:r>
              <a:rPr lang="sv-SE" dirty="0"/>
              <a:t>två och två </a:t>
            </a:r>
            <a:br>
              <a:rPr lang="sv-SE" dirty="0"/>
            </a:br>
            <a:r>
              <a:rPr lang="sv-SE" b="0" dirty="0"/>
              <a:t>(10 minuter)</a:t>
            </a:r>
            <a:r>
              <a:rPr lang="sv-SE" dirty="0"/>
              <a:t/>
            </a:r>
            <a:br>
              <a:rPr lang="sv-SE" dirty="0"/>
            </a:br>
            <a:endParaRPr lang="sv-SE" dirty="0"/>
          </a:p>
        </p:txBody>
      </p:sp>
      <p:sp>
        <p:nvSpPr>
          <p:cNvPr id="6" name="Platshållare för innehåll 5">
            <a:extLst>
              <a:ext uri="{FF2B5EF4-FFF2-40B4-BE49-F238E27FC236}">
                <a16:creationId xmlns:a16="http://schemas.microsoft.com/office/drawing/2014/main" id="{AC1EC37B-FB60-449F-963A-29E33D8F8557}"/>
              </a:ext>
            </a:extLst>
          </p:cNvPr>
          <p:cNvSpPr>
            <a:spLocks noGrp="1"/>
          </p:cNvSpPr>
          <p:nvPr>
            <p:ph sz="quarter" idx="13"/>
          </p:nvPr>
        </p:nvSpPr>
        <p:spPr>
          <a:xfrm>
            <a:off x="801688" y="2059200"/>
            <a:ext cx="7607300" cy="3708400"/>
          </a:xfrm>
        </p:spPr>
        <p:txBody>
          <a:bodyPr/>
          <a:lstStyle/>
          <a:p>
            <a:pPr>
              <a:buFont typeface="Arial" panose="020B0604020202020204" pitchFamily="34" charset="0"/>
              <a:buChar char="•"/>
            </a:pPr>
            <a:r>
              <a:rPr lang="sv-SE" b="0" dirty="0"/>
              <a:t>Jämför det ni just läst med det </a:t>
            </a:r>
            <a:r>
              <a:rPr lang="sv-SE" b="0" dirty="0" smtClean="0"/>
              <a:t/>
            </a:r>
            <a:br>
              <a:rPr lang="sv-SE" b="0" dirty="0" smtClean="0"/>
            </a:br>
            <a:r>
              <a:rPr lang="sv-SE" b="0" dirty="0" smtClean="0"/>
              <a:t>som </a:t>
            </a:r>
            <a:r>
              <a:rPr lang="sv-SE" b="0" dirty="0"/>
              <a:t>kom </a:t>
            </a:r>
            <a:r>
              <a:rPr lang="sv-SE" b="0" dirty="0" smtClean="0"/>
              <a:t>fram </a:t>
            </a:r>
            <a:r>
              <a:rPr lang="sv-SE" b="0" dirty="0"/>
              <a:t>under er diskussion. </a:t>
            </a:r>
            <a:r>
              <a:rPr lang="sv-SE" b="0" dirty="0" smtClean="0"/>
              <a:t/>
            </a:r>
            <a:br>
              <a:rPr lang="sv-SE" b="0" dirty="0" smtClean="0"/>
            </a:br>
            <a:r>
              <a:rPr lang="sv-SE" b="0" dirty="0" smtClean="0"/>
              <a:t>Vilka </a:t>
            </a:r>
            <a:r>
              <a:rPr lang="sv-SE" b="0" dirty="0"/>
              <a:t>slutsatser </a:t>
            </a:r>
            <a:r>
              <a:rPr lang="sv-SE" b="0" dirty="0" smtClean="0"/>
              <a:t>drar </a:t>
            </a:r>
            <a:r>
              <a:rPr lang="sv-SE" b="0" dirty="0" smtClean="0"/>
              <a:t>ni? </a:t>
            </a:r>
            <a:endParaRPr lang="sv-SE" b="0" dirty="0" smtClean="0"/>
          </a:p>
          <a:p>
            <a:pPr>
              <a:buFont typeface="Arial" panose="020B0604020202020204" pitchFamily="34" charset="0"/>
              <a:buChar char="•"/>
            </a:pPr>
            <a:r>
              <a:rPr lang="sv-SE" b="0" dirty="0" smtClean="0"/>
              <a:t>Vad </a:t>
            </a:r>
            <a:r>
              <a:rPr lang="sv-SE" b="0" dirty="0"/>
              <a:t>blir det för konsekvenser av </a:t>
            </a:r>
            <a:r>
              <a:rPr lang="sv-SE" b="0" dirty="0" smtClean="0"/>
              <a:t/>
            </a:r>
            <a:br>
              <a:rPr lang="sv-SE" b="0" dirty="0" smtClean="0"/>
            </a:br>
            <a:r>
              <a:rPr lang="sv-SE" b="0" dirty="0" smtClean="0"/>
              <a:t>att </a:t>
            </a:r>
            <a:r>
              <a:rPr lang="sv-SE" b="0" dirty="0"/>
              <a:t>inte följa upp öppna insatser?</a:t>
            </a:r>
          </a:p>
          <a:p>
            <a:pPr>
              <a:buFont typeface="Arial" panose="020B0604020202020204" pitchFamily="34" charset="0"/>
              <a:buChar char="•"/>
            </a:pPr>
            <a:r>
              <a:rPr lang="sv-SE" b="0" dirty="0"/>
              <a:t>Gör vi som vi ska?</a:t>
            </a:r>
          </a:p>
          <a:p>
            <a:pPr marL="0" indent="0">
              <a:spcBef>
                <a:spcPts val="1600"/>
              </a:spcBef>
              <a:buNone/>
            </a:pPr>
            <a:r>
              <a:rPr lang="sv-SE" dirty="0" smtClean="0"/>
              <a:t>Skriv </a:t>
            </a:r>
            <a:r>
              <a:rPr lang="sv-SE" dirty="0"/>
              <a:t>ner några korta sammanfattande punkter</a:t>
            </a:r>
          </a:p>
        </p:txBody>
      </p:sp>
      <p:sp>
        <p:nvSpPr>
          <p:cNvPr id="3" name="Platshållare för bildnummer 2"/>
          <p:cNvSpPr>
            <a:spLocks noGrp="1"/>
          </p:cNvSpPr>
          <p:nvPr>
            <p:ph type="sldNum" sz="quarter" idx="12"/>
          </p:nvPr>
        </p:nvSpPr>
        <p:spPr/>
        <p:txBody>
          <a:bodyPr/>
          <a:lstStyle/>
          <a:p>
            <a:fld id="{3C85E78D-9BDB-402C-83E3-26573C1B9F9F}" type="slidenum">
              <a:rPr lang="sv-SE" smtClean="0"/>
              <a:t>8</a:t>
            </a:fld>
            <a:endParaRPr lang="sv-SE"/>
          </a:p>
        </p:txBody>
      </p:sp>
      <p:sp>
        <p:nvSpPr>
          <p:cNvPr id="2" name="Platshållare för sidfot 1"/>
          <p:cNvSpPr>
            <a:spLocks noGrp="1"/>
          </p:cNvSpPr>
          <p:nvPr>
            <p:ph type="ftr" sz="quarter" idx="11"/>
          </p:nvPr>
        </p:nvSpPr>
        <p:spPr/>
        <p:txBody>
          <a:bodyPr/>
          <a:lstStyle/>
          <a:p>
            <a:r>
              <a:rPr lang="sv-SE" smtClean="0"/>
              <a:t>Följa upp öppna insatser</a:t>
            </a:r>
            <a:endParaRPr lang="sv-SE"/>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Tree>
    <p:extLst>
      <p:ext uri="{BB962C8B-B14F-4D97-AF65-F5344CB8AC3E}">
        <p14:creationId xmlns:p14="http://schemas.microsoft.com/office/powerpoint/2010/main" val="3010883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FAA5059-12C1-4C5E-A82E-9493CC427294}"/>
              </a:ext>
            </a:extLst>
          </p:cNvPr>
          <p:cNvSpPr>
            <a:spLocks noGrp="1"/>
          </p:cNvSpPr>
          <p:nvPr>
            <p:ph type="title"/>
          </p:nvPr>
        </p:nvSpPr>
        <p:spPr/>
        <p:txBody>
          <a:bodyPr/>
          <a:lstStyle/>
          <a:p>
            <a:r>
              <a:rPr lang="sv-SE" dirty="0" smtClean="0"/>
              <a:t>Diskutera </a:t>
            </a:r>
            <a:r>
              <a:rPr lang="sv-SE" dirty="0"/>
              <a:t>två och två </a:t>
            </a:r>
            <a:br>
              <a:rPr lang="sv-SE" dirty="0"/>
            </a:br>
            <a:r>
              <a:rPr lang="sv-SE" b="0" dirty="0"/>
              <a:t>(10 minuter)</a:t>
            </a:r>
            <a:r>
              <a:rPr lang="sv-SE" dirty="0"/>
              <a:t/>
            </a:r>
            <a:br>
              <a:rPr lang="sv-SE" dirty="0"/>
            </a:br>
            <a:endParaRPr lang="sv-SE" dirty="0"/>
          </a:p>
        </p:txBody>
      </p:sp>
      <p:sp>
        <p:nvSpPr>
          <p:cNvPr id="6" name="Platshållare för innehåll 5">
            <a:extLst>
              <a:ext uri="{FF2B5EF4-FFF2-40B4-BE49-F238E27FC236}">
                <a16:creationId xmlns:a16="http://schemas.microsoft.com/office/drawing/2014/main" id="{AC1EC37B-FB60-449F-963A-29E33D8F8557}"/>
              </a:ext>
            </a:extLst>
          </p:cNvPr>
          <p:cNvSpPr>
            <a:spLocks noGrp="1"/>
          </p:cNvSpPr>
          <p:nvPr>
            <p:ph sz="quarter" idx="13"/>
          </p:nvPr>
        </p:nvSpPr>
        <p:spPr>
          <a:xfrm>
            <a:off x="801688" y="2059200"/>
            <a:ext cx="7607300" cy="3708400"/>
          </a:xfrm>
        </p:spPr>
        <p:txBody>
          <a:bodyPr/>
          <a:lstStyle/>
          <a:p>
            <a:pPr marL="0" indent="0">
              <a:buNone/>
            </a:pPr>
            <a:r>
              <a:rPr lang="sv-SE" dirty="0" smtClean="0"/>
              <a:t>Om </a:t>
            </a:r>
            <a:r>
              <a:rPr lang="sv-SE" dirty="0"/>
              <a:t>vi inte gör som vi ska:</a:t>
            </a:r>
          </a:p>
          <a:p>
            <a:pPr>
              <a:buFont typeface="Arial" panose="020B0604020202020204" pitchFamily="34" charset="0"/>
              <a:buChar char="•"/>
            </a:pPr>
            <a:r>
              <a:rPr lang="sv-SE" b="0" dirty="0" smtClean="0"/>
              <a:t>Vad </a:t>
            </a:r>
            <a:r>
              <a:rPr lang="sv-SE" b="0" dirty="0"/>
              <a:t>är det som gör att vi brister i uppföljningen?</a:t>
            </a:r>
          </a:p>
          <a:p>
            <a:pPr>
              <a:buFont typeface="Arial" panose="020B0604020202020204" pitchFamily="34" charset="0"/>
              <a:buChar char="•"/>
            </a:pPr>
            <a:r>
              <a:rPr lang="sv-SE" b="0" dirty="0"/>
              <a:t>Vilka praktiska faktorer kan bidra till att vi inte följer upp?</a:t>
            </a:r>
          </a:p>
          <a:p>
            <a:pPr>
              <a:buFont typeface="Arial" panose="020B0604020202020204" pitchFamily="34" charset="0"/>
              <a:buChar char="•"/>
            </a:pPr>
            <a:r>
              <a:rPr lang="sv-SE" b="0" dirty="0"/>
              <a:t>Finns det känslomässiga faktorer som gör att </a:t>
            </a:r>
            <a:r>
              <a:rPr lang="sv-SE" b="0" dirty="0" smtClean="0"/>
              <a:t/>
            </a:r>
            <a:br>
              <a:rPr lang="sv-SE" b="0" dirty="0" smtClean="0"/>
            </a:br>
            <a:r>
              <a:rPr lang="sv-SE" b="0" dirty="0" smtClean="0"/>
              <a:t>vi </a:t>
            </a:r>
            <a:r>
              <a:rPr lang="sv-SE" b="0" dirty="0"/>
              <a:t>inte följer upp</a:t>
            </a:r>
            <a:r>
              <a:rPr lang="sv-SE" b="0" dirty="0" smtClean="0"/>
              <a:t>?</a:t>
            </a:r>
            <a:endParaRPr lang="sv-SE" b="0" dirty="0"/>
          </a:p>
          <a:p>
            <a:pPr marL="0" indent="0">
              <a:spcBef>
                <a:spcPts val="1600"/>
              </a:spcBef>
              <a:buNone/>
            </a:pPr>
            <a:r>
              <a:rPr lang="sv-SE" dirty="0" smtClean="0"/>
              <a:t>Skriv </a:t>
            </a:r>
            <a:r>
              <a:rPr lang="sv-SE" dirty="0"/>
              <a:t>ner några korta sammanfattande punkter</a:t>
            </a:r>
          </a:p>
        </p:txBody>
      </p:sp>
      <p:sp>
        <p:nvSpPr>
          <p:cNvPr id="3" name="Platshållare för bildnummer 2"/>
          <p:cNvSpPr>
            <a:spLocks noGrp="1"/>
          </p:cNvSpPr>
          <p:nvPr>
            <p:ph type="sldNum" sz="quarter" idx="12"/>
          </p:nvPr>
        </p:nvSpPr>
        <p:spPr/>
        <p:txBody>
          <a:bodyPr/>
          <a:lstStyle/>
          <a:p>
            <a:fld id="{3C85E78D-9BDB-402C-83E3-26573C1B9F9F}" type="slidenum">
              <a:rPr lang="sv-SE" smtClean="0"/>
              <a:t>9</a:t>
            </a:fld>
            <a:endParaRPr lang="sv-SE"/>
          </a:p>
        </p:txBody>
      </p:sp>
      <p:sp>
        <p:nvSpPr>
          <p:cNvPr id="2" name="Platshållare för sidfot 1"/>
          <p:cNvSpPr>
            <a:spLocks noGrp="1"/>
          </p:cNvSpPr>
          <p:nvPr>
            <p:ph type="ftr" sz="quarter" idx="11"/>
          </p:nvPr>
        </p:nvSpPr>
        <p:spPr/>
        <p:txBody>
          <a:bodyPr/>
          <a:lstStyle/>
          <a:p>
            <a:r>
              <a:rPr lang="sv-SE" smtClean="0"/>
              <a:t>Följa upp öppna insatser</a:t>
            </a:r>
            <a:endParaRPr lang="sv-SE"/>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Tree>
    <p:extLst>
      <p:ext uri="{BB962C8B-B14F-4D97-AF65-F5344CB8AC3E}">
        <p14:creationId xmlns:p14="http://schemas.microsoft.com/office/powerpoint/2010/main" val="3134852288"/>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Template>
  <TotalTime>59</TotalTime>
  <Words>488</Words>
  <Application>Microsoft Office PowerPoint</Application>
  <PresentationFormat>Bildspel på skärmen (4:3)</PresentationFormat>
  <Paragraphs>66</Paragraphs>
  <Slides>11</Slides>
  <Notes>9</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Calibri</vt:lpstr>
      <vt:lpstr>Century Gothic</vt:lpstr>
      <vt:lpstr>SoS-PPT-svensk-150922</vt:lpstr>
      <vt:lpstr>Följa upp öppna insatser  </vt:lpstr>
      <vt:lpstr>Övningens syfte</vt:lpstr>
      <vt:lpstr>Diskutera två och två  (10 minuter)</vt:lpstr>
      <vt:lpstr>PowerPoint-presentation</vt:lpstr>
      <vt:lpstr>PowerPoint-presentation</vt:lpstr>
      <vt:lpstr>PowerPoint-presentation</vt:lpstr>
      <vt:lpstr>PowerPoint-presentation</vt:lpstr>
      <vt:lpstr>Diskutera två och två  (10 minuter) </vt:lpstr>
      <vt:lpstr>Diskutera två och två  (10 minuter) </vt:lpstr>
      <vt:lpstr>Sammanfatta och avsluta (5 minuter)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Johansson, Pernilla</dc:creator>
  <cp:keywords>class='Open'</cp:keywords>
  <cp:lastModifiedBy>Agåker, Eva</cp:lastModifiedBy>
  <cp:revision>10</cp:revision>
  <cp:lastPrinted>2015-05-08T11:44:01Z</cp:lastPrinted>
  <dcterms:created xsi:type="dcterms:W3CDTF">2020-02-18T16:20:21Z</dcterms:created>
  <dcterms:modified xsi:type="dcterms:W3CDTF">2021-10-28T07:38:48Z</dcterms:modified>
</cp:coreProperties>
</file>