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76" r:id="rId6"/>
    <p:sldId id="277" r:id="rId7"/>
    <p:sldId id="280" r:id="rId8"/>
    <p:sldId id="282" r:id="rId9"/>
    <p:sldId id="281" r:id="rId10"/>
    <p:sldId id="279" r:id="rId11"/>
    <p:sldId id="278" r:id="rId12"/>
  </p:sldIdLst>
  <p:sldSz cx="12192000" cy="6858000"/>
  <p:notesSz cx="6858000" cy="9144000"/>
  <p:embeddedFontLst>
    <p:embeddedFont>
      <p:font typeface="Futura Std Medium" panose="020B0502020204020303" pitchFamily="34" charset="0"/>
      <p:regular r:id="rId13"/>
      <p:bold r:id="rId14"/>
      <p:italic r:id="rId15"/>
      <p:boldItalic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Öberg" initials="LÖ" lastIdx="15" clrIdx="0">
    <p:extLst>
      <p:ext uri="{19B8F6BF-5375-455C-9EA6-DF929625EA0E}">
        <p15:presenceInfo xmlns:p15="http://schemas.microsoft.com/office/powerpoint/2012/main" userId="S::linda.oberg@xtractor.se::5deb1c30-dab7-474b-90eb-caa60ab01e57" providerId="AD"/>
      </p:ext>
    </p:extLst>
  </p:cmAuthor>
  <p:cmAuthor id="2" name="Agåker, Eva" initials="AE" lastIdx="9" clrIdx="1">
    <p:extLst>
      <p:ext uri="{19B8F6BF-5375-455C-9EA6-DF929625EA0E}">
        <p15:presenceInfo xmlns:p15="http://schemas.microsoft.com/office/powerpoint/2012/main" userId="S-1-5-21-2075942658-1792417684-393963531-205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435"/>
    <a:srgbClr val="2B1F2D"/>
    <a:srgbClr val="213B14"/>
    <a:srgbClr val="2A2922"/>
    <a:srgbClr val="DCD8CD"/>
    <a:srgbClr val="F2E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AC8502-5186-48CA-9901-162F96A8D8BB}" v="5" dt="2020-04-02T12:38:00.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6"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4C3332-351E-419A-A589-3B3CC63076C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C0492D6-2623-4C5C-8642-67BA02380C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5C9F8C9-755B-49C1-8FDB-5E54CE65A979}"/>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5" name="Platshållare för sidfot 4">
            <a:extLst>
              <a:ext uri="{FF2B5EF4-FFF2-40B4-BE49-F238E27FC236}">
                <a16:creationId xmlns:a16="http://schemas.microsoft.com/office/drawing/2014/main" id="{941FA28E-7D26-455A-B08E-964064A174CF}"/>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92215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C4CF6F-E739-4D21-98AA-C06E8155765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65EF0E8-EB3B-4248-B948-EB4C0EC8A1CE}"/>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5F572A-231D-469B-9816-FDDC660B065F}"/>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5" name="Platshållare för sidfot 4">
            <a:extLst>
              <a:ext uri="{FF2B5EF4-FFF2-40B4-BE49-F238E27FC236}">
                <a16:creationId xmlns:a16="http://schemas.microsoft.com/office/drawing/2014/main" id="{486A66E5-79E8-401D-A63B-400185DA4F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5F4D56F-4002-42ED-81BD-A932C3DA5F28}"/>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36152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9DF7B33-6C9E-4AE1-9372-EECF7103773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74E4633-A6B5-48E5-8F22-1458E7190EB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0F34BB0-4829-4C2F-8D4D-0D64BE74CA55}"/>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5" name="Platshållare för sidfot 4">
            <a:extLst>
              <a:ext uri="{FF2B5EF4-FFF2-40B4-BE49-F238E27FC236}">
                <a16:creationId xmlns:a16="http://schemas.microsoft.com/office/drawing/2014/main" id="{03C8F639-38E4-477B-B47B-6D0CE4C8165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3280DB1-575B-4718-B387-C6D76F4F5966}"/>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198866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E2CEDD-9043-4787-99D0-B5CA8B7510F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42F7F46-0BB3-405D-9116-BF900780C96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4BB8E5A-55E3-4840-938C-0EC1BBEE9DCF}"/>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5" name="Platshållare för sidfot 4">
            <a:extLst>
              <a:ext uri="{FF2B5EF4-FFF2-40B4-BE49-F238E27FC236}">
                <a16:creationId xmlns:a16="http://schemas.microsoft.com/office/drawing/2014/main" id="{D4642574-100F-4C05-9A7B-5E37BB3BE3E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DC092B-ADA1-4BDA-9727-8A43F66E9676}"/>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341420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5E01AD-B6E4-4766-A364-EFF071E05362}"/>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6CAB305E-0A5C-43BD-9E64-00FCF27900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E7955B4-4966-4235-AFEF-1932FCBF4B86}"/>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5" name="Platshållare för sidfot 4">
            <a:extLst>
              <a:ext uri="{FF2B5EF4-FFF2-40B4-BE49-F238E27FC236}">
                <a16:creationId xmlns:a16="http://schemas.microsoft.com/office/drawing/2014/main" id="{383CB445-CF44-445D-8F35-FC6C22C17A1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B108799-24CB-403F-9351-749E80118577}"/>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60229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AD68EC-8281-4D75-B190-AC64291F24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A773ED7-D8B4-4651-9BB3-155ABE1577EF}"/>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DBAF570B-59CD-45CD-8870-CCE46385053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5F4E0C6-F389-4B7D-A36E-C2F077356A17}"/>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6" name="Platshållare för sidfot 5">
            <a:extLst>
              <a:ext uri="{FF2B5EF4-FFF2-40B4-BE49-F238E27FC236}">
                <a16:creationId xmlns:a16="http://schemas.microsoft.com/office/drawing/2014/main" id="{1E0C9CA2-104F-45E5-8B65-9E03AAB4CCB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788C983-1AAC-458C-A92B-898ACB609B98}"/>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311397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4387F9-2571-4B1D-B296-F23888FA8BB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B948377-1D0C-47C8-8872-2FA76D7951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6D32E7D1-C648-4C4D-BBB9-F03F21A0C12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A62CD2CC-BEA8-4C7E-B08E-907F45FAD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1DA333C-2416-4B5A-8AB1-A646095CCFA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BDEF8FF-A24E-44F4-B77F-C63848E58949}"/>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8" name="Platshållare för sidfot 7">
            <a:extLst>
              <a:ext uri="{FF2B5EF4-FFF2-40B4-BE49-F238E27FC236}">
                <a16:creationId xmlns:a16="http://schemas.microsoft.com/office/drawing/2014/main" id="{B0851AB4-9045-4A3F-9EE8-C97DEA69542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DCCB9007-EFCF-49D2-9349-1469BFE0ABB3}"/>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249738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7CFF86-5979-4CDC-9D40-F31D5D73C5F6}"/>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9399016B-A45D-4DD6-A53C-F3392F002502}"/>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4" name="Platshållare för sidfot 3">
            <a:extLst>
              <a:ext uri="{FF2B5EF4-FFF2-40B4-BE49-F238E27FC236}">
                <a16:creationId xmlns:a16="http://schemas.microsoft.com/office/drawing/2014/main" id="{3D21B4AE-1524-4224-A2E8-35777693021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07319311-8F57-48F8-8F14-601CA839076F}"/>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200065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363EA00-9BAA-49C3-BBE4-4F80006853FB}"/>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3" name="Platshållare för sidfot 2">
            <a:extLst>
              <a:ext uri="{FF2B5EF4-FFF2-40B4-BE49-F238E27FC236}">
                <a16:creationId xmlns:a16="http://schemas.microsoft.com/office/drawing/2014/main" id="{BFB99727-42B3-4B0C-8060-01831885D40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6322483-BAD8-490D-AB9D-31B7828C649C}"/>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1750168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BA0267-04A1-4648-89A9-F10C633EC71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763280C-1702-4970-B89E-A1167CFEE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1B555EB-6533-47D1-98D6-E482813DF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A6ABB28-EAAB-438C-B561-B4C44D8344BB}"/>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6" name="Platshållare för sidfot 5">
            <a:extLst>
              <a:ext uri="{FF2B5EF4-FFF2-40B4-BE49-F238E27FC236}">
                <a16:creationId xmlns:a16="http://schemas.microsoft.com/office/drawing/2014/main" id="{C58D433A-093B-4A14-805C-D9557CD6589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B90DBC2-1276-4496-9D31-587BA0F6888F}"/>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135392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EA86A7-461B-4FE5-984F-C3FD9EE7C42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6431258-23F6-4F7F-AE93-A802D8638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D7238F9-32D1-4080-ABF0-6B045B50BA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230DBB9-FF91-4EB9-BFA1-BF260E774341}"/>
              </a:ext>
            </a:extLst>
          </p:cNvPr>
          <p:cNvSpPr>
            <a:spLocks noGrp="1"/>
          </p:cNvSpPr>
          <p:nvPr>
            <p:ph type="dt" sz="half" idx="10"/>
          </p:nvPr>
        </p:nvSpPr>
        <p:spPr/>
        <p:txBody>
          <a:bodyPr/>
          <a:lstStyle/>
          <a:p>
            <a:fld id="{D4E3BDFB-F16D-4733-93EA-542C7E857DDA}" type="datetimeFigureOut">
              <a:rPr lang="sv-SE" smtClean="0"/>
              <a:t>2020-09-18</a:t>
            </a:fld>
            <a:endParaRPr lang="sv-SE"/>
          </a:p>
        </p:txBody>
      </p:sp>
      <p:sp>
        <p:nvSpPr>
          <p:cNvPr id="6" name="Platshållare för sidfot 5">
            <a:extLst>
              <a:ext uri="{FF2B5EF4-FFF2-40B4-BE49-F238E27FC236}">
                <a16:creationId xmlns:a16="http://schemas.microsoft.com/office/drawing/2014/main" id="{E01595C0-5635-4093-8FBD-06AD51223B8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B224769-269A-4C42-9BE6-E618448D3174}"/>
              </a:ext>
            </a:extLst>
          </p:cNvPr>
          <p:cNvSpPr>
            <a:spLocks noGrp="1"/>
          </p:cNvSpPr>
          <p:nvPr>
            <p:ph type="sldNum" sz="quarter" idx="12"/>
          </p:nvPr>
        </p:nvSpPr>
        <p:spPr/>
        <p:txBody>
          <a:bodyPr/>
          <a:lstStyle/>
          <a:p>
            <a:fld id="{13123CBA-9220-47A4-8C3B-BD7D45FA25C5}" type="slidenum">
              <a:rPr lang="sv-SE" smtClean="0"/>
              <a:t>‹#›</a:t>
            </a:fld>
            <a:endParaRPr lang="sv-SE"/>
          </a:p>
        </p:txBody>
      </p:sp>
    </p:spTree>
    <p:extLst>
      <p:ext uri="{BB962C8B-B14F-4D97-AF65-F5344CB8AC3E}">
        <p14:creationId xmlns:p14="http://schemas.microsoft.com/office/powerpoint/2010/main" val="286186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31D5DEA-6B44-4812-A58E-25AE4ADEF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D3523DF-4FDD-48D1-84DE-3769908A1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76969A6-6DA9-4E2D-A4D3-D456CAB42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3BDFB-F16D-4733-93EA-542C7E857DDA}" type="datetimeFigureOut">
              <a:rPr lang="sv-SE" smtClean="0"/>
              <a:t>2020-09-18</a:t>
            </a:fld>
            <a:endParaRPr lang="sv-SE"/>
          </a:p>
        </p:txBody>
      </p:sp>
      <p:sp>
        <p:nvSpPr>
          <p:cNvPr id="5" name="Platshållare för sidfot 4">
            <a:extLst>
              <a:ext uri="{FF2B5EF4-FFF2-40B4-BE49-F238E27FC236}">
                <a16:creationId xmlns:a16="http://schemas.microsoft.com/office/drawing/2014/main" id="{B6D787C6-31CA-4DCD-9145-CE40E05E09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730A794-0725-41B8-B257-C8F96601DF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23CBA-9220-47A4-8C3B-BD7D45FA25C5}" type="slidenum">
              <a:rPr lang="sv-SE" smtClean="0"/>
              <a:t>‹#›</a:t>
            </a:fld>
            <a:endParaRPr lang="sv-SE"/>
          </a:p>
        </p:txBody>
      </p:sp>
    </p:spTree>
    <p:extLst>
      <p:ext uri="{BB962C8B-B14F-4D97-AF65-F5344CB8AC3E}">
        <p14:creationId xmlns:p14="http://schemas.microsoft.com/office/powerpoint/2010/main" val="313898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10" name="Bildobjekt 9" descr="En bild som visar objekt, klocka&#10;&#10;Automatiskt genererad beskrivning">
            <a:extLst>
              <a:ext uri="{FF2B5EF4-FFF2-40B4-BE49-F238E27FC236}">
                <a16:creationId xmlns:a16="http://schemas.microsoft.com/office/drawing/2014/main" id="{80932B5A-977B-4CB2-828D-6EA9818B5A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6"/>
            <a:ext cx="10383055" cy="5849831"/>
          </a:xfrm>
          <a:prstGeom prst="rect">
            <a:avLst/>
          </a:prstGeom>
        </p:spPr>
      </p:pic>
      <p:sp>
        <p:nvSpPr>
          <p:cNvPr id="8" name="textruta 7">
            <a:extLst>
              <a:ext uri="{FF2B5EF4-FFF2-40B4-BE49-F238E27FC236}">
                <a16:creationId xmlns:a16="http://schemas.microsoft.com/office/drawing/2014/main" id="{287829D1-9C58-4404-B585-DCBCED3FDC26}"/>
              </a:ext>
            </a:extLst>
          </p:cNvPr>
          <p:cNvSpPr txBox="1"/>
          <p:nvPr/>
        </p:nvSpPr>
        <p:spPr>
          <a:xfrm>
            <a:off x="1360101" y="1693914"/>
            <a:ext cx="2551499" cy="3090246"/>
          </a:xfrm>
          <a:prstGeom prst="rect">
            <a:avLst/>
          </a:prstGeom>
          <a:noFill/>
        </p:spPr>
        <p:txBody>
          <a:bodyPr wrap="square" lIns="180000" tIns="180000" rIns="180000" rtlCol="0" anchor="t">
            <a:spAutoFit/>
          </a:bodyPr>
          <a:lstStyle/>
          <a:p>
            <a:r>
              <a:rPr lang="sv-SE" b="1" dirty="0">
                <a:solidFill>
                  <a:srgbClr val="2A2922"/>
                </a:solidFill>
                <a:latin typeface="Futura Std Medium" panose="020B0502020204020303" pitchFamily="34" charset="0"/>
              </a:rPr>
              <a:t>Placering – planer och uppföljning</a:t>
            </a:r>
          </a:p>
          <a:p>
            <a:endParaRPr lang="sv-SE" sz="1000" dirty="0">
              <a:solidFill>
                <a:srgbClr val="2A2922"/>
              </a:solidFill>
              <a:latin typeface="Futura Std Medium" panose="020B0502020204020303" pitchFamily="34" charset="0"/>
            </a:endParaRPr>
          </a:p>
          <a:p>
            <a:r>
              <a:rPr lang="sv-SE" sz="1400" dirty="0">
                <a:solidFill>
                  <a:srgbClr val="2A2922"/>
                </a:solidFill>
                <a:latin typeface="Arial" panose="020B0604020202020204" pitchFamily="34" charset="0"/>
                <a:cs typeface="Arial" panose="020B0604020202020204" pitchFamily="34" charset="0"/>
              </a:rPr>
              <a:t>I planeringen av vård och insatser vid en placering ingår att formulera ett antal planer. Här får du en övergripande förklaring av syftet med de olika planerna, hur de hänger ihop med varandra och hur planerna bidrar till uppföljningen. </a:t>
            </a:r>
          </a:p>
        </p:txBody>
      </p:sp>
      <p:sp>
        <p:nvSpPr>
          <p:cNvPr id="20" name="textruta 19">
            <a:extLst>
              <a:ext uri="{FF2B5EF4-FFF2-40B4-BE49-F238E27FC236}">
                <a16:creationId xmlns:a16="http://schemas.microsoft.com/office/drawing/2014/main" id="{8B4363A8-5A6C-4B66-BD97-2150C13F76DD}"/>
              </a:ext>
            </a:extLst>
          </p:cNvPr>
          <p:cNvSpPr txBox="1"/>
          <p:nvPr/>
        </p:nvSpPr>
        <p:spPr>
          <a:xfrm>
            <a:off x="4365627" y="2469206"/>
            <a:ext cx="1011559" cy="253916"/>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Vårdplan</a:t>
            </a:r>
          </a:p>
        </p:txBody>
      </p:sp>
      <p:sp>
        <p:nvSpPr>
          <p:cNvPr id="21" name="textruta 20">
            <a:extLst>
              <a:ext uri="{FF2B5EF4-FFF2-40B4-BE49-F238E27FC236}">
                <a16:creationId xmlns:a16="http://schemas.microsoft.com/office/drawing/2014/main" id="{60D59EBF-8F6E-42EE-ADD3-90E57D469EAE}"/>
              </a:ext>
            </a:extLst>
          </p:cNvPr>
          <p:cNvSpPr txBox="1"/>
          <p:nvPr/>
        </p:nvSpPr>
        <p:spPr>
          <a:xfrm>
            <a:off x="5734050" y="2388416"/>
            <a:ext cx="1036610" cy="415498"/>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Genom-</a:t>
            </a:r>
          </a:p>
          <a:p>
            <a:pPr algn="ctr"/>
            <a:r>
              <a:rPr lang="sv-SE" sz="1050">
                <a:solidFill>
                  <a:srgbClr val="2A2922"/>
                </a:solidFill>
                <a:latin typeface="Futura Std Medium" panose="020B0502020204020303" pitchFamily="34" charset="0"/>
              </a:rPr>
              <a:t>förandeplan</a:t>
            </a:r>
          </a:p>
        </p:txBody>
      </p:sp>
      <p:sp>
        <p:nvSpPr>
          <p:cNvPr id="22" name="textruta 21">
            <a:extLst>
              <a:ext uri="{FF2B5EF4-FFF2-40B4-BE49-F238E27FC236}">
                <a16:creationId xmlns:a16="http://schemas.microsoft.com/office/drawing/2014/main" id="{A1F6EC68-FAF2-4632-9D3C-1C42BD98945E}"/>
              </a:ext>
            </a:extLst>
          </p:cNvPr>
          <p:cNvSpPr txBox="1"/>
          <p:nvPr/>
        </p:nvSpPr>
        <p:spPr>
          <a:xfrm>
            <a:off x="7127524" y="2307624"/>
            <a:ext cx="987776" cy="577081"/>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Utförarens</a:t>
            </a:r>
          </a:p>
          <a:p>
            <a:pPr algn="ctr"/>
            <a:r>
              <a:rPr lang="sv-SE" sz="1050">
                <a:solidFill>
                  <a:srgbClr val="2A2922"/>
                </a:solidFill>
                <a:latin typeface="Futura Std Medium" panose="020B0502020204020303" pitchFamily="34" charset="0"/>
              </a:rPr>
              <a:t>genom-</a:t>
            </a:r>
          </a:p>
          <a:p>
            <a:pPr algn="ctr"/>
            <a:r>
              <a:rPr lang="sv-SE" sz="1050">
                <a:solidFill>
                  <a:srgbClr val="2A2922"/>
                </a:solidFill>
                <a:latin typeface="Futura Std Medium" panose="020B0502020204020303" pitchFamily="34" charset="0"/>
              </a:rPr>
              <a:t>förandeplan</a:t>
            </a:r>
          </a:p>
        </p:txBody>
      </p:sp>
      <p:sp>
        <p:nvSpPr>
          <p:cNvPr id="23" name="textruta 22">
            <a:extLst>
              <a:ext uri="{FF2B5EF4-FFF2-40B4-BE49-F238E27FC236}">
                <a16:creationId xmlns:a16="http://schemas.microsoft.com/office/drawing/2014/main" id="{D0B1146A-4A1F-447A-9C52-4F206C0B5376}"/>
              </a:ext>
            </a:extLst>
          </p:cNvPr>
          <p:cNvSpPr txBox="1"/>
          <p:nvPr/>
        </p:nvSpPr>
        <p:spPr>
          <a:xfrm>
            <a:off x="8443542" y="2368956"/>
            <a:ext cx="1050972"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Uppföljning</a:t>
            </a:r>
          </a:p>
        </p:txBody>
      </p:sp>
      <p:sp>
        <p:nvSpPr>
          <p:cNvPr id="24" name="textruta 23">
            <a:extLst>
              <a:ext uri="{FF2B5EF4-FFF2-40B4-BE49-F238E27FC236}">
                <a16:creationId xmlns:a16="http://schemas.microsoft.com/office/drawing/2014/main" id="{3EE0929E-51B1-4EFF-8482-CFFF12C349FB}"/>
              </a:ext>
            </a:extLst>
          </p:cNvPr>
          <p:cNvSpPr txBox="1"/>
          <p:nvPr/>
        </p:nvSpPr>
        <p:spPr>
          <a:xfrm>
            <a:off x="8443542" y="2817958"/>
            <a:ext cx="1050972" cy="215444"/>
          </a:xfrm>
          <a:prstGeom prst="rect">
            <a:avLst/>
          </a:prstGeom>
          <a:noFill/>
        </p:spPr>
        <p:txBody>
          <a:bodyPr wrap="square" rtlCol="0" anchor="ctr">
            <a:spAutoFit/>
          </a:bodyPr>
          <a:lstStyle/>
          <a:p>
            <a:pPr algn="ctr"/>
            <a:r>
              <a:rPr lang="sv-SE" sz="800">
                <a:solidFill>
                  <a:srgbClr val="213B14"/>
                </a:solidFill>
                <a:latin typeface="Futura Std Medium" panose="020B0502020204020303" pitchFamily="34" charset="0"/>
              </a:rPr>
              <a:t>Noga följa vården</a:t>
            </a:r>
          </a:p>
        </p:txBody>
      </p:sp>
      <p:sp>
        <p:nvSpPr>
          <p:cNvPr id="25" name="textruta 24">
            <a:extLst>
              <a:ext uri="{FF2B5EF4-FFF2-40B4-BE49-F238E27FC236}">
                <a16:creationId xmlns:a16="http://schemas.microsoft.com/office/drawing/2014/main" id="{547B9FEC-50B7-4C0A-9334-10A9D6522290}"/>
              </a:ext>
            </a:extLst>
          </p:cNvPr>
          <p:cNvSpPr txBox="1"/>
          <p:nvPr/>
        </p:nvSpPr>
        <p:spPr>
          <a:xfrm>
            <a:off x="8489950" y="2982415"/>
            <a:ext cx="1004564" cy="215444"/>
          </a:xfrm>
          <a:prstGeom prst="rect">
            <a:avLst/>
          </a:prstGeom>
          <a:noFill/>
        </p:spPr>
        <p:txBody>
          <a:bodyPr wrap="square" rtlCol="0" anchor="ctr">
            <a:spAutoFit/>
          </a:bodyPr>
          <a:lstStyle/>
          <a:p>
            <a:pPr algn="ctr"/>
            <a:r>
              <a:rPr lang="sv-SE" sz="800">
                <a:solidFill>
                  <a:srgbClr val="213B14"/>
                </a:solidFill>
                <a:latin typeface="Futura Std Medium" panose="020B0502020204020303" pitchFamily="34" charset="0"/>
              </a:rPr>
              <a:t>Insats</a:t>
            </a:r>
          </a:p>
        </p:txBody>
      </p:sp>
      <p:sp>
        <p:nvSpPr>
          <p:cNvPr id="26" name="textruta 25">
            <a:extLst>
              <a:ext uri="{FF2B5EF4-FFF2-40B4-BE49-F238E27FC236}">
                <a16:creationId xmlns:a16="http://schemas.microsoft.com/office/drawing/2014/main" id="{6D98BD16-2A3D-4311-AD1B-5FBB14476082}"/>
              </a:ext>
            </a:extLst>
          </p:cNvPr>
          <p:cNvSpPr txBox="1"/>
          <p:nvPr/>
        </p:nvSpPr>
        <p:spPr>
          <a:xfrm>
            <a:off x="9822755" y="2469206"/>
            <a:ext cx="1009143"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Övervägande</a:t>
            </a:r>
          </a:p>
        </p:txBody>
      </p:sp>
      <p:sp>
        <p:nvSpPr>
          <p:cNvPr id="27" name="textruta 26">
            <a:extLst>
              <a:ext uri="{FF2B5EF4-FFF2-40B4-BE49-F238E27FC236}">
                <a16:creationId xmlns:a16="http://schemas.microsoft.com/office/drawing/2014/main" id="{286CFCF8-B0F0-47CD-85D3-075E4FB5B04E}"/>
              </a:ext>
            </a:extLst>
          </p:cNvPr>
          <p:cNvSpPr txBox="1"/>
          <p:nvPr/>
        </p:nvSpPr>
        <p:spPr>
          <a:xfrm>
            <a:off x="9822754" y="4066865"/>
            <a:ext cx="1009143"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Omprövning</a:t>
            </a:r>
          </a:p>
        </p:txBody>
      </p:sp>
      <p:sp>
        <p:nvSpPr>
          <p:cNvPr id="28" name="textruta 27">
            <a:extLst>
              <a:ext uri="{FF2B5EF4-FFF2-40B4-BE49-F238E27FC236}">
                <a16:creationId xmlns:a16="http://schemas.microsoft.com/office/drawing/2014/main" id="{3E970C85-34A9-4BB7-ABAE-3A1EFBE63D26}"/>
              </a:ext>
            </a:extLst>
          </p:cNvPr>
          <p:cNvSpPr txBox="1"/>
          <p:nvPr/>
        </p:nvSpPr>
        <p:spPr>
          <a:xfrm>
            <a:off x="5734050" y="3986074"/>
            <a:ext cx="1036610" cy="415498"/>
          </a:xfrm>
          <a:prstGeom prst="rect">
            <a:avLst/>
          </a:prstGeom>
          <a:noFill/>
        </p:spPr>
        <p:txBody>
          <a:bodyPr wrap="square" rtlCol="0" anchor="ctr">
            <a:spAutoFit/>
          </a:bodyPr>
          <a:lstStyle/>
          <a:p>
            <a:pPr algn="ctr"/>
            <a:r>
              <a:rPr lang="sv-SE" sz="1050">
                <a:solidFill>
                  <a:srgbClr val="2A2922"/>
                </a:solidFill>
                <a:latin typeface="Futura Std Medium" panose="020B0502020204020303" pitchFamily="34" charset="0"/>
              </a:rPr>
              <a:t>Uppdrag till</a:t>
            </a:r>
          </a:p>
          <a:p>
            <a:pPr algn="ctr"/>
            <a:r>
              <a:rPr lang="sv-SE" sz="1050">
                <a:solidFill>
                  <a:srgbClr val="2A2922"/>
                </a:solidFill>
                <a:latin typeface="Futura Std Medium" panose="020B0502020204020303" pitchFamily="34" charset="0"/>
              </a:rPr>
              <a:t>utförare</a:t>
            </a:r>
          </a:p>
        </p:txBody>
      </p:sp>
      <p:pic>
        <p:nvPicPr>
          <p:cNvPr id="13" name="Bildobjekt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57935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17" name="Bildobjekt 16" descr="En bild som visar ritning&#10;&#10;Automatiskt genererad beskrivning">
            <a:extLst>
              <a:ext uri="{FF2B5EF4-FFF2-40B4-BE49-F238E27FC236}">
                <a16:creationId xmlns:a16="http://schemas.microsoft.com/office/drawing/2014/main" id="{D113E6DD-45A6-4C7C-A7D3-B2BD82981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8" name="textruta 17">
            <a:extLst>
              <a:ext uri="{FF2B5EF4-FFF2-40B4-BE49-F238E27FC236}">
                <a16:creationId xmlns:a16="http://schemas.microsoft.com/office/drawing/2014/main" id="{5AE2C5F8-6CE5-47E4-86E7-CA22D92127B4}"/>
              </a:ext>
            </a:extLst>
          </p:cNvPr>
          <p:cNvSpPr txBox="1"/>
          <p:nvPr/>
        </p:nvSpPr>
        <p:spPr>
          <a:xfrm>
            <a:off x="3735001" y="1605014"/>
            <a:ext cx="6628200" cy="1689863"/>
          </a:xfrm>
          <a:prstGeom prst="rect">
            <a:avLst/>
          </a:prstGeom>
          <a:noFill/>
        </p:spPr>
        <p:txBody>
          <a:bodyPr wrap="square" lIns="180000" tIns="180000" rIns="180000" rtlCol="0" anchor="t">
            <a:spAutoFit/>
          </a:bodyPr>
          <a:lstStyle/>
          <a:p>
            <a:r>
              <a:rPr lang="sv-SE" b="1">
                <a:solidFill>
                  <a:srgbClr val="2A2922"/>
                </a:solidFill>
                <a:latin typeface="Futura Std Medium" panose="020B0502020204020303" pitchFamily="34" charset="0"/>
              </a:rPr>
              <a:t>Vårdplan</a:t>
            </a:r>
          </a:p>
          <a:p>
            <a:endParaRPr lang="sv-SE" sz="1000">
              <a:solidFill>
                <a:srgbClr val="2A2922"/>
              </a:solidFill>
              <a:latin typeface="Futura Std Medium" panose="020B0502020204020303" pitchFamily="34" charset="0"/>
            </a:endParaRPr>
          </a:p>
          <a:p>
            <a:r>
              <a:rPr lang="sv-SE" sz="1400">
                <a:solidFill>
                  <a:srgbClr val="2A2922"/>
                </a:solidFill>
                <a:latin typeface="Arial" panose="020B0604020202020204" pitchFamily="34" charset="0"/>
                <a:cs typeface="Arial" panose="020B0604020202020204" pitchFamily="34" charset="0"/>
              </a:rPr>
              <a:t>En vårdplan </a:t>
            </a:r>
            <a:r>
              <a:rPr lang="sv-SE" sz="1400" b="1">
                <a:solidFill>
                  <a:srgbClr val="2A2922"/>
                </a:solidFill>
                <a:latin typeface="Arial" panose="020B0604020202020204" pitchFamily="34" charset="0"/>
                <a:cs typeface="Arial" panose="020B0604020202020204" pitchFamily="34" charset="0"/>
              </a:rPr>
              <a:t>ska</a:t>
            </a:r>
            <a:r>
              <a:rPr lang="sv-SE" sz="1400">
                <a:solidFill>
                  <a:srgbClr val="2A2922"/>
                </a:solidFill>
                <a:latin typeface="Arial" panose="020B0604020202020204" pitchFamily="34" charset="0"/>
                <a:cs typeface="Arial" panose="020B0604020202020204" pitchFamily="34" charset="0"/>
              </a:rPr>
              <a:t> tas fram vid placering i HVB, familjehem och stödboende. </a:t>
            </a:r>
          </a:p>
          <a:p>
            <a:endParaRPr lang="sv-SE" sz="1000">
              <a:solidFill>
                <a:srgbClr val="2A2922"/>
              </a:solidFill>
              <a:latin typeface="Arial" panose="020B0604020202020204" pitchFamily="34" charset="0"/>
              <a:cs typeface="Arial" panose="020B0604020202020204" pitchFamily="34" charset="0"/>
            </a:endParaRPr>
          </a:p>
          <a:p>
            <a:r>
              <a:rPr lang="sv-SE" sz="1400">
                <a:solidFill>
                  <a:srgbClr val="2A2922"/>
                </a:solidFill>
                <a:latin typeface="Arial" panose="020B0604020202020204" pitchFamily="34" charset="0"/>
                <a:cs typeface="Arial" panose="020B0604020202020204" pitchFamily="34" charset="0"/>
              </a:rPr>
              <a:t>Vårdplanen beskriver bland annat målet med vården och vilka särskilda insatser som behövs för att tillgodose det enskilda barnets behov. Vårdplanen upprättas innan socialnämnden fattar beslut om vård. </a:t>
            </a: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3416924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descr="En bild som visar ritning&#10;&#10;Automatiskt genererad beskrivning">
            <a:extLst>
              <a:ext uri="{FF2B5EF4-FFF2-40B4-BE49-F238E27FC236}">
                <a16:creationId xmlns:a16="http://schemas.microsoft.com/office/drawing/2014/main" id="{01D4D4A5-4D6B-4363-A83E-4517F2BEB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CD7E4529-89B1-44D1-B806-E2C69707FCDA}"/>
              </a:ext>
            </a:extLst>
          </p:cNvPr>
          <p:cNvSpPr txBox="1"/>
          <p:nvPr/>
        </p:nvSpPr>
        <p:spPr>
          <a:xfrm>
            <a:off x="5483123" y="1634565"/>
            <a:ext cx="3325597" cy="2320805"/>
          </a:xfrm>
          <a:prstGeom prst="rect">
            <a:avLst/>
          </a:prstGeom>
          <a:noFill/>
        </p:spPr>
        <p:txBody>
          <a:bodyPr wrap="square" lIns="180000" tIns="180000" rIns="180000" rtlCol="0" anchor="t">
            <a:spAutoFit/>
          </a:bodyPr>
          <a:lstStyle/>
          <a:p>
            <a:r>
              <a:rPr lang="sv-SE" b="1" dirty="0">
                <a:solidFill>
                  <a:srgbClr val="2A2922"/>
                </a:solidFill>
                <a:latin typeface="Futura Std Medium" panose="020B0502020204020303" pitchFamily="34" charset="0"/>
              </a:rPr>
              <a:t>Genomförandeplan</a:t>
            </a:r>
          </a:p>
          <a:p>
            <a:endParaRPr lang="sv-SE" sz="1000" dirty="0">
              <a:solidFill>
                <a:srgbClr val="2A2922"/>
              </a:solidFill>
              <a:latin typeface="Futura Std Medium" panose="020B0502020204020303" pitchFamily="34" charset="0"/>
            </a:endParaRPr>
          </a:p>
          <a:p>
            <a:r>
              <a:rPr lang="sv-SE" sz="1400" dirty="0">
                <a:solidFill>
                  <a:srgbClr val="2A2922"/>
                </a:solidFill>
                <a:latin typeface="Arial" panose="020B0604020202020204" pitchFamily="34" charset="0"/>
                <a:cs typeface="Arial" panose="020B0604020202020204" pitchFamily="34" charset="0"/>
              </a:rPr>
              <a:t>Nämnden </a:t>
            </a:r>
            <a:r>
              <a:rPr lang="sv-SE" sz="1400" b="1" dirty="0">
                <a:solidFill>
                  <a:srgbClr val="2A2922"/>
                </a:solidFill>
                <a:latin typeface="Arial" panose="020B0604020202020204" pitchFamily="34" charset="0"/>
                <a:cs typeface="Arial" panose="020B0604020202020204" pitchFamily="34" charset="0"/>
              </a:rPr>
              <a:t>ska</a:t>
            </a:r>
            <a:r>
              <a:rPr lang="sv-SE" sz="1400" dirty="0">
                <a:solidFill>
                  <a:srgbClr val="2A2922"/>
                </a:solidFill>
                <a:latin typeface="Arial" panose="020B0604020202020204" pitchFamily="34" charset="0"/>
                <a:cs typeface="Arial" panose="020B0604020202020204" pitchFamily="34" charset="0"/>
              </a:rPr>
              <a:t> ta fram en genomförandeplan som konkretiserar innehållet i vårdplanen. </a:t>
            </a:r>
          </a:p>
          <a:p>
            <a:endParaRPr lang="sv-SE" sz="1000" dirty="0">
              <a:solidFill>
                <a:srgbClr val="2A2922"/>
              </a:solidFill>
              <a:latin typeface="Arial" panose="020B0604020202020204" pitchFamily="34" charset="0"/>
              <a:cs typeface="Arial" panose="020B0604020202020204" pitchFamily="34" charset="0"/>
            </a:endParaRPr>
          </a:p>
          <a:p>
            <a:r>
              <a:rPr lang="sv-SE" sz="1400" dirty="0">
                <a:solidFill>
                  <a:srgbClr val="2A2922"/>
                </a:solidFill>
                <a:latin typeface="Arial" panose="020B0604020202020204" pitchFamily="34" charset="0"/>
                <a:cs typeface="Arial" panose="020B0604020202020204" pitchFamily="34" charset="0"/>
              </a:rPr>
              <a:t>Genomförandeplanen ska innehålla målet med de särskilda insatserna som behövs samt när och hur insatserna ska genomföras. </a:t>
            </a:r>
          </a:p>
        </p:txBody>
      </p:sp>
      <p:pic>
        <p:nvPicPr>
          <p:cNvPr id="18" name="Bildobjekt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850725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6" name="Bildobjekt 5" descr="En bild som visar ritning&#10;&#10;Automatiskt genererad beskrivning">
            <a:extLst>
              <a:ext uri="{FF2B5EF4-FFF2-40B4-BE49-F238E27FC236}">
                <a16:creationId xmlns:a16="http://schemas.microsoft.com/office/drawing/2014/main" id="{2A0ACD4B-8D83-4EC4-B919-51D4FA5B1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2A2B141B-2F77-4789-BF4B-5D6FCAF4CB61}"/>
              </a:ext>
            </a:extLst>
          </p:cNvPr>
          <p:cNvSpPr txBox="1"/>
          <p:nvPr/>
        </p:nvSpPr>
        <p:spPr>
          <a:xfrm>
            <a:off x="5457829" y="1729987"/>
            <a:ext cx="3374230" cy="3398023"/>
          </a:xfrm>
          <a:prstGeom prst="rect">
            <a:avLst/>
          </a:prstGeom>
          <a:noFill/>
        </p:spPr>
        <p:txBody>
          <a:bodyPr wrap="square" lIns="180000" tIns="180000" rIns="180000" rtlCol="0" anchor="t">
            <a:spAutoFit/>
          </a:bodyPr>
          <a:lstStyle/>
          <a:p>
            <a:r>
              <a:rPr lang="sv-SE" b="1">
                <a:solidFill>
                  <a:srgbClr val="2A2922"/>
                </a:solidFill>
                <a:latin typeface="Futura Std Medium" panose="020B0502020204020303" pitchFamily="34" charset="0"/>
              </a:rPr>
              <a:t>Uppdrag till utförare</a:t>
            </a:r>
          </a:p>
          <a:p>
            <a:endParaRPr lang="sv-SE" sz="1000">
              <a:solidFill>
                <a:srgbClr val="2A2922"/>
              </a:solidFill>
              <a:latin typeface="Futura Std Medium" panose="020B0502020204020303" pitchFamily="34" charset="0"/>
            </a:endParaRPr>
          </a:p>
          <a:p>
            <a:r>
              <a:rPr lang="sv-SE" sz="1400">
                <a:solidFill>
                  <a:srgbClr val="2A2922"/>
                </a:solidFill>
                <a:latin typeface="Arial" panose="020B0604020202020204" pitchFamily="34" charset="0"/>
                <a:cs typeface="Arial" panose="020B0604020202020204" pitchFamily="34" charset="0"/>
              </a:rPr>
              <a:t>Uppdraget till HVB och stödboende </a:t>
            </a:r>
            <a:r>
              <a:rPr lang="sv-SE" sz="1400" b="1">
                <a:solidFill>
                  <a:srgbClr val="2A2922"/>
                </a:solidFill>
                <a:latin typeface="Arial" panose="020B0604020202020204" pitchFamily="34" charset="0"/>
                <a:cs typeface="Arial" panose="020B0604020202020204" pitchFamily="34" charset="0"/>
              </a:rPr>
              <a:t>ska</a:t>
            </a:r>
            <a:r>
              <a:rPr lang="sv-SE" sz="1400">
                <a:solidFill>
                  <a:srgbClr val="2A2922"/>
                </a:solidFill>
                <a:latin typeface="Arial" panose="020B0604020202020204" pitchFamily="34" charset="0"/>
                <a:cs typeface="Arial" panose="020B0604020202020204" pitchFamily="34" charset="0"/>
              </a:rPr>
              <a:t> dokumenteras för att det ska bli så tydligt som möjligt vad utföraren ska göra och varför. </a:t>
            </a:r>
          </a:p>
          <a:p>
            <a:endParaRPr lang="sv-SE" sz="1000">
              <a:solidFill>
                <a:srgbClr val="2A2922"/>
              </a:solidFill>
              <a:latin typeface="Arial" panose="020B0604020202020204" pitchFamily="34" charset="0"/>
              <a:cs typeface="Arial" panose="020B0604020202020204" pitchFamily="34" charset="0"/>
            </a:endParaRPr>
          </a:p>
          <a:p>
            <a:r>
              <a:rPr lang="sv-SE" sz="1400">
                <a:solidFill>
                  <a:srgbClr val="2A2922"/>
                </a:solidFill>
                <a:latin typeface="Arial" panose="020B0604020202020204" pitchFamily="34" charset="0"/>
                <a:cs typeface="Arial" panose="020B0604020202020204" pitchFamily="34" charset="0"/>
              </a:rPr>
              <a:t>Dokumentationen ska bland annat innehålla vad som ingår i uppdraget och vilket eller vilka mål som gäller för insatsen.</a:t>
            </a:r>
          </a:p>
          <a:p>
            <a:endParaRPr lang="sv-SE" sz="1000">
              <a:solidFill>
                <a:srgbClr val="2A2922"/>
              </a:solidFill>
              <a:latin typeface="Arial" panose="020B0604020202020204" pitchFamily="34" charset="0"/>
              <a:cs typeface="Arial" panose="020B0604020202020204" pitchFamily="34" charset="0"/>
            </a:endParaRPr>
          </a:p>
          <a:p>
            <a:r>
              <a:rPr lang="sv-SE" sz="1400">
                <a:solidFill>
                  <a:srgbClr val="2A2922"/>
                </a:solidFill>
                <a:latin typeface="Arial" panose="020B0604020202020204" pitchFamily="34" charset="0"/>
                <a:cs typeface="Arial" panose="020B0604020202020204" pitchFamily="34" charset="0"/>
              </a:rPr>
              <a:t>När det gäller familjehem ingår nämnden och familjehemmet ett avtal istället.</a:t>
            </a:r>
          </a:p>
        </p:txBody>
      </p:sp>
      <p:pic>
        <p:nvPicPr>
          <p:cNvPr id="18" name="Bildobjekt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6878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a:extLst>
              <a:ext uri="{FF2B5EF4-FFF2-40B4-BE49-F238E27FC236}">
                <a16:creationId xmlns:a16="http://schemas.microsoft.com/office/drawing/2014/main" id="{88881E67-F243-4A73-8DDD-5BFDCD7ED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FE5F2501-4A3A-433A-9BC4-1833264BF2DE}"/>
              </a:ext>
            </a:extLst>
          </p:cNvPr>
          <p:cNvSpPr txBox="1"/>
          <p:nvPr/>
        </p:nvSpPr>
        <p:spPr>
          <a:xfrm>
            <a:off x="7179474" y="1542706"/>
            <a:ext cx="3553839" cy="2967136"/>
          </a:xfrm>
          <a:prstGeom prst="rect">
            <a:avLst/>
          </a:prstGeom>
          <a:noFill/>
        </p:spPr>
        <p:txBody>
          <a:bodyPr wrap="square" lIns="180000" tIns="180000" rIns="180000" rtlCol="0" anchor="t">
            <a:spAutoFit/>
          </a:bodyPr>
          <a:lstStyle/>
          <a:p>
            <a:r>
              <a:rPr lang="sv-SE" b="1" dirty="0">
                <a:solidFill>
                  <a:srgbClr val="2A2922"/>
                </a:solidFill>
                <a:latin typeface="Futura Std Medium" panose="020B0502020204020303" pitchFamily="34" charset="0"/>
              </a:rPr>
              <a:t>Utförarens genomförandeplan</a:t>
            </a:r>
          </a:p>
          <a:p>
            <a:endParaRPr lang="sv-SE" sz="1000" dirty="0">
              <a:solidFill>
                <a:srgbClr val="2A2922"/>
              </a:solidFill>
              <a:latin typeface="Futura Std Medium" panose="020B0502020204020303" pitchFamily="34" charset="0"/>
            </a:endParaRPr>
          </a:p>
          <a:p>
            <a:r>
              <a:rPr lang="sv-SE" sz="1400" dirty="0">
                <a:solidFill>
                  <a:srgbClr val="2A2922"/>
                </a:solidFill>
                <a:latin typeface="Arial" panose="020B0604020202020204" pitchFamily="34" charset="0"/>
                <a:cs typeface="Arial" panose="020B0604020202020204" pitchFamily="34" charset="0"/>
              </a:rPr>
              <a:t>Utföraren (HVB eller stödboende) </a:t>
            </a:r>
            <a:r>
              <a:rPr lang="sv-SE" sz="1400" b="1" dirty="0">
                <a:solidFill>
                  <a:srgbClr val="2A2922"/>
                </a:solidFill>
                <a:latin typeface="Arial" panose="020B0604020202020204" pitchFamily="34" charset="0"/>
                <a:cs typeface="Arial" panose="020B0604020202020204" pitchFamily="34" charset="0"/>
              </a:rPr>
              <a:t>bör</a:t>
            </a:r>
            <a:r>
              <a:rPr lang="sv-SE" sz="1400" dirty="0">
                <a:solidFill>
                  <a:srgbClr val="2A2922"/>
                </a:solidFill>
                <a:latin typeface="Arial" panose="020B0604020202020204" pitchFamily="34" charset="0"/>
                <a:cs typeface="Arial" panose="020B0604020202020204" pitchFamily="34" charset="0"/>
              </a:rPr>
              <a:t> ta fram en egen genomförandeplan, som konkretiserar behandlingsinnehållet ytterligare. Ibland kallas en sådan plan något annat, till exempel behandlingsplan. Planen bör utgå från uppdraget till utföraren och från vårdplanen.</a:t>
            </a:r>
          </a:p>
          <a:p>
            <a:endParaRPr lang="sv-SE" sz="1000" dirty="0">
              <a:solidFill>
                <a:srgbClr val="2A2922"/>
              </a:solidFill>
              <a:latin typeface="Arial" panose="020B0604020202020204" pitchFamily="34" charset="0"/>
              <a:cs typeface="Arial" panose="020B0604020202020204" pitchFamily="34" charset="0"/>
            </a:endParaRPr>
          </a:p>
          <a:p>
            <a:r>
              <a:rPr lang="sv-SE" sz="1400" dirty="0">
                <a:solidFill>
                  <a:srgbClr val="2A2922"/>
                </a:solidFill>
                <a:latin typeface="Arial" panose="020B0604020202020204" pitchFamily="34" charset="0"/>
                <a:cs typeface="Arial" panose="020B0604020202020204" pitchFamily="34" charset="0"/>
              </a:rPr>
              <a:t>Utförarens genomförandeplan kan </a:t>
            </a:r>
            <a:r>
              <a:rPr lang="sv-SE" sz="1400" b="1" dirty="0">
                <a:solidFill>
                  <a:srgbClr val="2A2922"/>
                </a:solidFill>
                <a:latin typeface="Arial" panose="020B0604020202020204" pitchFamily="34" charset="0"/>
                <a:cs typeface="Arial" panose="020B0604020202020204" pitchFamily="34" charset="0"/>
              </a:rPr>
              <a:t>inte</a:t>
            </a:r>
            <a:r>
              <a:rPr lang="sv-SE" sz="1400" dirty="0">
                <a:solidFill>
                  <a:srgbClr val="2A2922"/>
                </a:solidFill>
                <a:latin typeface="Arial" panose="020B0604020202020204" pitchFamily="34" charset="0"/>
                <a:cs typeface="Arial" panose="020B0604020202020204" pitchFamily="34" charset="0"/>
              </a:rPr>
              <a:t> ersätta nämndens genomförandeplan.</a:t>
            </a:r>
          </a:p>
        </p:txBody>
      </p:sp>
      <p:sp>
        <p:nvSpPr>
          <p:cNvPr id="7" name="Rektangel 6">
            <a:extLst>
              <a:ext uri="{FF2B5EF4-FFF2-40B4-BE49-F238E27FC236}">
                <a16:creationId xmlns:a16="http://schemas.microsoft.com/office/drawing/2014/main" id="{9919D29F-4515-4EEF-ADF4-754D0EC53427}"/>
              </a:ext>
            </a:extLst>
          </p:cNvPr>
          <p:cNvSpPr/>
          <p:nvPr/>
        </p:nvSpPr>
        <p:spPr>
          <a:xfrm>
            <a:off x="4448493" y="1380007"/>
            <a:ext cx="1005596"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sp>
        <p:nvSpPr>
          <p:cNvPr id="18" name="Rektangel 17">
            <a:extLst>
              <a:ext uri="{FF2B5EF4-FFF2-40B4-BE49-F238E27FC236}">
                <a16:creationId xmlns:a16="http://schemas.microsoft.com/office/drawing/2014/main" id="{13D44938-C6E2-41EC-ACEB-7A917B6873D0}"/>
              </a:ext>
            </a:extLst>
          </p:cNvPr>
          <p:cNvSpPr/>
          <p:nvPr/>
        </p:nvSpPr>
        <p:spPr>
          <a:xfrm>
            <a:off x="5024752" y="4393594"/>
            <a:ext cx="1009336"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2546531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5" name="Bildobjekt 4" descr="En bild som visar ritning, klocka&#10;&#10;Automatiskt genererad beskrivning">
            <a:extLst>
              <a:ext uri="{FF2B5EF4-FFF2-40B4-BE49-F238E27FC236}">
                <a16:creationId xmlns:a16="http://schemas.microsoft.com/office/drawing/2014/main" id="{429F97A2-09FC-4A6D-AAA5-589E94D13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FDAC87EF-E9B4-46CC-ADEC-D084048E4492}"/>
              </a:ext>
            </a:extLst>
          </p:cNvPr>
          <p:cNvSpPr txBox="1"/>
          <p:nvPr/>
        </p:nvSpPr>
        <p:spPr>
          <a:xfrm>
            <a:off x="3701291" y="3755197"/>
            <a:ext cx="4571852" cy="2166917"/>
          </a:xfrm>
          <a:prstGeom prst="rect">
            <a:avLst/>
          </a:prstGeom>
          <a:noFill/>
        </p:spPr>
        <p:txBody>
          <a:bodyPr wrap="square" lIns="180000" tIns="180000" rIns="180000" rtlCol="0" anchor="t">
            <a:spAutoFit/>
          </a:bodyPr>
          <a:lstStyle/>
          <a:p>
            <a:r>
              <a:rPr lang="sv-SE" b="1" dirty="0">
                <a:solidFill>
                  <a:srgbClr val="213B14"/>
                </a:solidFill>
                <a:latin typeface="Futura Std Medium" panose="020B0502020204020303" pitchFamily="34" charset="0"/>
              </a:rPr>
              <a:t>Uppföljning</a:t>
            </a:r>
          </a:p>
          <a:p>
            <a:endParaRPr lang="sv-SE" sz="1000" dirty="0">
              <a:solidFill>
                <a:srgbClr val="213B14"/>
              </a:solidFill>
              <a:latin typeface="Futura Std Medium" panose="020B0502020204020303" pitchFamily="34" charset="0"/>
            </a:endParaRPr>
          </a:p>
          <a:p>
            <a:r>
              <a:rPr lang="sv-SE" sz="1400" dirty="0">
                <a:solidFill>
                  <a:srgbClr val="213B14"/>
                </a:solidFill>
                <a:latin typeface="Arial" panose="020B0604020202020204" pitchFamily="34" charset="0"/>
                <a:cs typeface="Arial" panose="020B0604020202020204" pitchFamily="34" charset="0"/>
              </a:rPr>
              <a:t>Alla placeringar </a:t>
            </a:r>
            <a:r>
              <a:rPr lang="sv-SE" sz="1400" b="1" dirty="0">
                <a:solidFill>
                  <a:srgbClr val="213B14"/>
                </a:solidFill>
                <a:latin typeface="Arial" panose="020B0604020202020204" pitchFamily="34" charset="0"/>
                <a:cs typeface="Arial" panose="020B0604020202020204" pitchFamily="34" charset="0"/>
              </a:rPr>
              <a:t>ska</a:t>
            </a:r>
            <a:r>
              <a:rPr lang="sv-SE" sz="1400" dirty="0">
                <a:solidFill>
                  <a:srgbClr val="213B14"/>
                </a:solidFill>
                <a:latin typeface="Arial" panose="020B0604020202020204" pitchFamily="34" charset="0"/>
                <a:cs typeface="Arial" panose="020B0604020202020204" pitchFamily="34" charset="0"/>
              </a:rPr>
              <a:t> följas upp regelbundet. Den individuella uppföljningen innebär bland annat att  </a:t>
            </a:r>
          </a:p>
          <a:p>
            <a:pPr marL="285750" indent="-285750">
              <a:buFont typeface="Arial" panose="020B0604020202020204" pitchFamily="34" charset="0"/>
              <a:buChar char="•"/>
            </a:pPr>
            <a:endParaRPr lang="sv-SE" sz="1400" dirty="0">
              <a:solidFill>
                <a:srgbClr val="213B14"/>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400" dirty="0">
                <a:solidFill>
                  <a:srgbClr val="213B14"/>
                </a:solidFill>
                <a:latin typeface="Arial" panose="020B0604020202020204" pitchFamily="34" charset="0"/>
                <a:cs typeface="Arial" panose="020B0604020202020204" pitchFamily="34" charset="0"/>
              </a:rPr>
              <a:t>”noga följa vården” – att se till att barnet har det bra och att vården är rättssäker och trygg. </a:t>
            </a:r>
          </a:p>
          <a:p>
            <a:pPr marL="285750" indent="-285750">
              <a:buFont typeface="Arial" panose="020B0604020202020204" pitchFamily="34" charset="0"/>
              <a:buChar char="•"/>
            </a:pPr>
            <a:r>
              <a:rPr lang="sv-SE" sz="1400" dirty="0">
                <a:solidFill>
                  <a:srgbClr val="213B14"/>
                </a:solidFill>
                <a:latin typeface="Arial" panose="020B0604020202020204" pitchFamily="34" charset="0"/>
                <a:cs typeface="Arial" panose="020B0604020202020204" pitchFamily="34" charset="0"/>
              </a:rPr>
              <a:t>följa upp målen i nämndens genomförandeplan – i vilken  omfattning har målen uppnåtts?</a:t>
            </a:r>
          </a:p>
        </p:txBody>
      </p:sp>
      <p:sp>
        <p:nvSpPr>
          <p:cNvPr id="18" name="Rektangel 17">
            <a:extLst>
              <a:ext uri="{FF2B5EF4-FFF2-40B4-BE49-F238E27FC236}">
                <a16:creationId xmlns:a16="http://schemas.microsoft.com/office/drawing/2014/main" id="{8186012D-4B8D-4F5D-9289-FF4C767F4F73}"/>
              </a:ext>
            </a:extLst>
          </p:cNvPr>
          <p:cNvSpPr/>
          <p:nvPr/>
        </p:nvSpPr>
        <p:spPr>
          <a:xfrm>
            <a:off x="6164021" y="3417847"/>
            <a:ext cx="989254"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2048791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descr="En bild som visar klocka, ritning&#10;&#10;Automatiskt genererad beskrivning">
            <a:extLst>
              <a:ext uri="{FF2B5EF4-FFF2-40B4-BE49-F238E27FC236}">
                <a16:creationId xmlns:a16="http://schemas.microsoft.com/office/drawing/2014/main" id="{A5A37F22-6D51-4EEE-AED6-7D64C86D5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D4BD78C0-E946-4A55-8134-2A1B88D4F591}"/>
              </a:ext>
            </a:extLst>
          </p:cNvPr>
          <p:cNvSpPr txBox="1"/>
          <p:nvPr/>
        </p:nvSpPr>
        <p:spPr>
          <a:xfrm>
            <a:off x="5175185" y="3829669"/>
            <a:ext cx="5252670" cy="1674474"/>
          </a:xfrm>
          <a:prstGeom prst="rect">
            <a:avLst/>
          </a:prstGeom>
          <a:noFill/>
        </p:spPr>
        <p:txBody>
          <a:bodyPr wrap="square" lIns="180000" tIns="180000" rIns="180000" rtlCol="0" anchor="t">
            <a:spAutoFit/>
          </a:bodyPr>
          <a:lstStyle/>
          <a:p>
            <a:r>
              <a:rPr lang="sv-SE" b="1" dirty="0">
                <a:solidFill>
                  <a:srgbClr val="213B14"/>
                </a:solidFill>
                <a:latin typeface="Futura Std Medium" panose="020B0502020204020303" pitchFamily="34" charset="0"/>
              </a:rPr>
              <a:t>Övervägande</a:t>
            </a:r>
          </a:p>
          <a:p>
            <a:endParaRPr lang="sv-SE" sz="1000" dirty="0">
              <a:solidFill>
                <a:srgbClr val="213B14"/>
              </a:solidFill>
              <a:latin typeface="Futura Std Medium" panose="020B0502020204020303" pitchFamily="34" charset="0"/>
            </a:endParaRPr>
          </a:p>
          <a:p>
            <a:r>
              <a:rPr lang="sv-SE" sz="1400" dirty="0">
                <a:solidFill>
                  <a:srgbClr val="213B14"/>
                </a:solidFill>
                <a:latin typeface="Arial" panose="020B0604020202020204" pitchFamily="34" charset="0"/>
                <a:cs typeface="Arial" panose="020B0604020202020204" pitchFamily="34" charset="0"/>
              </a:rPr>
              <a:t>Minst var sjätte månad </a:t>
            </a:r>
            <a:r>
              <a:rPr lang="sv-SE" sz="1400" b="1" dirty="0">
                <a:solidFill>
                  <a:srgbClr val="213B14"/>
                </a:solidFill>
                <a:latin typeface="Arial" panose="020B0604020202020204" pitchFamily="34" charset="0"/>
                <a:cs typeface="Arial" panose="020B0604020202020204" pitchFamily="34" charset="0"/>
              </a:rPr>
              <a:t>ska</a:t>
            </a:r>
            <a:r>
              <a:rPr lang="sv-SE" sz="1400" dirty="0">
                <a:solidFill>
                  <a:srgbClr val="213B14"/>
                </a:solidFill>
                <a:latin typeface="Arial" panose="020B0604020202020204" pitchFamily="34" charset="0"/>
                <a:cs typeface="Arial" panose="020B0604020202020204" pitchFamily="34" charset="0"/>
              </a:rPr>
              <a:t> socialnämnden överväga om vården fortfarande behövs. Detta gäller vid vård med stöd av </a:t>
            </a:r>
            <a:r>
              <a:rPr lang="sv-SE" sz="1400" dirty="0" err="1">
                <a:solidFill>
                  <a:srgbClr val="213B14"/>
                </a:solidFill>
                <a:latin typeface="Arial" panose="020B0604020202020204" pitchFamily="34" charset="0"/>
                <a:cs typeface="Arial" panose="020B0604020202020204" pitchFamily="34" charset="0"/>
              </a:rPr>
              <a:t>SoL</a:t>
            </a:r>
            <a:r>
              <a:rPr lang="sv-SE" sz="1400" dirty="0">
                <a:solidFill>
                  <a:srgbClr val="213B14"/>
                </a:solidFill>
                <a:latin typeface="Arial" panose="020B0604020202020204" pitchFamily="34" charset="0"/>
                <a:cs typeface="Arial" panose="020B0604020202020204" pitchFamily="34" charset="0"/>
              </a:rPr>
              <a:t> eller 2 § LVU.</a:t>
            </a:r>
          </a:p>
          <a:p>
            <a:endParaRPr lang="sv-SE" sz="1000" dirty="0">
              <a:solidFill>
                <a:srgbClr val="213B14"/>
              </a:solidFill>
              <a:latin typeface="Arial" panose="020B0604020202020204" pitchFamily="34" charset="0"/>
              <a:cs typeface="Arial" panose="020B0604020202020204" pitchFamily="34" charset="0"/>
            </a:endParaRPr>
          </a:p>
          <a:p>
            <a:r>
              <a:rPr lang="sv-SE" sz="1400" dirty="0">
                <a:solidFill>
                  <a:srgbClr val="213B14"/>
                </a:solidFill>
                <a:latin typeface="Arial" panose="020B0604020202020204" pitchFamily="34" charset="0"/>
                <a:cs typeface="Arial" panose="020B0604020202020204" pitchFamily="34" charset="0"/>
              </a:rPr>
              <a:t>Vårdplanen och uppföljningen ger underlag till övervägandet. </a:t>
            </a:r>
          </a:p>
        </p:txBody>
      </p:sp>
      <p:sp>
        <p:nvSpPr>
          <p:cNvPr id="18" name="Rektangel 17">
            <a:extLst>
              <a:ext uri="{FF2B5EF4-FFF2-40B4-BE49-F238E27FC236}">
                <a16:creationId xmlns:a16="http://schemas.microsoft.com/office/drawing/2014/main" id="{ACBA4A2F-D21A-4D5D-80AE-D45B26EF89DD}"/>
              </a:ext>
            </a:extLst>
          </p:cNvPr>
          <p:cNvSpPr/>
          <p:nvPr/>
        </p:nvSpPr>
        <p:spPr>
          <a:xfrm>
            <a:off x="7866452" y="3416958"/>
            <a:ext cx="1193728"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946919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EEE5"/>
        </a:solidFill>
        <a:effectLst/>
      </p:bgPr>
    </p:bg>
    <p:spTree>
      <p:nvGrpSpPr>
        <p:cNvPr id="1" name=""/>
        <p:cNvGrpSpPr/>
        <p:nvPr/>
      </p:nvGrpSpPr>
      <p:grpSpPr>
        <a:xfrm>
          <a:off x="0" y="0"/>
          <a:ext cx="0" cy="0"/>
          <a:chOff x="0" y="0"/>
          <a:chExt cx="0" cy="0"/>
        </a:xfrm>
      </p:grpSpPr>
      <p:pic>
        <p:nvPicPr>
          <p:cNvPr id="22" name="Bildobjekt 21" descr="En bild som visar objekt, klocka&#10;&#10;Automatiskt genererad beskrivning">
            <a:extLst>
              <a:ext uri="{FF2B5EF4-FFF2-40B4-BE49-F238E27FC236}">
                <a16:creationId xmlns:a16="http://schemas.microsoft.com/office/drawing/2014/main" id="{07B5DA34-0AF9-4B21-9B02-A68239990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4" name="textruta 3">
            <a:extLst>
              <a:ext uri="{FF2B5EF4-FFF2-40B4-BE49-F238E27FC236}">
                <a16:creationId xmlns:a16="http://schemas.microsoft.com/office/drawing/2014/main" id="{CD631D65-5274-4EF6-BAFE-1A9197A76B60}"/>
              </a:ext>
            </a:extLst>
          </p:cNvPr>
          <p:cNvSpPr txBox="1"/>
          <p:nvPr/>
        </p:nvSpPr>
        <p:spPr>
          <a:xfrm>
            <a:off x="2009775" y="2361011"/>
            <a:ext cx="1270000" cy="338554"/>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Vårdplan</a:t>
            </a:r>
          </a:p>
        </p:txBody>
      </p:sp>
      <p:sp>
        <p:nvSpPr>
          <p:cNvPr id="9" name="textruta 8">
            <a:extLst>
              <a:ext uri="{FF2B5EF4-FFF2-40B4-BE49-F238E27FC236}">
                <a16:creationId xmlns:a16="http://schemas.microsoft.com/office/drawing/2014/main" id="{AD7995CD-59B2-4A33-B7EB-031FEEBB36C9}"/>
              </a:ext>
            </a:extLst>
          </p:cNvPr>
          <p:cNvSpPr txBox="1"/>
          <p:nvPr/>
        </p:nvSpPr>
        <p:spPr>
          <a:xfrm>
            <a:off x="3636639" y="2237901"/>
            <a:ext cx="1464326"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Genom-förandeplan</a:t>
            </a:r>
          </a:p>
        </p:txBody>
      </p:sp>
      <p:sp>
        <p:nvSpPr>
          <p:cNvPr id="10" name="textruta 9">
            <a:extLst>
              <a:ext uri="{FF2B5EF4-FFF2-40B4-BE49-F238E27FC236}">
                <a16:creationId xmlns:a16="http://schemas.microsoft.com/office/drawing/2014/main" id="{5BAF1C50-251A-4439-99A1-7B0DD71D00C9}"/>
              </a:ext>
            </a:extLst>
          </p:cNvPr>
          <p:cNvSpPr txBox="1"/>
          <p:nvPr/>
        </p:nvSpPr>
        <p:spPr>
          <a:xfrm>
            <a:off x="5457829" y="2114789"/>
            <a:ext cx="1270000" cy="830997"/>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Utförarens</a:t>
            </a:r>
          </a:p>
          <a:p>
            <a:pPr algn="ctr"/>
            <a:r>
              <a:rPr lang="sv-SE" sz="1600">
                <a:solidFill>
                  <a:srgbClr val="2A2922"/>
                </a:solidFill>
                <a:latin typeface="Futura Std Medium" panose="020B0502020204020303" pitchFamily="34" charset="0"/>
              </a:rPr>
              <a:t>genom-</a:t>
            </a:r>
          </a:p>
          <a:p>
            <a:pPr algn="ctr"/>
            <a:r>
              <a:rPr lang="sv-SE" sz="1600">
                <a:solidFill>
                  <a:srgbClr val="2A2922"/>
                </a:solidFill>
                <a:latin typeface="Futura Std Medium" panose="020B0502020204020303" pitchFamily="34" charset="0"/>
              </a:rPr>
              <a:t>förandeplan</a:t>
            </a:r>
          </a:p>
        </p:txBody>
      </p:sp>
      <p:sp>
        <p:nvSpPr>
          <p:cNvPr id="11" name="textruta 10">
            <a:extLst>
              <a:ext uri="{FF2B5EF4-FFF2-40B4-BE49-F238E27FC236}">
                <a16:creationId xmlns:a16="http://schemas.microsoft.com/office/drawing/2014/main" id="{5CA9D2DC-8ABA-4EF0-B264-151ABD1657DE}"/>
              </a:ext>
            </a:extLst>
          </p:cNvPr>
          <p:cNvSpPr txBox="1"/>
          <p:nvPr/>
        </p:nvSpPr>
        <p:spPr>
          <a:xfrm>
            <a:off x="7181856" y="2260761"/>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Uppföljning</a:t>
            </a:r>
          </a:p>
        </p:txBody>
      </p:sp>
      <p:sp>
        <p:nvSpPr>
          <p:cNvPr id="12" name="textruta 11">
            <a:extLst>
              <a:ext uri="{FF2B5EF4-FFF2-40B4-BE49-F238E27FC236}">
                <a16:creationId xmlns:a16="http://schemas.microsoft.com/office/drawing/2014/main" id="{B0FAD435-4975-41E0-9C13-E33267C296F1}"/>
              </a:ext>
            </a:extLst>
          </p:cNvPr>
          <p:cNvSpPr txBox="1"/>
          <p:nvPr/>
        </p:nvSpPr>
        <p:spPr>
          <a:xfrm>
            <a:off x="7179475" y="2824429"/>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Noga följa vården</a:t>
            </a:r>
          </a:p>
        </p:txBody>
      </p:sp>
      <p:sp>
        <p:nvSpPr>
          <p:cNvPr id="13" name="textruta 12">
            <a:extLst>
              <a:ext uri="{FF2B5EF4-FFF2-40B4-BE49-F238E27FC236}">
                <a16:creationId xmlns:a16="http://schemas.microsoft.com/office/drawing/2014/main" id="{11A827E8-2061-4B4B-9E32-63CE63501CDD}"/>
              </a:ext>
            </a:extLst>
          </p:cNvPr>
          <p:cNvSpPr txBox="1"/>
          <p:nvPr/>
        </p:nvSpPr>
        <p:spPr>
          <a:xfrm>
            <a:off x="7179475" y="3033982"/>
            <a:ext cx="1270000" cy="253916"/>
          </a:xfrm>
          <a:prstGeom prst="rect">
            <a:avLst/>
          </a:prstGeom>
          <a:noFill/>
        </p:spPr>
        <p:txBody>
          <a:bodyPr wrap="square" rtlCol="0" anchor="ctr">
            <a:spAutoFit/>
          </a:bodyPr>
          <a:lstStyle/>
          <a:p>
            <a:pPr algn="ctr"/>
            <a:r>
              <a:rPr lang="sv-SE" sz="1050">
                <a:solidFill>
                  <a:srgbClr val="213B14"/>
                </a:solidFill>
                <a:latin typeface="Futura Std Medium" panose="020B0502020204020303" pitchFamily="34" charset="0"/>
              </a:rPr>
              <a:t>Insats</a:t>
            </a:r>
          </a:p>
        </p:txBody>
      </p:sp>
      <p:sp>
        <p:nvSpPr>
          <p:cNvPr id="14" name="textruta 13">
            <a:extLst>
              <a:ext uri="{FF2B5EF4-FFF2-40B4-BE49-F238E27FC236}">
                <a16:creationId xmlns:a16="http://schemas.microsoft.com/office/drawing/2014/main" id="{07A41270-F42D-449E-9811-E372AA7B0B63}"/>
              </a:ext>
            </a:extLst>
          </p:cNvPr>
          <p:cNvSpPr txBox="1"/>
          <p:nvPr/>
        </p:nvSpPr>
        <p:spPr>
          <a:xfrm>
            <a:off x="8808720" y="2361011"/>
            <a:ext cx="146671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Övervägande</a:t>
            </a:r>
          </a:p>
        </p:txBody>
      </p:sp>
      <p:sp>
        <p:nvSpPr>
          <p:cNvPr id="15" name="textruta 14">
            <a:extLst>
              <a:ext uri="{FF2B5EF4-FFF2-40B4-BE49-F238E27FC236}">
                <a16:creationId xmlns:a16="http://schemas.microsoft.com/office/drawing/2014/main" id="{0DA9E52A-DDEA-4306-A333-AA8FCC9AC862}"/>
              </a:ext>
            </a:extLst>
          </p:cNvPr>
          <p:cNvSpPr txBox="1"/>
          <p:nvPr/>
        </p:nvSpPr>
        <p:spPr>
          <a:xfrm>
            <a:off x="8902315" y="4358720"/>
            <a:ext cx="1270000" cy="338554"/>
          </a:xfrm>
          <a:prstGeom prst="rect">
            <a:avLst/>
          </a:prstGeom>
          <a:noFill/>
        </p:spPr>
        <p:txBody>
          <a:bodyPr wrap="square" rtlCol="0" anchor="ctr">
            <a:spAutoFit/>
          </a:bodyPr>
          <a:lstStyle/>
          <a:p>
            <a:pPr algn="ctr"/>
            <a:r>
              <a:rPr lang="sv-SE" sz="1600">
                <a:solidFill>
                  <a:srgbClr val="213B14"/>
                </a:solidFill>
                <a:latin typeface="Futura Std Medium" panose="020B0502020204020303" pitchFamily="34" charset="0"/>
              </a:rPr>
              <a:t>Omprövning</a:t>
            </a:r>
          </a:p>
        </p:txBody>
      </p:sp>
      <p:sp>
        <p:nvSpPr>
          <p:cNvPr id="16" name="textruta 15">
            <a:extLst>
              <a:ext uri="{FF2B5EF4-FFF2-40B4-BE49-F238E27FC236}">
                <a16:creationId xmlns:a16="http://schemas.microsoft.com/office/drawing/2014/main" id="{3CA8A1BD-FC87-45D4-A6DC-F2D1352C9985}"/>
              </a:ext>
            </a:extLst>
          </p:cNvPr>
          <p:cNvSpPr txBox="1"/>
          <p:nvPr/>
        </p:nvSpPr>
        <p:spPr>
          <a:xfrm>
            <a:off x="3735001" y="4230847"/>
            <a:ext cx="1270000" cy="584775"/>
          </a:xfrm>
          <a:prstGeom prst="rect">
            <a:avLst/>
          </a:prstGeom>
          <a:noFill/>
        </p:spPr>
        <p:txBody>
          <a:bodyPr wrap="square" rtlCol="0" anchor="ctr">
            <a:spAutoFit/>
          </a:bodyPr>
          <a:lstStyle/>
          <a:p>
            <a:pPr algn="ctr"/>
            <a:r>
              <a:rPr lang="sv-SE" sz="1600">
                <a:solidFill>
                  <a:srgbClr val="2A2922"/>
                </a:solidFill>
                <a:latin typeface="Futura Std Medium" panose="020B0502020204020303" pitchFamily="34" charset="0"/>
              </a:rPr>
              <a:t>Uppdrag till</a:t>
            </a:r>
          </a:p>
          <a:p>
            <a:pPr algn="ctr"/>
            <a:r>
              <a:rPr lang="sv-SE" sz="1600">
                <a:solidFill>
                  <a:srgbClr val="2A2922"/>
                </a:solidFill>
                <a:latin typeface="Futura Std Medium" panose="020B0502020204020303" pitchFamily="34" charset="0"/>
              </a:rPr>
              <a:t>utförare</a:t>
            </a:r>
          </a:p>
        </p:txBody>
      </p:sp>
      <p:pic>
        <p:nvPicPr>
          <p:cNvPr id="3" name="Bildobjekt 2" descr="En bild som visar ritning, klocka&#10;&#10;Automatiskt genererad beskrivning">
            <a:extLst>
              <a:ext uri="{FF2B5EF4-FFF2-40B4-BE49-F238E27FC236}">
                <a16:creationId xmlns:a16="http://schemas.microsoft.com/office/drawing/2014/main" id="{4FDA647B-8420-41F0-A558-7AE5DE7B9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472" y="508765"/>
            <a:ext cx="10383055" cy="5840469"/>
          </a:xfrm>
          <a:prstGeom prst="rect">
            <a:avLst/>
          </a:prstGeom>
        </p:spPr>
      </p:pic>
      <p:sp>
        <p:nvSpPr>
          <p:cNvPr id="17" name="textruta 16">
            <a:extLst>
              <a:ext uri="{FF2B5EF4-FFF2-40B4-BE49-F238E27FC236}">
                <a16:creationId xmlns:a16="http://schemas.microsoft.com/office/drawing/2014/main" id="{0777B960-F76E-4B6A-BD18-45EF55F7F863}"/>
              </a:ext>
            </a:extLst>
          </p:cNvPr>
          <p:cNvSpPr txBox="1"/>
          <p:nvPr/>
        </p:nvSpPr>
        <p:spPr>
          <a:xfrm>
            <a:off x="3335191" y="3781476"/>
            <a:ext cx="5217682" cy="1889918"/>
          </a:xfrm>
          <a:prstGeom prst="rect">
            <a:avLst/>
          </a:prstGeom>
          <a:noFill/>
        </p:spPr>
        <p:txBody>
          <a:bodyPr wrap="square" lIns="180000" tIns="180000" rIns="180000" rtlCol="0" anchor="t">
            <a:spAutoFit/>
          </a:bodyPr>
          <a:lstStyle/>
          <a:p>
            <a:r>
              <a:rPr lang="sv-SE" b="1">
                <a:solidFill>
                  <a:srgbClr val="213B14"/>
                </a:solidFill>
                <a:latin typeface="Futura Std Medium" panose="020B0502020204020303" pitchFamily="34" charset="0"/>
              </a:rPr>
              <a:t>Omprövning</a:t>
            </a:r>
          </a:p>
          <a:p>
            <a:endParaRPr lang="sv-SE" sz="1000">
              <a:solidFill>
                <a:srgbClr val="213B14"/>
              </a:solidFill>
              <a:latin typeface="Futura Std Medium" panose="020B0502020204020303" pitchFamily="34" charset="0"/>
            </a:endParaRPr>
          </a:p>
          <a:p>
            <a:r>
              <a:rPr lang="sv-SE" sz="1400">
                <a:solidFill>
                  <a:srgbClr val="213B14"/>
                </a:solidFill>
                <a:latin typeface="Arial" panose="020B0604020202020204" pitchFamily="34" charset="0"/>
                <a:cs typeface="Arial" panose="020B0604020202020204" pitchFamily="34" charset="0"/>
              </a:rPr>
              <a:t>Om den unge vårdas med stöd av 3 § LVU, </a:t>
            </a:r>
            <a:r>
              <a:rPr lang="sv-SE" sz="1400" b="1">
                <a:solidFill>
                  <a:srgbClr val="213B14"/>
                </a:solidFill>
                <a:latin typeface="Arial" panose="020B0604020202020204" pitchFamily="34" charset="0"/>
                <a:cs typeface="Arial" panose="020B0604020202020204" pitchFamily="34" charset="0"/>
              </a:rPr>
              <a:t>ska</a:t>
            </a:r>
            <a:r>
              <a:rPr lang="sv-SE" sz="1400">
                <a:solidFill>
                  <a:srgbClr val="213B14"/>
                </a:solidFill>
                <a:latin typeface="Arial" panose="020B0604020202020204" pitchFamily="34" charset="0"/>
                <a:cs typeface="Arial" panose="020B0604020202020204" pitchFamily="34" charset="0"/>
              </a:rPr>
              <a:t> socialnämnden minst en gång var sjätte månad pröva om tvångsvården fortfarande behövs. Vid en omprövning fattas ett formellt beslut.</a:t>
            </a:r>
          </a:p>
          <a:p>
            <a:endParaRPr lang="sv-SE" sz="1000">
              <a:solidFill>
                <a:srgbClr val="213B14"/>
              </a:solidFill>
              <a:latin typeface="Arial" panose="020B0604020202020204" pitchFamily="34" charset="0"/>
              <a:cs typeface="Arial" panose="020B0604020202020204" pitchFamily="34" charset="0"/>
            </a:endParaRPr>
          </a:p>
          <a:p>
            <a:r>
              <a:rPr lang="sv-SE" sz="1400">
                <a:solidFill>
                  <a:srgbClr val="213B14"/>
                </a:solidFill>
                <a:latin typeface="Arial" panose="020B0604020202020204" pitchFamily="34" charset="0"/>
                <a:cs typeface="Arial" panose="020B0604020202020204" pitchFamily="34" charset="0"/>
              </a:rPr>
              <a:t>Vårdplanen och uppföljningen ger underlag till omprövningen. </a:t>
            </a:r>
          </a:p>
        </p:txBody>
      </p:sp>
      <p:sp>
        <p:nvSpPr>
          <p:cNvPr id="18" name="Rektangel 17">
            <a:extLst>
              <a:ext uri="{FF2B5EF4-FFF2-40B4-BE49-F238E27FC236}">
                <a16:creationId xmlns:a16="http://schemas.microsoft.com/office/drawing/2014/main" id="{AA822A93-FECC-46DF-B278-BB401C71D14C}"/>
              </a:ext>
            </a:extLst>
          </p:cNvPr>
          <p:cNvSpPr/>
          <p:nvPr/>
        </p:nvSpPr>
        <p:spPr>
          <a:xfrm>
            <a:off x="7797800" y="3416470"/>
            <a:ext cx="1327160" cy="253916"/>
          </a:xfrm>
          <a:prstGeom prst="rect">
            <a:avLst/>
          </a:prstGeom>
        </p:spPr>
        <p:txBody>
          <a:bodyPr wrap="square">
            <a:spAutoFit/>
          </a:bodyPr>
          <a:lstStyle/>
          <a:p>
            <a:pPr algn="ctr"/>
            <a:r>
              <a:rPr lang="sv-SE" sz="1050">
                <a:solidFill>
                  <a:schemeClr val="bg1"/>
                </a:solidFill>
                <a:latin typeface="Futura Std Medium" panose="020B0502020204020303" pitchFamily="34" charset="0"/>
                <a:cs typeface="Arial" panose="020B0604020202020204" pitchFamily="34" charset="0"/>
              </a:rPr>
              <a:t>Underlag</a:t>
            </a:r>
            <a:endParaRPr lang="sv-SE" sz="1050">
              <a:solidFill>
                <a:schemeClr val="bg1"/>
              </a:solidFill>
              <a:latin typeface="Futura Std Medium" panose="020B0502020204020303" pitchFamily="34" charset="0"/>
            </a:endParaRPr>
          </a:p>
        </p:txBody>
      </p:sp>
      <p:pic>
        <p:nvPicPr>
          <p:cNvPr id="19" name="Bildobjekt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952" y="6165139"/>
            <a:ext cx="2690095" cy="556336"/>
          </a:xfrm>
          <a:prstGeom prst="rect">
            <a:avLst/>
          </a:prstGeom>
        </p:spPr>
      </p:pic>
    </p:spTree>
    <p:extLst>
      <p:ext uri="{BB962C8B-B14F-4D97-AF65-F5344CB8AC3E}">
        <p14:creationId xmlns:p14="http://schemas.microsoft.com/office/powerpoint/2010/main" val="5692553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65E7786C5920448A0EC0AB486F666C3" ma:contentTypeVersion="13" ma:contentTypeDescription="Skapa ett nytt dokument." ma:contentTypeScope="" ma:versionID="341549e6414eaadbee100b1368b41198">
  <xsd:schema xmlns:xsd="http://www.w3.org/2001/XMLSchema" xmlns:xs="http://www.w3.org/2001/XMLSchema" xmlns:p="http://schemas.microsoft.com/office/2006/metadata/properties" xmlns:ns3="75d3f8ff-f181-4789-8163-2de7fc3361ce" xmlns:ns4="b4b8141c-f581-4f3a-ac54-24ef40c003ed" targetNamespace="http://schemas.microsoft.com/office/2006/metadata/properties" ma:root="true" ma:fieldsID="b821a550605c15a7ce159d1636320a3f" ns3:_="" ns4:_="">
    <xsd:import namespace="75d3f8ff-f181-4789-8163-2de7fc3361ce"/>
    <xsd:import namespace="b4b8141c-f581-4f3a-ac54-24ef40c003e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3f8ff-f181-4789-8163-2de7fc336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b8141c-f581-4f3a-ac54-24ef40c003ed"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3F88A7-465C-4492-9202-FAB0620157A2}">
  <ds:schemaRefs>
    <ds:schemaRef ds:uri="http://purl.org/dc/terms/"/>
    <ds:schemaRef ds:uri="75d3f8ff-f181-4789-8163-2de7fc3361c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4b8141c-f581-4f3a-ac54-24ef40c003ed"/>
    <ds:schemaRef ds:uri="http://www.w3.org/XML/1998/namespace"/>
    <ds:schemaRef ds:uri="http://purl.org/dc/dcmitype/"/>
  </ds:schemaRefs>
</ds:datastoreItem>
</file>

<file path=customXml/itemProps2.xml><?xml version="1.0" encoding="utf-8"?>
<ds:datastoreItem xmlns:ds="http://schemas.openxmlformats.org/officeDocument/2006/customXml" ds:itemID="{80524BC0-55AD-4BAC-8A42-0F7BF72EF380}">
  <ds:schemaRefs>
    <ds:schemaRef ds:uri="http://schemas.microsoft.com/sharepoint/v3/contenttype/forms"/>
  </ds:schemaRefs>
</ds:datastoreItem>
</file>

<file path=customXml/itemProps3.xml><?xml version="1.0" encoding="utf-8"?>
<ds:datastoreItem xmlns:ds="http://schemas.openxmlformats.org/officeDocument/2006/customXml" ds:itemID="{8FA10739-5FD0-4B24-B0CD-D83A97A13B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d3f8ff-f181-4789-8163-2de7fc3361ce"/>
    <ds:schemaRef ds:uri="b4b8141c-f581-4f3a-ac54-24ef40c003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473</TotalTime>
  <Words>485</Words>
  <Application>Microsoft Office PowerPoint</Application>
  <PresentationFormat>Bredbild</PresentationFormat>
  <Paragraphs>143</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Futura Std Medium</vt:lpstr>
      <vt:lpstr>Arial</vt:lpstr>
      <vt:lpstr>Calibri Light</vt:lpstr>
      <vt:lpstr>Calibri</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Carl Mikael Nordlöf</dc:creator>
  <cp:lastModifiedBy>Wasberg, Iwa</cp:lastModifiedBy>
  <cp:revision>16</cp:revision>
  <dcterms:created xsi:type="dcterms:W3CDTF">2020-02-23T22:30:50Z</dcterms:created>
  <dcterms:modified xsi:type="dcterms:W3CDTF">2020-09-18T09:14:21Z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0x010100065E7786C5920448A0EC0AB486F666C3</vt:lpwstr>
  </property>
</Properties>
</file>