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364" r:id="rId2"/>
    <p:sldId id="316" r:id="rId3"/>
    <p:sldId id="317" r:id="rId4"/>
    <p:sldId id="318" r:id="rId5"/>
    <p:sldId id="352" r:id="rId6"/>
    <p:sldId id="320" r:id="rId7"/>
    <p:sldId id="321" r:id="rId8"/>
    <p:sldId id="353" r:id="rId9"/>
    <p:sldId id="354" r:id="rId10"/>
    <p:sldId id="324" r:id="rId11"/>
    <p:sldId id="325" r:id="rId12"/>
    <p:sldId id="355" r:id="rId13"/>
    <p:sldId id="327" r:id="rId14"/>
    <p:sldId id="356" r:id="rId15"/>
    <p:sldId id="329" r:id="rId16"/>
    <p:sldId id="357" r:id="rId17"/>
    <p:sldId id="331" r:id="rId18"/>
    <p:sldId id="332" r:id="rId19"/>
    <p:sldId id="358" r:id="rId20"/>
    <p:sldId id="359" r:id="rId21"/>
    <p:sldId id="335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43" r:id="rId30"/>
    <p:sldId id="344" r:id="rId31"/>
    <p:sldId id="345" r:id="rId32"/>
    <p:sldId id="360" r:id="rId33"/>
    <p:sldId id="347" r:id="rId34"/>
    <p:sldId id="361" r:id="rId35"/>
    <p:sldId id="362" r:id="rId36"/>
    <p:sldId id="350" r:id="rId37"/>
    <p:sldId id="365" r:id="rId38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28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  <p:cmAuthor id="2" name="Johansson, Pernilla" initials="JP" lastIdx="1" clrIdx="1">
    <p:extLst>
      <p:ext uri="{19B8F6BF-5375-455C-9EA6-DF929625EA0E}">
        <p15:presenceInfo xmlns:p15="http://schemas.microsoft.com/office/powerpoint/2012/main" userId="S-1-5-21-2075942658-1792417684-393963531-191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86633" autoAdjust="0"/>
  </p:normalViewPr>
  <p:slideViewPr>
    <p:cSldViewPr snapToGrid="0" showGuides="1">
      <p:cViewPr varScale="1">
        <p:scale>
          <a:sx n="59" d="100"/>
          <a:sy n="59" d="100"/>
        </p:scale>
        <p:origin x="1328" y="64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9875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Gå igenom kommentarerna,</a:t>
            </a:r>
            <a:r>
              <a:rPr lang="sv-SE" baseline="0" dirty="0"/>
              <a:t> </a:t>
            </a:r>
            <a:r>
              <a:rPr lang="sv-SE" dirty="0"/>
              <a:t>fråga hur paren har resonerat i sina diskussioner.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0347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Byt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ca 5 </a:t>
            </a:r>
            <a:r>
              <a:rPr lang="en-US" dirty="0" err="1"/>
              <a:t>minuter</a:t>
            </a:r>
            <a:endParaRPr lang="en-US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1882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Gå igenom kommentarerna,</a:t>
            </a:r>
            <a:r>
              <a:rPr lang="sv-SE" baseline="0" dirty="0"/>
              <a:t> </a:t>
            </a:r>
            <a:r>
              <a:rPr lang="sv-SE" dirty="0"/>
              <a:t>fråga hur paren har resonerat i sina diskussioner.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4264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74738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Deltagarmaterial som är Bild 24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83011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Gå igenom syftet gemensamt.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Be sedan deltagarna att ta fram sitt beslutsunderlag.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Dela ut ” Gå igenom dina utredningsfrågor”. Finns i Deltagarmaterialet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Bestäm en tid för återsamling för diskussion i par.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56117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Gå</a:t>
            </a:r>
            <a:r>
              <a:rPr lang="sv-SE" baseline="0" dirty="0"/>
              <a:t> vidare till nästa bild, där finns utredningsfrågorna finns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4233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Dessa</a:t>
            </a:r>
            <a:r>
              <a:rPr lang="sv-SE" baseline="0" dirty="0"/>
              <a:t> frågor finns i deltagarmaterialet.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88400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1085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upp texten i den blåa rutan och be paren att diskutera.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145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bild visas inte för deltagarna.</a:t>
            </a:r>
            <a:r>
              <a:rPr lang="sv-SE" baseline="0" dirty="0"/>
              <a:t> Det är en översikt över innehållet.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90968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Innan denna övning behöver du</a:t>
            </a:r>
            <a:r>
              <a:rPr lang="sv-SE" baseline="0" dirty="0"/>
              <a:t> ha en handläggare som tar med sig ett ärende som hen vill ha hjälp i att ta fram utredningsfrågor.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3937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7443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0910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Dela</a:t>
            </a:r>
            <a:r>
              <a:rPr lang="en-US" dirty="0"/>
              <a:t> in </a:t>
            </a:r>
            <a:r>
              <a:rPr lang="en-US" dirty="0" err="1"/>
              <a:t>gruppen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 och be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diskutera</a:t>
            </a:r>
            <a:r>
              <a:rPr lang="en-US" dirty="0"/>
              <a:t> </a:t>
            </a:r>
            <a:r>
              <a:rPr lang="en-US" dirty="0" err="1"/>
              <a:t>sina</a:t>
            </a:r>
            <a:r>
              <a:rPr lang="en-US" dirty="0"/>
              <a:t> </a:t>
            </a:r>
            <a:r>
              <a:rPr lang="en-US" dirty="0" err="1"/>
              <a:t>utredningsfrågor</a:t>
            </a:r>
            <a:r>
              <a:rPr lang="en-US" dirty="0"/>
              <a:t>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07221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18746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del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avslutningen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du, om du </a:t>
            </a:r>
            <a:r>
              <a:rPr lang="en-US" dirty="0" err="1"/>
              <a:t>vill</a:t>
            </a:r>
            <a:r>
              <a:rPr lang="en-US" dirty="0"/>
              <a:t>, visa </a:t>
            </a:r>
            <a:r>
              <a:rPr lang="en-US" dirty="0" err="1"/>
              <a:t>tipsen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fördjupande</a:t>
            </a:r>
            <a:r>
              <a:rPr lang="en-US" dirty="0"/>
              <a:t> </a:t>
            </a:r>
            <a:r>
              <a:rPr lang="en-US" dirty="0" err="1"/>
              <a:t>läsning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5821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3860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Dela</a:t>
            </a:r>
            <a:r>
              <a:rPr lang="en-US" dirty="0"/>
              <a:t> in </a:t>
            </a:r>
            <a:r>
              <a:rPr lang="en-US" dirty="0" err="1"/>
              <a:t>gruppen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20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 deltagarna diskutera i samma par som tidigare.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793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/>
              <a:t>Dela in deltagarna i mindre grupper.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5352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Byt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ca 5 </a:t>
            </a:r>
            <a:r>
              <a:rPr lang="en-US" dirty="0" err="1"/>
              <a:t>minuter</a:t>
            </a:r>
            <a:endParaRPr lang="en-US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8492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Gå igenom kommentarerna,</a:t>
            </a:r>
            <a:r>
              <a:rPr lang="sv-SE" baseline="0" dirty="0"/>
              <a:t> </a:t>
            </a:r>
            <a:r>
              <a:rPr lang="sv-SE" dirty="0"/>
              <a:t>fråga hur paren har resonerat i sina diskussioner,</a:t>
            </a:r>
            <a:r>
              <a:rPr lang="sv-SE" baseline="0" dirty="0"/>
              <a:t> skillnader-likheter?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8933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Byt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ca 5 </a:t>
            </a:r>
            <a:r>
              <a:rPr lang="en-US" dirty="0" err="1"/>
              <a:t>minuter</a:t>
            </a:r>
            <a:endParaRPr lang="en-US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9487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Formulera utredningsfrågor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489" t="-31038" r="-20566" b="-8673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711477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Formulera utredningsfrågor</a:t>
            </a:r>
            <a:br>
              <a:rPr lang="sv-SE" sz="3600" dirty="0"/>
            </a:br>
            <a:r>
              <a:rPr lang="sv-SE" sz="3600" b="0" dirty="0"/>
              <a:t>(50 minuter)</a:t>
            </a:r>
          </a:p>
        </p:txBody>
      </p:sp>
    </p:spTree>
    <p:extLst>
      <p:ext uri="{BB962C8B-B14F-4D97-AF65-F5344CB8AC3E}">
        <p14:creationId xmlns:p14="http://schemas.microsoft.com/office/powerpoint/2010/main" val="3030760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</a:t>
            </a:r>
            <a:br>
              <a:rPr lang="sv-SE" b="0" dirty="0"/>
            </a:br>
            <a:r>
              <a:rPr lang="sv-SE" b="0" dirty="0"/>
              <a:t>formulera relevanta utredningsfrågor.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0068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293689" cy="3708400"/>
          </a:xfrm>
        </p:spPr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Kan föräldrarna ta hand om Kalle på ett till-</a:t>
            </a:r>
            <a:r>
              <a:rPr lang="sv-SE" b="1" dirty="0" err="1"/>
              <a:t>fredställande</a:t>
            </a:r>
            <a:r>
              <a:rPr lang="sv-SE" b="1" dirty="0"/>
              <a:t>, tillräckligt och godtagbart sätt?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dirty="0"/>
              <a:t>Diskutera detta exempel på utredningsfråga </a:t>
            </a:r>
            <a:br>
              <a:rPr lang="sv-SE" sz="2000" dirty="0"/>
            </a:br>
            <a:r>
              <a:rPr lang="sv-SE" sz="2000" dirty="0"/>
              <a:t>utifrån följande frågeställningar:</a:t>
            </a:r>
          </a:p>
          <a:p>
            <a:r>
              <a:rPr lang="sv-SE" sz="2000" dirty="0"/>
              <a:t>Finns det några otydligheter i frågeställningen?</a:t>
            </a:r>
          </a:p>
          <a:p>
            <a:r>
              <a:rPr lang="sv-SE" sz="2000" dirty="0"/>
              <a:t>Finns det några risker eller svårigheter inbyggda i frågeställningen?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2981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6CAFE043-8B23-437F-A39E-62A6809A5B71}"/>
              </a:ext>
            </a:extLst>
          </p:cNvPr>
          <p:cNvSpPr/>
          <p:nvPr/>
        </p:nvSpPr>
        <p:spPr>
          <a:xfrm>
            <a:off x="801689" y="3186853"/>
            <a:ext cx="6953756" cy="249249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i gruppen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7" y="2069833"/>
            <a:ext cx="7251743" cy="774035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dirty="0"/>
              <a:t>Kan föräldrarna ta hand om Kalle på ett till-</a:t>
            </a:r>
            <a:r>
              <a:rPr lang="sv-SE" dirty="0" err="1"/>
              <a:t>fredställande</a:t>
            </a:r>
            <a:r>
              <a:rPr lang="sv-SE" dirty="0"/>
              <a:t>, tillräckligt och godtagbart sätt?</a:t>
            </a:r>
            <a:endParaRPr lang="sv-SE" sz="28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Utreda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442616" y="612144"/>
            <a:ext cx="1002003" cy="1010494"/>
          </a:xfrm>
          <a:prstGeom prst="ellipse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1170263" y="3346244"/>
            <a:ext cx="6782499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sz="2000" u="sng" dirty="0">
                <a:solidFill>
                  <a:srgbClr val="FFFFFF"/>
                </a:solidFill>
              </a:rPr>
              <a:t>Kommentar:</a:t>
            </a:r>
          </a:p>
          <a:p>
            <a:pPr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Vem är i fokus, föräldrarna eller Kalle?</a:t>
            </a:r>
          </a:p>
          <a:p>
            <a:pPr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Kan frågan formuleras om så att Kalle är mer i fokus?</a:t>
            </a:r>
          </a:p>
          <a:p>
            <a:pPr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Vad innebär ”tillfredställande, tillräckligt och godtagbart sätt”? Vilken information behöver du samla in för att få svar på frågan?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8968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293689" cy="3708400"/>
          </a:xfrm>
        </p:spPr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Har Lisa behov av vård utanför hemmet?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dirty="0"/>
              <a:t>Diskutera exemplet utifrån följande frågeställningar:</a:t>
            </a:r>
          </a:p>
          <a:p>
            <a:r>
              <a:rPr lang="sv-SE" sz="2000" dirty="0"/>
              <a:t>Finns det några otydligheter i frågeställningen?</a:t>
            </a:r>
          </a:p>
          <a:p>
            <a:r>
              <a:rPr lang="sv-SE" sz="2000" dirty="0"/>
              <a:t>Finns det några risker eller svårigheter inbyggda </a:t>
            </a:r>
            <a:br>
              <a:rPr lang="sv-SE" sz="2000" dirty="0"/>
            </a:br>
            <a:r>
              <a:rPr lang="sv-SE" sz="2000" dirty="0"/>
              <a:t>i frågeställningen?</a:t>
            </a:r>
          </a:p>
          <a:p>
            <a:endParaRPr lang="sv-SE" sz="2000" dirty="0"/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4655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i gruppen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482664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dirty="0"/>
              <a:t>Har Lisa behov av vård utanför hemmet?</a:t>
            </a: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6CAFE043-8B23-437F-A39E-62A6809A5B71}"/>
              </a:ext>
            </a:extLst>
          </p:cNvPr>
          <p:cNvSpPr/>
          <p:nvPr/>
        </p:nvSpPr>
        <p:spPr>
          <a:xfrm>
            <a:off x="801689" y="3186853"/>
            <a:ext cx="6953756" cy="1871708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1170263" y="3346244"/>
            <a:ext cx="6782499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sz="2000" u="sng" dirty="0">
                <a:solidFill>
                  <a:srgbClr val="FFFFFF"/>
                </a:solidFill>
              </a:rPr>
              <a:t>Kommentar:</a:t>
            </a:r>
          </a:p>
          <a:p>
            <a:pPr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Handlar utredningsfrågan om Lisa?</a:t>
            </a:r>
          </a:p>
          <a:p>
            <a:pPr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Har utredaren redan bestämt sig för insats, </a:t>
            </a:r>
            <a:br>
              <a:rPr lang="sv-SE" sz="2000" i="1" dirty="0">
                <a:solidFill>
                  <a:srgbClr val="FFFFFF"/>
                </a:solidFill>
              </a:rPr>
            </a:br>
            <a:r>
              <a:rPr lang="sv-SE" sz="2000" i="1" dirty="0">
                <a:solidFill>
                  <a:srgbClr val="FFFFFF"/>
                </a:solidFill>
              </a:rPr>
              <a:t>och vad innebär det i så fall?</a:t>
            </a:r>
          </a:p>
          <a:p>
            <a:pPr>
              <a:spcAft>
                <a:spcPts val="600"/>
              </a:spcAft>
            </a:pPr>
            <a:endParaRPr lang="sv-SE" sz="2000" i="1" dirty="0">
              <a:solidFill>
                <a:srgbClr val="FFFFFF"/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5171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293689" cy="3708400"/>
          </a:xfrm>
        </p:spPr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Får Kalle sina grundläggande behov tillgodosedda? 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dirty="0"/>
              <a:t>Diskutera exemplet utifrån följande frågeställningar:</a:t>
            </a:r>
          </a:p>
          <a:p>
            <a:r>
              <a:rPr lang="sv-SE" sz="2000" dirty="0"/>
              <a:t>Finns det några otydligheter i frågeställningen?</a:t>
            </a:r>
          </a:p>
          <a:p>
            <a:r>
              <a:rPr lang="sv-SE" sz="2000" dirty="0"/>
              <a:t>Finns det några risker eller svårigheter inbyggda </a:t>
            </a:r>
            <a:br>
              <a:rPr lang="sv-SE" sz="2000" dirty="0"/>
            </a:br>
            <a:r>
              <a:rPr lang="sv-SE" sz="2000" dirty="0"/>
              <a:t>i frågeställningen?</a:t>
            </a:r>
          </a:p>
          <a:p>
            <a:endParaRPr lang="sv-SE" sz="2000" dirty="0"/>
          </a:p>
          <a:p>
            <a:endParaRPr lang="sv-SE" sz="2000" dirty="0"/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2677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i gruppen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19776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dirty="0"/>
              <a:t>Får Kalle sina grundläggande behov tillgodosedda?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CAFE043-8B23-437F-A39E-62A6809A5B71}"/>
              </a:ext>
            </a:extLst>
          </p:cNvPr>
          <p:cNvSpPr/>
          <p:nvPr/>
        </p:nvSpPr>
        <p:spPr>
          <a:xfrm>
            <a:off x="801689" y="2950006"/>
            <a:ext cx="6953756" cy="2729341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1061207" y="2970356"/>
            <a:ext cx="6782499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2000" u="sng" dirty="0">
                <a:solidFill>
                  <a:srgbClr val="FFFFFF"/>
                </a:solidFill>
              </a:rPr>
              <a:t>Kommentar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Vad är ”grundläggande behov”? Hur hjälper dig frågeställningen att samla in relevant information?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Hjälper begreppet ”grundläggande” dig att tydliggöra </a:t>
            </a:r>
            <a:br>
              <a:rPr lang="sv-SE" sz="2000" i="1" dirty="0">
                <a:solidFill>
                  <a:srgbClr val="FFFFFF"/>
                </a:solidFill>
              </a:rPr>
            </a:br>
            <a:r>
              <a:rPr lang="sv-SE" sz="2000" i="1" dirty="0">
                <a:solidFill>
                  <a:srgbClr val="FFFFFF"/>
                </a:solidFill>
              </a:rPr>
              <a:t>vad du ska fokusera utredningen på?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2000" i="1" dirty="0">
                <a:solidFill>
                  <a:srgbClr val="FFFFFF"/>
                </a:solidFill>
              </a:rPr>
              <a:t>Kan frågeställningen ändras för att fokusera mer på </a:t>
            </a:r>
            <a:br>
              <a:rPr lang="sv-SE" sz="2000" i="1" dirty="0">
                <a:solidFill>
                  <a:srgbClr val="FFFFFF"/>
                </a:solidFill>
              </a:rPr>
            </a:br>
            <a:r>
              <a:rPr lang="sv-SE" sz="2000" i="1" dirty="0">
                <a:solidFill>
                  <a:srgbClr val="FFFFFF"/>
                </a:solidFill>
              </a:rPr>
              <a:t>Kalles specifika behov?</a:t>
            </a:r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857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gemensamt 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800" b="0" dirty="0"/>
              <a:t>Hur kan eventuella brister i fråge-</a:t>
            </a:r>
            <a:br>
              <a:rPr lang="sv-SE" sz="2800" b="0" dirty="0"/>
            </a:br>
            <a:r>
              <a:rPr lang="sv-SE" sz="2800" b="0" dirty="0"/>
              <a:t>ställningen påverka utredningen? 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0075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(3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Vad tar du med dig från diskussionen?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b="1" dirty="0"/>
              <a:t>Exempelvis:</a:t>
            </a:r>
          </a:p>
          <a:p>
            <a:r>
              <a:rPr lang="sv-SE" sz="2000" dirty="0"/>
              <a:t>Något du har fått hjälp med.</a:t>
            </a:r>
          </a:p>
          <a:p>
            <a:r>
              <a:rPr lang="sv-SE" sz="2000" dirty="0"/>
              <a:t>Eventuella ”aha-upplevelser”.</a:t>
            </a:r>
          </a:p>
          <a:p>
            <a:r>
              <a:rPr lang="sv-SE" sz="2000" dirty="0"/>
              <a:t>Något du ska börja, sluta eller fortsätta göra. 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16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3" y="686594"/>
            <a:ext cx="7251585" cy="1296144"/>
          </a:xfrm>
        </p:spPr>
        <p:txBody>
          <a:bodyPr/>
          <a:lstStyle/>
          <a:p>
            <a:r>
              <a:rPr lang="sv-SE" dirty="0"/>
              <a:t>Innehåll och ungefärlig tidsåtgång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1" dirty="0"/>
              <a:t>Varför utredningsfrågor? </a:t>
            </a:r>
            <a:r>
              <a:rPr lang="sv-SE" sz="2000" dirty="0"/>
              <a:t>(30 minuter)</a:t>
            </a:r>
          </a:p>
          <a:p>
            <a:r>
              <a:rPr lang="sv-SE" b="1" dirty="0"/>
              <a:t>Formulera utredningsfrågor </a:t>
            </a:r>
            <a:r>
              <a:rPr lang="sv-SE" sz="2000" dirty="0"/>
              <a:t>(50 minuter)</a:t>
            </a:r>
          </a:p>
          <a:p>
            <a:r>
              <a:rPr lang="sv-SE" b="1" dirty="0"/>
              <a:t>Utforska egna utredningsfrågor </a:t>
            </a:r>
            <a:r>
              <a:rPr lang="sv-SE" sz="2000" dirty="0"/>
              <a:t>(45 minuter)</a:t>
            </a:r>
          </a:p>
          <a:p>
            <a:r>
              <a:rPr lang="sv-SE" b="1" dirty="0"/>
              <a:t>Ta fram utredningsfrågor </a:t>
            </a:r>
            <a:r>
              <a:rPr lang="sv-SE" sz="2000" dirty="0"/>
              <a:t>(40 minuter)</a:t>
            </a:r>
            <a:r>
              <a:rPr lang="sv-SE" sz="2800" dirty="0"/>
              <a:t/>
            </a:r>
            <a:br>
              <a:rPr lang="sv-SE" sz="2800" dirty="0"/>
            </a:b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8280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Gå laget runt och låt dem som vill dela </a:t>
            </a:r>
            <a:br>
              <a:rPr lang="sv-SE" dirty="0"/>
            </a:br>
            <a:r>
              <a:rPr lang="sv-SE" dirty="0"/>
              <a:t>med sig av tankar kring övningen. </a:t>
            </a:r>
          </a:p>
          <a:p>
            <a:r>
              <a:rPr lang="sv-SE" dirty="0"/>
              <a:t>Avsluta övningen. 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0470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Utforska egna utredningsfrågor</a:t>
            </a:r>
            <a:br>
              <a:rPr lang="sv-SE" sz="3600" dirty="0"/>
            </a:br>
            <a:r>
              <a:rPr lang="sv-SE" sz="3600" b="0" dirty="0"/>
              <a:t>(45 minuter)</a:t>
            </a:r>
          </a:p>
        </p:txBody>
      </p:sp>
    </p:spTree>
    <p:extLst>
      <p:ext uri="{BB962C8B-B14F-4D97-AF65-F5344CB8AC3E}">
        <p14:creationId xmlns:p14="http://schemas.microsoft.com/office/powerpoint/2010/main" val="34034538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</a:t>
            </a:r>
            <a:br>
              <a:rPr lang="sv-SE" b="0" dirty="0"/>
            </a:br>
            <a:r>
              <a:rPr lang="sv-SE" b="0" dirty="0"/>
              <a:t>formulera utredningsfrågor.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89364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enskilt </a:t>
            </a:r>
            <a:br>
              <a:rPr lang="sv-SE" dirty="0"/>
            </a:br>
            <a:r>
              <a:rPr lang="sv-SE" b="0" dirty="0"/>
              <a:t>(15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sv-SE" b="0" dirty="0"/>
              <a:t>Utgå från det beslutsunderlag du tagit med dig.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v-SE" b="0" dirty="0"/>
              <a:t>Gå igenom utredningsfrågorna.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6637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Utredningsfrågor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7075574" cy="3708400"/>
          </a:xfrm>
        </p:spPr>
        <p:txBody>
          <a:bodyPr/>
          <a:lstStyle/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Hur syns det att frågorna är inriktade på barnets aktuella behov och situation? 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Finns det frågor som är mer fokuserade på föräldrarna än på barnet? </a:t>
            </a:r>
            <a:br>
              <a:rPr lang="sv-SE" sz="1600" b="0" dirty="0"/>
            </a:br>
            <a:r>
              <a:rPr lang="sv-SE" sz="1600" b="0" dirty="0"/>
              <a:t>Vad innebär det i så fall för utredningen?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Finns det formuleringar som antyder att du redan har en uppfattning </a:t>
            </a:r>
            <a:br>
              <a:rPr lang="sv-SE" sz="1600" b="0" dirty="0"/>
            </a:br>
            <a:r>
              <a:rPr lang="sv-SE" sz="1600" b="0" dirty="0"/>
              <a:t>om behoven och vilken insats som behövs?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Finns det vaga formuleringar som kan göra det svårt att besvara frågan? 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Är dina frågor slutna frågor som kan besvaras med ja eller nej? </a:t>
            </a:r>
            <a:br>
              <a:rPr lang="sv-SE" sz="1600" b="0" dirty="0"/>
            </a:br>
            <a:r>
              <a:rPr lang="sv-SE" sz="1600" b="0" dirty="0"/>
              <a:t>På vilket sätt kan det i så fall påverka din informationsinsamling?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1600" b="0" dirty="0"/>
              <a:t>Har du  frågor som hjälper dig att också utreda resurser? </a:t>
            </a:r>
          </a:p>
          <a:p>
            <a:pPr marL="270000" indent="-270000"/>
            <a:endParaRPr lang="sv-SE" sz="1600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675" y="701765"/>
            <a:ext cx="1230492" cy="1010656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47637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(15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101341" cy="3708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Vad fick ni för tankar när ni arbetade </a:t>
            </a:r>
            <a:br>
              <a:rPr lang="sv-SE" b="0" dirty="0"/>
            </a:br>
            <a:r>
              <a:rPr lang="sv-SE" b="0" dirty="0"/>
              <a:t>med frågorna?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 det något ni reflekterade lite extra över?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Upptäckte ni något nytt i era utredningsfrågor?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Finns det något ni behöver tänka på när ni formulerar utredningsfrågor i framtiden?</a:t>
            </a:r>
          </a:p>
          <a:p>
            <a:pPr marL="0" indent="0">
              <a:buNone/>
            </a:pPr>
            <a:r>
              <a:rPr lang="sv-SE" sz="2400" dirty="0"/>
              <a:t>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67917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Jämför </a:t>
            </a:r>
            <a:br>
              <a:rPr lang="sv-SE" dirty="0"/>
            </a:br>
            <a:r>
              <a:rPr lang="sv-SE" dirty="0"/>
              <a:t>– hur stämmer </a:t>
            </a:r>
            <a:br>
              <a:rPr lang="sv-SE" dirty="0"/>
            </a:br>
            <a:r>
              <a:rPr lang="sv-SE" dirty="0"/>
              <a:t>detta överens </a:t>
            </a:r>
            <a:br>
              <a:rPr lang="sv-SE" dirty="0"/>
            </a:br>
            <a:r>
              <a:rPr lang="sv-SE" dirty="0"/>
              <a:t>med det ni kom </a:t>
            </a:r>
            <a:br>
              <a:rPr lang="sv-SE" dirty="0"/>
            </a:br>
            <a:r>
              <a:rPr lang="sv-SE" dirty="0"/>
              <a:t>fram till i övningen?</a:t>
            </a:r>
          </a:p>
          <a:p>
            <a:pPr marL="0" indent="0">
              <a:buNone/>
            </a:pPr>
            <a:endParaRPr lang="sv-SE" sz="2800" b="1" dirty="0"/>
          </a:p>
          <a:p>
            <a:pPr marL="0" indent="0">
              <a:buNone/>
            </a:pPr>
            <a:endParaRPr lang="sv-SE" sz="2800" b="1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D7A3BE6-9A9A-4E92-AA95-3B3D7C6496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600" dirty="0"/>
              <a:t>Det är viktigt att utredningen avgränsas med utgångspunkt från de frågeställningar som ska besvaras utan att styra utredningen mot ett visst resultat. </a:t>
            </a:r>
          </a:p>
          <a:p>
            <a:r>
              <a:rPr lang="sv-SE" sz="1200" dirty="0"/>
              <a:t>(Handläggning och dokumentation, s. </a:t>
            </a:r>
            <a:r>
              <a:rPr lang="sv-SE" sz="1200" dirty="0" smtClean="0"/>
              <a:t>322)</a:t>
            </a:r>
            <a:endParaRPr lang="sv-SE" sz="1200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5008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 </a:t>
            </a:r>
            <a:br>
              <a:rPr lang="sv-SE" dirty="0"/>
            </a:br>
            <a:r>
              <a:rPr lang="sv-SE" b="0" dirty="0"/>
              <a:t>(10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Varje par sammanfattar och berättar </a:t>
            </a:r>
            <a:br>
              <a:rPr lang="sv-SE" b="0" dirty="0"/>
            </a:br>
            <a:r>
              <a:rPr lang="sv-SE" b="0" u="sng" dirty="0"/>
              <a:t>en</a:t>
            </a:r>
            <a:r>
              <a:rPr lang="sv-SE" b="0" dirty="0"/>
              <a:t> viktig slutsats från sina diskussioner. </a:t>
            </a:r>
          </a:p>
          <a:p>
            <a:r>
              <a:rPr lang="sv-SE" b="0" dirty="0"/>
              <a:t>Avsluta övningen.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40748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Ta fram utredningsfrågor</a:t>
            </a:r>
            <a:br>
              <a:rPr lang="sv-SE" sz="3600" dirty="0"/>
            </a:br>
            <a:r>
              <a:rPr lang="sv-SE" sz="3600" b="0" dirty="0"/>
              <a:t>(40 minuter)</a:t>
            </a:r>
          </a:p>
        </p:txBody>
      </p:sp>
    </p:spTree>
    <p:extLst>
      <p:ext uri="{BB962C8B-B14F-4D97-AF65-F5344CB8AC3E}">
        <p14:creationId xmlns:p14="http://schemas.microsoft.com/office/powerpoint/2010/main" val="42595712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</a:t>
            </a:r>
            <a:br>
              <a:rPr lang="sv-SE" b="0" dirty="0"/>
            </a:br>
            <a:r>
              <a:rPr lang="sv-SE" b="0" dirty="0"/>
              <a:t>att formulera utredningsfrågor.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704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Varför utredningsfrågor? </a:t>
            </a:r>
            <a:br>
              <a:rPr lang="sv-SE" sz="3600" dirty="0"/>
            </a:br>
            <a:r>
              <a:rPr lang="sv-SE" sz="3600" b="0" dirty="0"/>
              <a:t>(30 minuter)</a:t>
            </a:r>
          </a:p>
        </p:txBody>
      </p:sp>
    </p:spTree>
    <p:extLst>
      <p:ext uri="{BB962C8B-B14F-4D97-AF65-F5344CB8AC3E}">
        <p14:creationId xmlns:p14="http://schemas.microsoft.com/office/powerpoint/2010/main" val="33693702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E53DD2-2958-40B4-B209-DFB34FC0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Beskriv ärendet 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Handläggaren ger den information </a:t>
            </a:r>
            <a:br>
              <a:rPr lang="sv-SE" b="0" dirty="0"/>
            </a:br>
            <a:r>
              <a:rPr lang="sv-SE" b="0" dirty="0"/>
              <a:t>om ärendet som gruppen behöver </a:t>
            </a:r>
            <a:br>
              <a:rPr lang="sv-SE" b="0" dirty="0"/>
            </a:br>
            <a:r>
              <a:rPr lang="sv-SE" b="0" dirty="0"/>
              <a:t>för att kunna ta fram utredningsfrågor.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58663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E53DD2-2958-40B4-B209-DFB34FC0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Fundera på möjliga utredningsfrågor </a:t>
            </a:r>
            <a:br>
              <a:rPr lang="sv-SE" b="0" dirty="0"/>
            </a:br>
            <a:r>
              <a:rPr lang="sv-SE" b="0" dirty="0"/>
              <a:t>och skriv ner varje fråga på en lapp. 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Kommentar i oval 3">
            <a:extLst>
              <a:ext uri="{FF2B5EF4-FFF2-40B4-BE49-F238E27FC236}">
                <a16:creationId xmlns:a16="http://schemas.microsoft.com/office/drawing/2014/main" id="{32B9E94A-5C54-4A9B-B59D-97F63FAD8C3B}"/>
              </a:ext>
            </a:extLst>
          </p:cNvPr>
          <p:cNvSpPr/>
          <p:nvPr/>
        </p:nvSpPr>
        <p:spPr>
          <a:xfrm>
            <a:off x="2239102" y="3447876"/>
            <a:ext cx="3911985" cy="1383704"/>
          </a:xfrm>
          <a:prstGeom prst="wedgeEllipseCallou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900" dirty="0">
                <a:solidFill>
                  <a:schemeClr val="accent4"/>
                </a:solidFill>
              </a:rPr>
              <a:t>Tänk fritt!</a:t>
            </a:r>
          </a:p>
          <a:p>
            <a:pPr algn="ctr"/>
            <a:r>
              <a:rPr lang="sv-SE" sz="1900" dirty="0">
                <a:solidFill>
                  <a:schemeClr val="accent4"/>
                </a:solidFill>
              </a:rPr>
              <a:t>Förkasta inga idéer </a:t>
            </a:r>
            <a:br>
              <a:rPr lang="sv-SE" sz="1900" dirty="0">
                <a:solidFill>
                  <a:schemeClr val="accent4"/>
                </a:solidFill>
              </a:rPr>
            </a:br>
            <a:r>
              <a:rPr lang="sv-SE" sz="1900" dirty="0">
                <a:solidFill>
                  <a:schemeClr val="accent4"/>
                </a:solidFill>
              </a:rPr>
              <a:t>i detta läge.</a:t>
            </a:r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26785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Prioritera två och två </a:t>
            </a:r>
            <a:br>
              <a:rPr lang="sv-SE" dirty="0"/>
            </a:br>
            <a:r>
              <a:rPr lang="sv-SE" b="0" dirty="0"/>
              <a:t>(15 minuter)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Gå igenom fråga för fråga. </a:t>
            </a:r>
          </a:p>
          <a:p>
            <a:pPr marL="0" indent="0">
              <a:buNone/>
            </a:pPr>
            <a:r>
              <a:rPr lang="sv-SE" b="1" dirty="0"/>
              <a:t>Välj ut den eller de frågor som bäst stämmer överens med  punkterna nedan. </a:t>
            </a:r>
          </a:p>
          <a:p>
            <a:r>
              <a:rPr lang="sv-SE" sz="2000" dirty="0"/>
              <a:t>Frågan är specifik för det aktuella barnets situation </a:t>
            </a:r>
          </a:p>
          <a:p>
            <a:r>
              <a:rPr lang="sv-SE" sz="2000" dirty="0"/>
              <a:t>Frågan är specifik för det aktuella barnets behov.</a:t>
            </a:r>
          </a:p>
          <a:p>
            <a:r>
              <a:rPr lang="sv-SE" sz="2000" dirty="0"/>
              <a:t>Frågan är öppen och fri från förhandsuppfattning om svaret.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96498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BEC26-E757-4B17-8D0D-AE6F33745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Gå igenom gemensamt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Varje par läser upp 1–2 utvalda frågor.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Motivera ert val.</a:t>
            </a:r>
          </a:p>
          <a:p>
            <a:pPr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14283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(3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Vad tar du med dig från diskussionen?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b="1" dirty="0"/>
              <a:t>Exempelvis:</a:t>
            </a:r>
          </a:p>
          <a:p>
            <a:r>
              <a:rPr lang="sv-SE" sz="2000" dirty="0"/>
              <a:t>Något du har fått hjälp med.</a:t>
            </a:r>
          </a:p>
          <a:p>
            <a:r>
              <a:rPr lang="sv-SE" sz="2000" dirty="0"/>
              <a:t>Eventuella ”aha-upplevelser”.</a:t>
            </a:r>
          </a:p>
          <a:p>
            <a:r>
              <a:rPr lang="sv-SE" sz="2000" dirty="0"/>
              <a:t>Något du ska börja, sluta eller fortsätta göra. 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50820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Gå laget runt och låt dem som vill dela </a:t>
            </a:r>
            <a:br>
              <a:rPr lang="sv-SE" dirty="0"/>
            </a:br>
            <a:r>
              <a:rPr lang="sv-SE" dirty="0"/>
              <a:t>med sig av tankar kring övningen. </a:t>
            </a:r>
          </a:p>
          <a:p>
            <a:r>
              <a:rPr lang="sv-SE" dirty="0"/>
              <a:t>Avsluta övningen. 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57784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400" dirty="0"/>
              <a:t>Läs mer:</a:t>
            </a:r>
          </a:p>
          <a:p>
            <a:r>
              <a:rPr lang="sv-SE" dirty="0"/>
              <a:t>Handläggning och dokumentation s. </a:t>
            </a:r>
            <a:r>
              <a:rPr lang="sv-SE" dirty="0" smtClean="0"/>
              <a:t>322 </a:t>
            </a:r>
            <a:endParaRPr lang="sv-SE" dirty="0"/>
          </a:p>
          <a:p>
            <a:r>
              <a:rPr lang="sv-SE" dirty="0"/>
              <a:t>Utreda barn och unga s. 86</a:t>
            </a:r>
          </a:p>
          <a:p>
            <a:r>
              <a:rPr lang="sv-SE" dirty="0"/>
              <a:t>Grundbok i BBIC s. 75</a:t>
            </a:r>
          </a:p>
          <a:p>
            <a:r>
              <a:rPr lang="sv-SE" dirty="0"/>
              <a:t>Metodstöd för BBIC s. 50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59" y="700051"/>
            <a:ext cx="1191333" cy="1083439"/>
          </a:xfrm>
          <a:prstGeom prst="rect">
            <a:avLst/>
          </a:prstGeom>
        </p:spPr>
      </p:pic>
      <p:sp>
        <p:nvSpPr>
          <p:cNvPr id="2" name="Platshållare för bild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21926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8737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synliggöra nyttan med </a:t>
            </a:r>
            <a:br>
              <a:rPr lang="sv-SE" b="0" dirty="0"/>
            </a:br>
            <a:r>
              <a:rPr lang="sv-SE" b="0" dirty="0"/>
              <a:t>att formulera utredningsfrågor.  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7038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Diskutera och skriv några korta punkter som summerar vad ni kommit fram till:</a:t>
            </a:r>
          </a:p>
          <a:p>
            <a:r>
              <a:rPr lang="sv-SE" sz="2000" dirty="0"/>
              <a:t>Vad finns det för olika syften med att ta fram frågeställningar inför en utredning?</a:t>
            </a:r>
          </a:p>
          <a:p>
            <a:r>
              <a:rPr lang="sv-SE" sz="2000" dirty="0"/>
              <a:t>Vad kan det få för konsekvenser för utredningen </a:t>
            </a:r>
            <a:br>
              <a:rPr lang="sv-SE" sz="2000" dirty="0"/>
            </a:br>
            <a:r>
              <a:rPr lang="sv-SE" sz="2000" dirty="0"/>
              <a:t>om det inte finns några utredningsfrågor </a:t>
            </a:r>
            <a:br>
              <a:rPr lang="sv-SE" sz="2000" dirty="0"/>
            </a:br>
            <a:r>
              <a:rPr lang="sv-SE" sz="2000" dirty="0"/>
              <a:t>– eller om frågorna är för vagt formulerade?</a:t>
            </a:r>
          </a:p>
          <a:p>
            <a:r>
              <a:rPr lang="sv-SE" sz="2000" dirty="0"/>
              <a:t>Vilka är de största utmaningarna i att formulera </a:t>
            </a:r>
            <a:br>
              <a:rPr lang="sv-SE" sz="2000" dirty="0"/>
            </a:br>
            <a:r>
              <a:rPr lang="sv-SE" sz="2000" dirty="0"/>
              <a:t>bra utredningsfrågor?</a:t>
            </a:r>
          </a:p>
          <a:p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9697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F74FA0-EA3E-4FEB-8689-15A082610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Varje par berättar om en sak som </a:t>
            </a:r>
            <a:br>
              <a:rPr lang="sv-SE" b="0" dirty="0"/>
            </a:br>
            <a:r>
              <a:rPr lang="sv-SE" b="0" dirty="0"/>
              <a:t>kommit fram i diskussionen.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Skriv upp på tavlan eller på ett blädderblock.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5949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gemensamt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5061A5EC-6990-42AB-8481-04F9AAF5487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Jämför texten med det ni har kommit fram till om syftet med välformulerade  utredningsfrågor.</a:t>
            </a:r>
          </a:p>
          <a:p>
            <a:r>
              <a:rPr lang="sv-SE" dirty="0"/>
              <a:t>Finns det likheter eller skillnader?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Utredningsfrågor kan hjälpa till att: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800" dirty="0"/>
              <a:t>fokusera på vad som ska klargöras i utredningen.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1800" dirty="0"/>
              <a:t>samla in relevant information för att bedöma om barnet behöver stöd eller skydd.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sv-SE" sz="1800" i="0" dirty="0"/>
              <a:t>	</a:t>
            </a:r>
            <a:r>
              <a:rPr lang="sv-SE" sz="1400" i="0" dirty="0"/>
              <a:t>(Grundbok i BBIC)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9304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(3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600"/>
              </a:spcBef>
              <a:buNone/>
            </a:pPr>
            <a:r>
              <a:rPr lang="sv-SE" b="1" dirty="0"/>
              <a:t>Vad tar du med dig från diskussionen?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b="1" dirty="0"/>
              <a:t>Exempelvis:</a:t>
            </a:r>
          </a:p>
          <a:p>
            <a:r>
              <a:rPr lang="sv-SE" sz="2000" dirty="0"/>
              <a:t>Något du har fått hjälp med.</a:t>
            </a:r>
          </a:p>
          <a:p>
            <a:r>
              <a:rPr lang="sv-SE" sz="2000" dirty="0"/>
              <a:t>Eventuella ”aha-upplevelser”.</a:t>
            </a:r>
          </a:p>
          <a:p>
            <a:r>
              <a:rPr lang="sv-SE" sz="2000" dirty="0"/>
              <a:t>Något du ska börja, sluta eller fortsätta göra. 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523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Gå laget runt och låt dem som vill dela med sig av tankar kring övningen. </a:t>
            </a:r>
          </a:p>
          <a:p>
            <a:r>
              <a:rPr lang="sv-SE" dirty="0"/>
              <a:t>Avsluta övningen. 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4897262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268</TotalTime>
  <Words>1551</Words>
  <Application>Microsoft Office PowerPoint</Application>
  <PresentationFormat>Bildspel på skärmen (4:3)</PresentationFormat>
  <Paragraphs>254</Paragraphs>
  <Slides>37</Slides>
  <Notes>25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37</vt:i4>
      </vt:variant>
    </vt:vector>
  </HeadingPairs>
  <TitlesOfParts>
    <vt:vector size="41" baseType="lpstr">
      <vt:lpstr>Arial</vt:lpstr>
      <vt:lpstr>Calibri</vt:lpstr>
      <vt:lpstr>Century Gothic</vt:lpstr>
      <vt:lpstr>SoS-PPT-svensk-150922</vt:lpstr>
      <vt:lpstr>Formulera utredningsfrågor  </vt:lpstr>
      <vt:lpstr>Innehåll och ungefärlig tidsåtgång</vt:lpstr>
      <vt:lpstr>Varför utredningsfrågor?  (30 minuter)</vt:lpstr>
      <vt:lpstr>Övningens syfte</vt:lpstr>
      <vt:lpstr>Diskutera två och två  (5 minuter)</vt:lpstr>
      <vt:lpstr>Sammanfatta gemensamt  (10 minuter)</vt:lpstr>
      <vt:lpstr>Diskutera gemensamt  (5 minuter) </vt:lpstr>
      <vt:lpstr>Fundera enskilt (3 minuter)</vt:lpstr>
      <vt:lpstr>Sammanfatta och avsluta (5 minuter)</vt:lpstr>
      <vt:lpstr>Formulera utredningsfrågor (50 minuter)</vt:lpstr>
      <vt:lpstr>Övningens syfte</vt:lpstr>
      <vt:lpstr>Diskutera två och två (5 minuter)</vt:lpstr>
      <vt:lpstr>Diskutera i gruppen  (5 minuter)</vt:lpstr>
      <vt:lpstr>Diskutera två och två (5 minuter)</vt:lpstr>
      <vt:lpstr>Diskutera i gruppen  (5 minuter)</vt:lpstr>
      <vt:lpstr>Diskutera två och två (5 minuter)</vt:lpstr>
      <vt:lpstr>Diskutera i gruppen  (5 minuter)</vt:lpstr>
      <vt:lpstr>Diskutera gemensamt  (10 minuter)</vt:lpstr>
      <vt:lpstr>Fundera enskilt (3 minuter)</vt:lpstr>
      <vt:lpstr>Sammanfatta och avsluta (5 minuter)</vt:lpstr>
      <vt:lpstr>Utforska egna utredningsfrågor (45 minuter)</vt:lpstr>
      <vt:lpstr>Övningens syfte</vt:lpstr>
      <vt:lpstr>Arbeta enskilt  (15 minuter) </vt:lpstr>
      <vt:lpstr>Utredningsfrågor</vt:lpstr>
      <vt:lpstr>Diskutera två och två  (15 minuter) </vt:lpstr>
      <vt:lpstr>Diskutera två och två (5 minuter)</vt:lpstr>
      <vt:lpstr>Sammanfatta och avsluta  (10 minuter) </vt:lpstr>
      <vt:lpstr>Ta fram utredningsfrågor (40 minuter)</vt:lpstr>
      <vt:lpstr>Övningens syfte</vt:lpstr>
      <vt:lpstr>Beskriv ärendet  (3 minuter)</vt:lpstr>
      <vt:lpstr>Fundera enskilt  (5 minuter)</vt:lpstr>
      <vt:lpstr>Prioritera två och två  (15 minuter)</vt:lpstr>
      <vt:lpstr>Gå igenom gemensamt  (5 minuter)</vt:lpstr>
      <vt:lpstr>Fundera enskilt (3 minuter)</vt:lpstr>
      <vt:lpstr>Sammanfatta och avsluta (5 minuter)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22</cp:revision>
  <cp:lastPrinted>2015-05-08T11:44:01Z</cp:lastPrinted>
  <dcterms:created xsi:type="dcterms:W3CDTF">2020-02-13T12:04:35Z</dcterms:created>
  <dcterms:modified xsi:type="dcterms:W3CDTF">2021-12-06T07:15:17Z</dcterms:modified>
</cp:coreProperties>
</file>