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83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utura Std Medium" panose="020B0502020204020303" charset="0"/>
      <p:regular r:id="rId17"/>
      <p:bold r:id="rId18"/>
      <p:italic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Öberg" initials="LÖ" lastIdx="15" clrIdx="0">
    <p:extLst>
      <p:ext uri="{19B8F6BF-5375-455C-9EA6-DF929625EA0E}">
        <p15:presenceInfo xmlns:p15="http://schemas.microsoft.com/office/powerpoint/2012/main" userId="S::linda.oberg@xtractor.se::5deb1c30-dab7-474b-90eb-caa60ab01e57" providerId="AD"/>
      </p:ext>
    </p:extLst>
  </p:cmAuthor>
  <p:cmAuthor id="2" name="Agåker, Eva" initials="AE" lastIdx="9" clrIdx="1">
    <p:extLst>
      <p:ext uri="{19B8F6BF-5375-455C-9EA6-DF929625EA0E}">
        <p15:presenceInfo xmlns:p15="http://schemas.microsoft.com/office/powerpoint/2012/main" userId="S-1-5-21-2075942658-1792417684-393963531-20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5"/>
    <a:srgbClr val="2B1F2D"/>
    <a:srgbClr val="213B14"/>
    <a:srgbClr val="2A2922"/>
    <a:srgbClr val="DCD8CD"/>
    <a:srgbClr val="F2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C3332-351E-419A-A589-3B3CC630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0492D6-2623-4C5C-8642-67BA0238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C9F8C9-755B-49C1-8FDB-5E54CE65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1FA28E-7D26-455A-B08E-964064A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52" y="6165139"/>
            <a:ext cx="2690095" cy="5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C4CF6F-E739-4D21-98AA-C06E8155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5EF0E8-EB3B-4248-B948-EB4C0EC8A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5F572A-231D-469B-9816-FDDC660B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6A66E5-79E8-401D-A63B-400185DA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F4D56F-4002-42ED-81BD-A932C3DA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DF7B33-6C9E-4AE1-9372-EECF71037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4E4633-A6B5-48E5-8F22-1458E719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F34BB0-4829-4C2F-8D4D-0D64BE74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C8F639-38E4-477B-B47B-6D0CE4C8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280DB1-575B-4718-B387-C6D76F4F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66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E2CEDD-9043-4787-99D0-B5CA8B75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F7F46-0BB3-405D-9116-BF900780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BB8E5A-55E3-4840-938C-0EC1BBEE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42574-100F-4C05-9A7B-5E37BB3B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DC092B-ADA1-4BDA-9727-8A43F66E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2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E01AD-B6E4-4766-A364-EFF071E0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AB305E-0A5C-43BD-9E64-00FCF279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7955B4-4966-4235-AFEF-1932FCBF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CB445-CF44-445D-8F35-FC6C22C1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108799-24CB-403F-9351-749E8011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2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D68EC-8281-4D75-B190-AC64291F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773ED7-D8B4-4651-9BB3-155ABE15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AF570B-59CD-45CD-8870-CCE46385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F4E0C6-F389-4B7D-A36E-C2F07735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0C9CA2-104F-45E5-8B65-9E03AAB4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88C983-1AAC-458C-A92B-898ACB60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9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387F9-2571-4B1D-B296-F23888FA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948377-1D0C-47C8-8872-2FA76D79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32E7D1-C648-4C4D-BBB9-F03F21A0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2CD2CC-BEA8-4C7E-B08E-907F45FAD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1DA333C-2416-4B5A-8AB1-A646095CC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BDEF8FF-A24E-44F4-B77F-C63848E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0851AB4-9045-4A3F-9EE8-C97DEA69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CB9007-EFCF-49D2-9349-1469BFE0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38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CFF86-5979-4CDC-9D40-F31D5D73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399016B-A45D-4DD6-A53C-F3392F00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21B4AE-1524-4224-A2E8-35777693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319311-8F57-48F8-8F14-601CA839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5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363EA00-9BAA-49C3-BBE4-4F800068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B99727-42B3-4B0C-8060-01831885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322483-BAD8-490D-AB9D-31B7828C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6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A0267-04A1-4648-89A9-F10C633E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3280C-1702-4970-B89E-A1167CF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B555EB-6533-47D1-98D6-E482813D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6ABB28-EAAB-438C-B561-B4C44D83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8D433A-093B-4A14-805C-D9557CD6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90DBC2-1276-4496-9D31-587BA0F6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9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A86A7-461B-4FE5-984F-C3FD9EE7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431258-23F6-4F7F-AE93-A802D863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7238F9-32D1-4080-ABF0-6B045B50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30DBB9-FF91-4EB9-BFA1-BF260E7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1595C0-5635-4093-8FBD-06AD5122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224769-269A-4C42-9BE6-E618448D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8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31D5DEA-6B44-4812-A58E-25AE4ADE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3523DF-4FDD-48D1-84DE-3769908A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6969A6-6DA9-4E2D-A4D3-D456CAB4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BDFB-F16D-4733-93EA-542C7E857DDA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D787C6-31CA-4DCD-9145-CE40E05E0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0A794-0725-41B8-B257-C8F96601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9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1D0C960E-6614-4EC3-9252-E1E95F4D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401D358C-29A7-4C8F-A622-7102749D1E8B}"/>
              </a:ext>
            </a:extLst>
          </p:cNvPr>
          <p:cNvSpPr txBox="1"/>
          <p:nvPr/>
        </p:nvSpPr>
        <p:spPr>
          <a:xfrm>
            <a:off x="4899822" y="2308178"/>
            <a:ext cx="183832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059A5A1-84C1-4FDC-B56E-7DF03815EBAF}"/>
              </a:ext>
            </a:extLst>
          </p:cNvPr>
          <p:cNvSpPr txBox="1"/>
          <p:nvPr/>
        </p:nvSpPr>
        <p:spPr>
          <a:xfrm>
            <a:off x="6535436" y="2217489"/>
            <a:ext cx="110742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D5682CF-A5BA-4913-A261-44E03B9AA195}"/>
              </a:ext>
            </a:extLst>
          </p:cNvPr>
          <p:cNvSpPr txBox="1"/>
          <p:nvPr/>
        </p:nvSpPr>
        <p:spPr>
          <a:xfrm>
            <a:off x="8033294" y="2117448"/>
            <a:ext cx="112594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B248B01-FFAE-4DDE-95AC-8D618BBCA43F}"/>
              </a:ext>
            </a:extLst>
          </p:cNvPr>
          <p:cNvSpPr txBox="1"/>
          <p:nvPr/>
        </p:nvSpPr>
        <p:spPr>
          <a:xfrm>
            <a:off x="9519194" y="2279030"/>
            <a:ext cx="11176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C721E44-261E-4012-9EEF-22C41978B475}"/>
              </a:ext>
            </a:extLst>
          </p:cNvPr>
          <p:cNvSpPr txBox="1"/>
          <p:nvPr/>
        </p:nvSpPr>
        <p:spPr>
          <a:xfrm>
            <a:off x="4819424" y="3890869"/>
            <a:ext cx="209626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BFE45B6-BC9C-4C46-8AA8-81175876DE67}"/>
              </a:ext>
            </a:extLst>
          </p:cNvPr>
          <p:cNvSpPr txBox="1"/>
          <p:nvPr/>
        </p:nvSpPr>
        <p:spPr>
          <a:xfrm>
            <a:off x="6515763" y="4030583"/>
            <a:ext cx="114677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C2667AD-BFEA-4978-9E38-D2E0B62EE3C2}"/>
              </a:ext>
            </a:extLst>
          </p:cNvPr>
          <p:cNvSpPr txBox="1"/>
          <p:nvPr/>
        </p:nvSpPr>
        <p:spPr>
          <a:xfrm>
            <a:off x="9497060" y="4111374"/>
            <a:ext cx="115497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29BD344-4D3F-4B9E-B9D8-1F706F4240FE}"/>
              </a:ext>
            </a:extLst>
          </p:cNvPr>
          <p:cNvSpPr txBox="1"/>
          <p:nvPr/>
        </p:nvSpPr>
        <p:spPr>
          <a:xfrm>
            <a:off x="1511453" y="1625334"/>
            <a:ext cx="2728790" cy="3521134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 – planering och uppföljning</a:t>
            </a:r>
          </a:p>
          <a:p>
            <a:endParaRPr lang="sv-SE" sz="1000" dirty="0">
              <a:solidFill>
                <a:srgbClr val="2A2922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A2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 får du en övergripande förklaring av vad som dokumenteras vid öppna insatser. </a:t>
            </a:r>
          </a:p>
          <a:p>
            <a:endParaRPr lang="sv-SE" sz="1000" dirty="0">
              <a:solidFill>
                <a:srgbClr val="2A2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A2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insatserna kontakt-person, kontaktfamilj och särskilt kvalificerad kontaktperson gäller andra krav än för övriga öppna insatser.</a:t>
            </a:r>
          </a:p>
        </p:txBody>
      </p:sp>
    </p:spTree>
    <p:extLst>
      <p:ext uri="{BB962C8B-B14F-4D97-AF65-F5344CB8AC3E}">
        <p14:creationId xmlns:p14="http://schemas.microsoft.com/office/powerpoint/2010/main" val="40831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D9A7C50A-D4C0-4D1A-B0DC-584C1C02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7D1AA28-6B54-4ED3-8272-05A145384EE9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B142130-E793-4141-A7D3-F75BD3A4E531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7C23F55-D4F6-47ED-8D37-3A55F4F7AA4E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20B7B76-31AA-4308-835A-058A475ECB0D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21396E2-55A6-4948-8599-E40A77454FE9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B57BF4E-3DCB-444C-A563-6166B0F6351A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1D1827-60AE-417F-A19F-F07C6EA27081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31EA9C-217F-49E5-874D-AF6D1075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A96A31D4-E6C8-44F0-90C9-D20451EA2146}"/>
              </a:ext>
            </a:extLst>
          </p:cNvPr>
          <p:cNvSpPr txBox="1"/>
          <p:nvPr/>
        </p:nvSpPr>
        <p:spPr>
          <a:xfrm>
            <a:off x="6257783" y="1521849"/>
            <a:ext cx="3829191" cy="2166917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Uppdraget till utföraren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dokumenteras för att det ska bli så tydligt som möjligt vad utföraren ska göra och varför. </a:t>
            </a:r>
          </a:p>
          <a:p>
            <a:endParaRPr lang="sv-SE" sz="1000" dirty="0">
              <a:solidFill>
                <a:srgbClr val="323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Dokumentationen ska bland annat innehålla vad som ingår i uppdraget och vilket eller vilka mål som gäller för insatsen.</a:t>
            </a:r>
          </a:p>
        </p:txBody>
      </p:sp>
    </p:spTree>
    <p:extLst>
      <p:ext uri="{BB962C8B-B14F-4D97-AF65-F5344CB8AC3E}">
        <p14:creationId xmlns:p14="http://schemas.microsoft.com/office/powerpoint/2010/main" val="139837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A167BA21-FF82-4B77-8F86-1BEBCC06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310480A-8B26-49DD-9C1A-9309FE8B96CE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E41A223-53A9-43FC-BB87-A6F921A7B560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4163C91-DA11-4243-A1FC-9F52E169E86B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E2FC768-EEC0-409C-AFAB-CFE8625187F0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DCF87C3-2116-45FC-AA65-3BC4EF214691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B2135AA-47E3-4134-A62F-7EE1CDB5E0C0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7262C2-F32B-42A8-ABD7-017E313A5FFC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4" name="Bildobjekt 3" descr="En bild som visar ritning, fönster&#10;&#10;Automatiskt genererad beskrivning">
            <a:extLst>
              <a:ext uri="{FF2B5EF4-FFF2-40B4-BE49-F238E27FC236}">
                <a16:creationId xmlns:a16="http://schemas.microsoft.com/office/drawing/2014/main" id="{65597E8B-B322-4862-AC4B-6D024AC8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C55D0D4-D165-4336-B680-02DF1D302805}"/>
              </a:ext>
            </a:extLst>
          </p:cNvPr>
          <p:cNvSpPr txBox="1"/>
          <p:nvPr/>
        </p:nvSpPr>
        <p:spPr>
          <a:xfrm>
            <a:off x="6305693" y="3531799"/>
            <a:ext cx="3023727" cy="1520586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Genomförandeplan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dessa insatser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nämnden ta fram en genomförandeplan som beskriver hur insatsen ska genomföras. </a:t>
            </a:r>
          </a:p>
        </p:txBody>
      </p:sp>
    </p:spTree>
    <p:extLst>
      <p:ext uri="{BB962C8B-B14F-4D97-AF65-F5344CB8AC3E}">
        <p14:creationId xmlns:p14="http://schemas.microsoft.com/office/powerpoint/2010/main" val="14985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844585A4-6782-458D-8194-EBEDF4275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5E4D931-8BEA-484B-86CF-59F4B5FC4082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7993C19-D901-4B35-9ED0-79D443489861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4319553-2B1B-49FD-97EA-B5E3B922F4D0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C772D61-7315-4EFD-AD0A-5CAC6D85DFFC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151AFA9-258A-4678-BA36-DC1BF08BC5AF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20EE424-59C9-413F-8DD2-2143E6B9095B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6BECC00-8225-4317-8ED7-DEEB0DF4502D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3EE480DB-313F-41BC-8C14-BFD7C924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0C0B715C-CC91-49E5-8BE5-8682F0AE9C95}"/>
              </a:ext>
            </a:extLst>
          </p:cNvPr>
          <p:cNvSpPr txBox="1"/>
          <p:nvPr/>
        </p:nvSpPr>
        <p:spPr>
          <a:xfrm>
            <a:off x="8059421" y="1484109"/>
            <a:ext cx="2991534" cy="2166917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Utförarens genomförandeplan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Utföraren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upprätta en genomförandeplan.</a:t>
            </a:r>
          </a:p>
          <a:p>
            <a:endParaRPr lang="sv-SE" sz="1000" dirty="0">
              <a:solidFill>
                <a:srgbClr val="323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 bör upprättas med utgångspunkt i uppdraget till utföraren.</a:t>
            </a:r>
          </a:p>
        </p:txBody>
      </p:sp>
    </p:spTree>
    <p:extLst>
      <p:ext uri="{BB962C8B-B14F-4D97-AF65-F5344CB8AC3E}">
        <p14:creationId xmlns:p14="http://schemas.microsoft.com/office/powerpoint/2010/main" val="330986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klocka&#10;&#10;Automatiskt genererad beskrivning">
            <a:extLst>
              <a:ext uri="{FF2B5EF4-FFF2-40B4-BE49-F238E27FC236}">
                <a16:creationId xmlns:a16="http://schemas.microsoft.com/office/drawing/2014/main" id="{6A47009B-0B8C-4E99-9535-29251E33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A452734-744C-491B-A18E-572E10935359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BC1F09D-E6EB-4CD2-98C3-40F5472BE72E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4DA46F0-858D-441F-80DA-4CEB8DA7A9F7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CE97937-C3D1-4267-9306-25572D052588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45DBCA1-CA91-48D9-945C-FDEAF4A0B7E9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C5CFFE9-1D8F-47E2-9C87-B51EB1CB4486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0E64785-9130-4421-BF3C-7ED870E73AF2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3" name="Bildobjekt 2" descr="En bild som visar skjorta&#10;&#10;Automatiskt genererad beskrivning">
            <a:extLst>
              <a:ext uri="{FF2B5EF4-FFF2-40B4-BE49-F238E27FC236}">
                <a16:creationId xmlns:a16="http://schemas.microsoft.com/office/drawing/2014/main" id="{E56F6AE4-05FA-4098-8F3A-8246FF0D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6264B29A-58A3-4BB9-B0A9-CC11350B45BA}"/>
              </a:ext>
            </a:extLst>
          </p:cNvPr>
          <p:cNvSpPr txBox="1"/>
          <p:nvPr/>
        </p:nvSpPr>
        <p:spPr>
          <a:xfrm>
            <a:off x="6096000" y="3457536"/>
            <a:ext cx="3352799" cy="1889918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  <a:p>
            <a:endParaRPr lang="sv-SE" sz="1000" dirty="0">
              <a:solidFill>
                <a:srgbClr val="2B1F2D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Socialnämnden har ett ansvar att följa upp öppna insatser mot fastställda mål och den planering som gjorts tillsammans med den enskilde. </a:t>
            </a:r>
          </a:p>
          <a:p>
            <a:endParaRPr lang="sv-SE" sz="1000" dirty="0">
              <a:solidFill>
                <a:srgbClr val="2B1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Uppföljningen ska dokumenteras.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78A725E-B2F0-43A4-94AB-808F4BC6B312}"/>
              </a:ext>
            </a:extLst>
          </p:cNvPr>
          <p:cNvSpPr/>
          <p:nvPr/>
        </p:nvSpPr>
        <p:spPr>
          <a:xfrm>
            <a:off x="6868160" y="1132784"/>
            <a:ext cx="13271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50">
                <a:solidFill>
                  <a:schemeClr val="bg1"/>
                </a:solidFill>
                <a:latin typeface="Futura Std Medium" panose="020B0502020204020303" pitchFamily="34" charset="0"/>
                <a:cs typeface="Arial" panose="020B0604020202020204" pitchFamily="34" charset="0"/>
              </a:rPr>
              <a:t>Underlag</a:t>
            </a:r>
            <a:endParaRPr lang="sv-SE" sz="105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klocka&#10;&#10;Automatiskt genererad beskrivning">
            <a:extLst>
              <a:ext uri="{FF2B5EF4-FFF2-40B4-BE49-F238E27FC236}">
                <a16:creationId xmlns:a16="http://schemas.microsoft.com/office/drawing/2014/main" id="{6BC1865D-0DFA-4DE2-8771-3C1EAF75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0262E8E5-CCA6-483E-A9C0-96961C016203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7209123-8FB1-4F94-AA05-6706B59906CF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21BA86-12E1-4211-A26B-ACD4542B59A8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7ABE6CC-45C9-4635-8755-F0B0543BD8F3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92D275D-6368-47BC-88DB-8E3020A916F3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F2B44E5-A7D3-492E-AE05-71135FD2DBE5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BA8DF97-06FD-434B-B1D9-0CD67BF78011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197320-D75A-4364-B9D5-42AD3E1A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3D2DE776-E25A-4EAE-A989-37AC3BA93167}"/>
              </a:ext>
            </a:extLst>
          </p:cNvPr>
          <p:cNvSpPr txBox="1"/>
          <p:nvPr/>
        </p:nvSpPr>
        <p:spPr>
          <a:xfrm>
            <a:off x="4612581" y="1364510"/>
            <a:ext cx="4822460" cy="1674474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  <a:p>
            <a:endParaRPr lang="sv-SE" sz="1000" dirty="0">
              <a:solidFill>
                <a:srgbClr val="2B1F2D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insatserna kontaktperson, kontaktfamilj och särskilt kvalificerad kontaktperson finns det särskilda krav på kontinuerlig uppföljning av hur insatsen genomförs. </a:t>
            </a:r>
          </a:p>
          <a:p>
            <a:endParaRPr lang="sv-SE" sz="1000" dirty="0">
              <a:solidFill>
                <a:srgbClr val="2B1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Uppföljningen ska dokumenteras.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02C1E78-7BB0-494F-9F7E-3D907128C2BB}"/>
              </a:ext>
            </a:extLst>
          </p:cNvPr>
          <p:cNvSpPr/>
          <p:nvPr/>
        </p:nvSpPr>
        <p:spPr>
          <a:xfrm>
            <a:off x="6927353" y="5297064"/>
            <a:ext cx="13271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50">
                <a:solidFill>
                  <a:schemeClr val="bg1"/>
                </a:solidFill>
                <a:latin typeface="Futura Std Medium" panose="020B0502020204020303" pitchFamily="34" charset="0"/>
                <a:cs typeface="Arial" panose="020B0604020202020204" pitchFamily="34" charset="0"/>
              </a:rPr>
              <a:t>Underlag</a:t>
            </a:r>
            <a:endParaRPr lang="sv-SE" sz="105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5E7786C5920448A0EC0AB486F666C3" ma:contentTypeVersion="13" ma:contentTypeDescription="Skapa ett nytt dokument." ma:contentTypeScope="" ma:versionID="341549e6414eaadbee100b1368b41198">
  <xsd:schema xmlns:xsd="http://www.w3.org/2001/XMLSchema" xmlns:xs="http://www.w3.org/2001/XMLSchema" xmlns:p="http://schemas.microsoft.com/office/2006/metadata/properties" xmlns:ns3="75d3f8ff-f181-4789-8163-2de7fc3361ce" xmlns:ns4="b4b8141c-f581-4f3a-ac54-24ef40c003ed" targetNamespace="http://schemas.microsoft.com/office/2006/metadata/properties" ma:root="true" ma:fieldsID="b821a550605c15a7ce159d1636320a3f" ns3:_="" ns4:_="">
    <xsd:import namespace="75d3f8ff-f181-4789-8163-2de7fc3361ce"/>
    <xsd:import namespace="b4b8141c-f581-4f3a-ac54-24ef40c003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f8ff-f181-4789-8163-2de7fc33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8141c-f581-4f3a-ac54-24ef40c003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3F88A7-465C-4492-9202-FAB0620157A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5d3f8ff-f181-4789-8163-2de7fc3361ce"/>
    <ds:schemaRef ds:uri="b4b8141c-f581-4f3a-ac54-24ef40c003e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A10739-5FD0-4B24-B0CD-D83A97A13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3f8ff-f181-4789-8163-2de7fc3361ce"/>
    <ds:schemaRef ds:uri="b4b8141c-f581-4f3a-ac54-24ef40c0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524BC0-55AD-4BAC-8A42-0F7BF72EF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286</Words>
  <Application>Microsoft Office PowerPoint</Application>
  <PresentationFormat>Bredbild</PresentationFormat>
  <Paragraphs>102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Calibri Light</vt:lpstr>
      <vt:lpstr>Arial</vt:lpstr>
      <vt:lpstr>Calibri</vt:lpstr>
      <vt:lpstr>Futura Std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 Mikael Nordlöf</dc:creator>
  <cp:lastModifiedBy>Ekerstedt, Malin</cp:lastModifiedBy>
  <cp:revision>16</cp:revision>
  <dcterms:created xsi:type="dcterms:W3CDTF">2020-02-23T22:30:50Z</dcterms:created>
  <dcterms:modified xsi:type="dcterms:W3CDTF">2022-12-16T09:56:46Z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0x010100065E7786C5920448A0EC0AB486F666C3</vt:lpwstr>
  </property>
</Properties>
</file>