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339" r:id="rId2"/>
    <p:sldId id="316" r:id="rId3"/>
    <p:sldId id="317" r:id="rId4"/>
    <p:sldId id="318" r:id="rId5"/>
    <p:sldId id="319" r:id="rId6"/>
    <p:sldId id="320" r:id="rId7"/>
    <p:sldId id="321" r:id="rId8"/>
    <p:sldId id="322" r:id="rId9"/>
    <p:sldId id="323" r:id="rId10"/>
    <p:sldId id="324" r:id="rId11"/>
    <p:sldId id="325" r:id="rId12"/>
    <p:sldId id="326" r:id="rId13"/>
    <p:sldId id="327" r:id="rId14"/>
    <p:sldId id="328" r:id="rId15"/>
    <p:sldId id="329" r:id="rId16"/>
    <p:sldId id="330" r:id="rId17"/>
    <p:sldId id="331" r:id="rId18"/>
    <p:sldId id="332" r:id="rId19"/>
    <p:sldId id="333" r:id="rId20"/>
    <p:sldId id="334" r:id="rId21"/>
    <p:sldId id="335" r:id="rId22"/>
    <p:sldId id="336" r:id="rId23"/>
    <p:sldId id="337" r:id="rId24"/>
    <p:sldId id="340" r:id="rId25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ågström, Eva" initials="KE" lastIdx="1" clrIdx="0">
    <p:extLst>
      <p:ext uri="{19B8F6BF-5375-455C-9EA6-DF929625EA0E}">
        <p15:presenceInfo xmlns:p15="http://schemas.microsoft.com/office/powerpoint/2012/main" userId="S-1-5-21-2075942658-1792417684-393963531-3096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75" autoAdjust="0"/>
    <p:restoredTop sz="77143" autoAdjust="0"/>
  </p:normalViewPr>
  <p:slideViewPr>
    <p:cSldViewPr snapToGrid="0" showGuides="1">
      <p:cViewPr varScale="1">
        <p:scale>
          <a:sx n="126" d="100"/>
          <a:sy n="126" d="100"/>
        </p:scale>
        <p:origin x="2634" y="126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2020-09-14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2020-09-14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Här börjar bildspelet</a:t>
            </a:r>
            <a:r>
              <a:rPr lang="sv-SE" baseline="0" dirty="0"/>
              <a:t> som du visar för deltagarna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69530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200" b="0" baseline="0" dirty="0"/>
              <a:t>Gå igenom instruktionerna med hela gruppen (denna och följande två bilder). Poängtera vikten av att fördela tiden så att alla hinner ta upp sitt ärende.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200" b="0" baseline="0" dirty="0"/>
              <a:t>Bestäm en tid för återsamling. Beräkna 10 minuter per deltagare och grupp. </a:t>
            </a:r>
            <a:endParaRPr lang="sv-SE" sz="1200" b="0" dirty="0"/>
          </a:p>
          <a:p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D5686F-F078-4CCD-8B13-BD87C1522AC4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141620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Vid återsamlingen, gå igenom gruppernas idéer.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5686F-F078-4CCD-8B13-BD87C1522AC4}" type="slidenum">
              <a:rPr lang="sv-SE" smtClean="0"/>
              <a:t>20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43938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sz="1200" dirty="0"/>
              <a:t>Bestäm gärna en tid för att följa upp och utvärdera hur det har gått.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Om du </a:t>
            </a:r>
            <a:r>
              <a:rPr lang="en-US" dirty="0" err="1"/>
              <a:t>vill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du,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del av </a:t>
            </a:r>
            <a:r>
              <a:rPr lang="en-US" dirty="0" err="1"/>
              <a:t>avslutningen</a:t>
            </a:r>
            <a:r>
              <a:rPr lang="en-US" dirty="0"/>
              <a:t>, visa tips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fördjupande</a:t>
            </a:r>
            <a:r>
              <a:rPr lang="en-US" dirty="0"/>
              <a:t> </a:t>
            </a:r>
            <a:r>
              <a:rPr lang="en-US" dirty="0" err="1"/>
              <a:t>läsning</a:t>
            </a:r>
            <a:r>
              <a:rPr lang="en-US" dirty="0"/>
              <a:t> (se </a:t>
            </a:r>
            <a:r>
              <a:rPr lang="en-US" dirty="0" err="1"/>
              <a:t>nästa</a:t>
            </a:r>
            <a:r>
              <a:rPr lang="en-US" dirty="0"/>
              <a:t> </a:t>
            </a:r>
            <a:r>
              <a:rPr lang="en-US" dirty="0" err="1"/>
              <a:t>bild</a:t>
            </a:r>
            <a:r>
              <a:rPr lang="en-US" dirty="0"/>
              <a:t>).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dirty="0"/>
          </a:p>
          <a:p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D5686F-F078-4CCD-8B13-BD87C1522AC4}" type="slidenum">
              <a:rPr lang="sv-SE" smtClean="0"/>
              <a:t>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90536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D5686F-F078-4CCD-8B13-BD87C1522AC4}" type="slidenum">
              <a:rPr lang="sv-SE" smtClean="0"/>
              <a:t>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11352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5470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Denna bild visas inte för deltagarna. Den ger dig en översikt över innehållet.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5686F-F078-4CCD-8B13-BD87C1522AC4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02186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syftet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D5686F-F078-4CCD-8B13-BD87C1522AC4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73771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instruktionen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gå</a:t>
            </a:r>
            <a:r>
              <a:rPr lang="en-US" dirty="0"/>
              <a:t> sedan </a:t>
            </a:r>
            <a:r>
              <a:rPr lang="en-US" dirty="0" err="1"/>
              <a:t>vidare</a:t>
            </a:r>
            <a:r>
              <a:rPr lang="en-US" dirty="0"/>
              <a:t> till </a:t>
            </a:r>
            <a:r>
              <a:rPr lang="en-US" dirty="0" err="1"/>
              <a:t>nästa</a:t>
            </a:r>
            <a:r>
              <a:rPr lang="en-US" dirty="0"/>
              <a:t> </a:t>
            </a:r>
            <a:r>
              <a:rPr lang="en-US" dirty="0" err="1"/>
              <a:t>bild</a:t>
            </a:r>
            <a:r>
              <a:rPr lang="en-US" dirty="0"/>
              <a:t>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D5686F-F078-4CCD-8B13-BD87C1522AC4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07368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Läs texten</a:t>
            </a:r>
            <a:r>
              <a:rPr lang="sv-SE" baseline="0" dirty="0"/>
              <a:t> högt för gruppen. Låt deltagarna få några minuter att fundera.  Fortsätt sedan till nästa bild.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5686F-F078-4CCD-8B13-BD87C1522AC4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44784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Läs texten</a:t>
            </a:r>
            <a:r>
              <a:rPr lang="sv-SE" baseline="0" dirty="0"/>
              <a:t> högt för gruppen. Låt deltagarna få några minuter att fundera. Fortsätt sedan till nästa bild.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5686F-F078-4CCD-8B13-BD87C1522AC4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10612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Läs texten</a:t>
            </a:r>
            <a:r>
              <a:rPr lang="sv-SE" baseline="0" dirty="0"/>
              <a:t> högt för gruppen. Låt deltagarna få några minuter för att fundera. Fortsätt sedan till nästa bild.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5686F-F078-4CCD-8B13-BD87C1522AC4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07083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Läs texten</a:t>
            </a:r>
            <a:r>
              <a:rPr lang="sv-SE" baseline="0" dirty="0"/>
              <a:t> högt för gruppen. Låt deltagarna få några minuter för att fundera.  Fortsätt sedan till nästa bild.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5686F-F078-4CCD-8B13-BD87C1522AC4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90809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I detta moment ska deltagarna utgå från det ärende som de tagit med sig för att få hjälp att planera för barnets/den unges delaktighet</a:t>
            </a:r>
            <a:r>
              <a:rPr lang="sv-SE" sz="1200" b="0" dirty="0"/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100" b="0" dirty="0"/>
              <a:t>Dela in deltagarna i grupper om 3-4 personer.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5686F-F078-4CCD-8B13-BD87C1522AC4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33831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fld id="{6043E2B0-2169-4A3A-AE80-DAD53D0CADE6}" type="datetime1">
              <a:rPr lang="sv-SE" smtClean="0"/>
              <a:t>2020-09-14</a:t>
            </a:fld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349B5-7D12-41A1-BCB2-ED8D7D72DC7A}" type="datetime1">
              <a:rPr lang="sv-SE" smtClean="0"/>
              <a:t>2020-09-14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F48BA-582C-4DC4-A980-8A64D5839ABA}" type="datetime1">
              <a:rPr lang="sv-SE" smtClean="0"/>
              <a:t>2020-09-14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76F54-034F-43D8-9B1F-B4EFCABDEEEF}" type="datetime1">
              <a:rPr lang="sv-SE" smtClean="0"/>
              <a:t>2020-09-14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41084-7DA2-4F5A-A10D-1C8F6A514FC5}" type="datetime1">
              <a:rPr lang="sv-SE" smtClean="0"/>
              <a:t>2020-09-14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ABD6A-82D4-45C3-AEFC-2279867B103F}" type="datetime1">
              <a:rPr lang="sv-SE" smtClean="0"/>
              <a:t>2020-09-14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A61C3-5947-4464-A4E4-2B0CFC1E35D9}" type="datetime1">
              <a:rPr lang="sv-SE" smtClean="0"/>
              <a:t>2020-09-14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8C6BF-9F7A-42E3-B945-7EB8636A2B25}" type="datetime1">
              <a:rPr lang="sv-SE" smtClean="0"/>
              <a:t>2020-09-14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AA17-9886-4CA3-858F-35BA51490530}" type="datetime1">
              <a:rPr lang="sv-SE" smtClean="0"/>
              <a:t>2020-09-14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DEDE6-F17A-4D83-A4FD-B29F243B8BDC}" type="datetime1">
              <a:rPr lang="sv-SE" smtClean="0"/>
              <a:t>2020-09-14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E354-3951-4939-B331-7831FFD13542}" type="datetime1">
              <a:rPr lang="sv-SE" smtClean="0"/>
              <a:t>2020-09-14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E4B1-CE01-4B2E-8FD5-0C7E4A6F2D5A}" type="datetime1">
              <a:rPr lang="sv-SE" smtClean="0"/>
              <a:t>2020-09-14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11620-8475-4CCA-916B-364DCE979546}" type="datetime1">
              <a:rPr lang="sv-SE" smtClean="0"/>
              <a:t>2020-09-14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48D06-04F0-4016-95DA-E07BF5467D91}" type="datetime1">
              <a:rPr lang="sv-SE" smtClean="0"/>
              <a:t>2020-09-14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A390-0680-49F3-9876-F0F720E1407C}" type="datetime1">
              <a:rPr lang="sv-SE" smtClean="0"/>
              <a:t>2020-09-14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41BF7-AD24-46FA-87C0-239F09F45930}" type="datetime1">
              <a:rPr lang="sv-SE" smtClean="0"/>
              <a:t>2020-09-14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821A0-4870-4A1E-912A-0A76A6C2A998}" type="datetime1">
              <a:rPr lang="sv-SE" smtClean="0"/>
              <a:t>2020-09-14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34717-6803-4AAF-A808-1C0B8EAA7A2C}" type="datetime1">
              <a:rPr lang="sv-SE" smtClean="0"/>
              <a:t>2020-09-14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3359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F2AD5-9220-4C56-82E3-6CA29F2E40A7}" type="datetime1">
              <a:rPr lang="sv-SE" smtClean="0"/>
              <a:t>2020-09-14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ECD21-B3E2-4C00-BF2E-9DEF7AFECFEA}" type="datetime1">
              <a:rPr lang="sv-SE" smtClean="0"/>
              <a:t>2020-09-14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4E36D-E4C0-4844-9C94-1E4529B2DA3E}" type="datetime1">
              <a:rPr lang="sv-SE" smtClean="0"/>
              <a:t>2020-09-14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0C9F-0403-4EB7-BD81-CD47D9412A15}" type="datetime1">
              <a:rPr lang="sv-SE" smtClean="0"/>
              <a:t>2020-09-14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F6F9-FBBC-4A7B-9B9D-3E04F95FF082}" type="datetime1">
              <a:rPr lang="sv-SE" smtClean="0"/>
              <a:t>2020-09-14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57268-C04E-45B8-A54F-BBF0A00BB159}" type="datetime1">
              <a:rPr lang="sv-SE" smtClean="0"/>
              <a:t>2020-09-14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B110C51-69B9-4651-BA65-1A79E7E27674}" type="datetime1">
              <a:rPr lang="sv-SE" smtClean="0"/>
              <a:t>2020-09-14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Utforma uppdrag placering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  <p:sldLayoutId id="2147483710" r:id="rId26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E2B85A-D4EB-43F5-817E-4940A89308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Delaktighet i utformning av uppdrag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endParaRPr lang="sv-SE" sz="2100" b="0" dirty="0">
              <a:solidFill>
                <a:srgbClr val="FFFFFF"/>
              </a:solidFill>
            </a:endParaRPr>
          </a:p>
        </p:txBody>
      </p:sp>
      <p:pic>
        <p:nvPicPr>
          <p:cNvPr id="4" name="Platshållare för bild 3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40629" t="-24657" r="-17163" b="-9690"/>
          <a:stretch/>
        </p:blipFill>
        <p:spPr>
          <a:solidFill>
            <a:srgbClr val="3DB7E4"/>
          </a:solidFill>
        </p:spPr>
      </p:pic>
    </p:spTree>
    <p:extLst>
      <p:ext uri="{BB962C8B-B14F-4D97-AF65-F5344CB8AC3E}">
        <p14:creationId xmlns:p14="http://schemas.microsoft.com/office/powerpoint/2010/main" val="23196652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sz="quarter" idx="13"/>
          </p:nvPr>
        </p:nvSpPr>
        <p:spPr>
          <a:xfrm>
            <a:off x="801687" y="1654139"/>
            <a:ext cx="6959600" cy="3232867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När en åtgärd rör ett barn ska barnet få relevant information. </a:t>
            </a:r>
          </a:p>
          <a:p>
            <a:pPr marL="0" indent="0">
              <a:buNone/>
            </a:pPr>
            <a:r>
              <a:rPr lang="sv-SE" dirty="0"/>
              <a:t>Ett barn ska ges möjlighet att framföra sina åsikter i frågor som rör barnet.</a:t>
            </a:r>
          </a:p>
          <a:p>
            <a:pPr marL="0" indent="0">
              <a:buNone/>
            </a:pPr>
            <a:endParaRPr lang="sv-SE" b="0" dirty="0"/>
          </a:p>
          <a:p>
            <a:pPr marL="0" indent="0">
              <a:buNone/>
            </a:pPr>
            <a:r>
              <a:rPr lang="sv-SE" sz="2000" b="0" i="1" dirty="0"/>
              <a:t>(Se 11 kap. 10 § socialtjänstlagen)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435214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sz="quarter" idx="13"/>
          </p:nvPr>
        </p:nvSpPr>
        <p:spPr>
          <a:xfrm>
            <a:off x="801686" y="1654139"/>
            <a:ext cx="7237414" cy="3232867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Barns och ungas rätt till information är en viktig förutsättning för att de ska kunna komma till tals och bli delaktiga. Med </a:t>
            </a:r>
            <a:br>
              <a:rPr lang="sv-SE" dirty="0"/>
            </a:br>
            <a:r>
              <a:rPr lang="sv-SE" dirty="0"/>
              <a:t>relevant information avses saklig information som är av betydelse för barnet eller den unge i ärendet eller målet.</a:t>
            </a:r>
          </a:p>
          <a:p>
            <a:pPr marL="0" indent="0">
              <a:buNone/>
            </a:pPr>
            <a:r>
              <a:rPr lang="sv-SE" sz="1800" b="0" i="1" dirty="0"/>
              <a:t>(Placerade barn och unga s.176)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15979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811397-365C-4CD3-9D47-6A4373D48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gemensamt </a:t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78076D7E-DE21-45B5-B362-1FB266BE5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1688" y="2057400"/>
            <a:ext cx="7408862" cy="3695131"/>
          </a:xfrm>
        </p:spPr>
        <p:txBody>
          <a:bodyPr/>
          <a:lstStyle/>
          <a:p>
            <a:pPr marL="0" indent="0">
              <a:buNone/>
            </a:pPr>
            <a:r>
              <a:rPr lang="sv-SE" sz="2600" dirty="0"/>
              <a:t>Diskutera i helgrupp och skriv viktiga </a:t>
            </a:r>
            <a:br>
              <a:rPr lang="sv-SE" sz="2600" dirty="0"/>
            </a:br>
            <a:r>
              <a:rPr lang="sv-SE" sz="2600" dirty="0"/>
              <a:t>punkter på tavla eller blädderblock:</a:t>
            </a:r>
          </a:p>
          <a:p>
            <a:r>
              <a:rPr lang="sv-SE" sz="2600" b="0" dirty="0"/>
              <a:t>Vad tänker ni om texterna på föregående bilder?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55444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Fundera enskilt </a:t>
            </a:r>
            <a:br>
              <a:rPr lang="sv-SE" dirty="0"/>
            </a:br>
            <a:r>
              <a:rPr lang="sv-SE" b="0" dirty="0"/>
              <a:t>(3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600" dirty="0"/>
              <a:t>Vad tar du med dig från diskussionen?</a:t>
            </a:r>
          </a:p>
          <a:p>
            <a:pPr marL="0" indent="0">
              <a:buNone/>
            </a:pPr>
            <a:r>
              <a:rPr lang="sv-SE" sz="2000" dirty="0"/>
              <a:t>Exempelvis: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Något du har fått hjälp med.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Eventuella ”aha-upplevelser”.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Något du ska börja, sluta eller fortsätta göra. 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35131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och avsluta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600" b="0" dirty="0"/>
              <a:t>Gå laget runt och låt dem som vill </a:t>
            </a:r>
            <a:br>
              <a:rPr lang="sv-SE" sz="2600" b="0" dirty="0"/>
            </a:br>
            <a:r>
              <a:rPr lang="sv-SE" sz="2600" b="0" dirty="0"/>
              <a:t>dela med sig av tankar kring övningen. </a:t>
            </a:r>
          </a:p>
          <a:p>
            <a:r>
              <a:rPr lang="sv-SE" sz="2600" b="0" dirty="0"/>
              <a:t>Avsluta övningen.  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37766" y="678279"/>
            <a:ext cx="1095924" cy="1105211"/>
          </a:xfrm>
          <a:prstGeom prst="ellipse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089643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Delaktighet i eget ärende</a:t>
            </a:r>
            <a:br>
              <a:rPr lang="sv-SE" sz="3600" dirty="0"/>
            </a:br>
            <a:r>
              <a:rPr lang="sv-SE" sz="3600" b="0" dirty="0"/>
              <a:t>(</a:t>
            </a:r>
            <a:r>
              <a:rPr lang="sv-SE" sz="3600" b="0"/>
              <a:t>60 minuter) </a:t>
            </a:r>
            <a:endParaRPr lang="sv-SE" b="0" dirty="0"/>
          </a:p>
        </p:txBody>
      </p:sp>
    </p:spTree>
    <p:extLst>
      <p:ext uri="{BB962C8B-B14F-4D97-AF65-F5344CB8AC3E}">
        <p14:creationId xmlns:p14="http://schemas.microsoft.com/office/powerpoint/2010/main" val="26440003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b="0" dirty="0"/>
              <a:t>Att ge praktisk övning i att möjliggöra delaktighet för barnet eller den unge och </a:t>
            </a:r>
            <a:br>
              <a:rPr lang="sv-SE" b="0" dirty="0"/>
            </a:br>
            <a:r>
              <a:rPr lang="sv-SE" b="0" dirty="0"/>
              <a:t>dess vårdnadshavare i utformning av insatser. </a:t>
            </a:r>
          </a:p>
          <a:p>
            <a:r>
              <a:rPr lang="sv-SE" b="0" dirty="0"/>
              <a:t>Övningen är också tänkt att ge nya idéer </a:t>
            </a:r>
            <a:br>
              <a:rPr lang="sv-SE" b="0" dirty="0"/>
            </a:br>
            <a:r>
              <a:rPr lang="sv-SE" b="0" dirty="0"/>
              <a:t>till hur en handläggare kan möjliggöra och motivera till delaktighet.  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76493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F390AC-7F68-4AAF-B448-4BE35C233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Välj ett ärende att börja med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1688" y="2057400"/>
            <a:ext cx="6707476" cy="36951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600" dirty="0"/>
              <a:t>Handläggaren sammanfattar kort, </a:t>
            </a:r>
            <a:br>
              <a:rPr lang="sv-SE" sz="2600" dirty="0"/>
            </a:br>
            <a:r>
              <a:rPr lang="sv-SE" sz="2600" dirty="0"/>
              <a:t>utan att avslöja individernas identitet: 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Vad handlar ärendet om?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Vilka är förutsättningarna för barnets och vårdnads-havarnas delaktighet (t.ex. ålder, mognad, språk, funktionsnedsättning, etc.)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Hur har du hittills gjort/tänkt göra barnet och vårdnads-havarna delaktiga i att planera och utforma insatsen?</a:t>
            </a:r>
          </a:p>
          <a:p>
            <a:pPr marL="285750" lvl="1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94396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F390AC-7F68-4AAF-B448-4BE35C233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Fundera enskilt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sv-SE" sz="2600" dirty="0"/>
              <a:t>Resonera runt andra möjligheter eller lösningar för att göra barn och vårdnadshavare delaktiga, exempelvis: 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Tolk eller andra typer av kommunikationsstöd?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Alternativa sätt att inhämta information, </a:t>
            </a:r>
            <a:br>
              <a:rPr lang="sv-SE" sz="2000" b="0" dirty="0"/>
            </a:br>
            <a:r>
              <a:rPr lang="sv-SE" sz="2000" b="0" dirty="0"/>
              <a:t>annat än fysiska möten? 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Samtal med barnet med eller utan </a:t>
            </a:r>
            <a:br>
              <a:rPr lang="sv-SE" sz="2000" b="0" dirty="0"/>
            </a:br>
            <a:r>
              <a:rPr lang="sv-SE" sz="2000" b="0" dirty="0"/>
              <a:t>vårdnadshavare? Fundera över om </a:t>
            </a:r>
            <a:br>
              <a:rPr lang="sv-SE" sz="2000" b="0" dirty="0"/>
            </a:br>
            <a:r>
              <a:rPr lang="sv-SE" sz="2000" b="0" dirty="0"/>
              <a:t>det gör någon skillnad för barnets </a:t>
            </a:r>
            <a:br>
              <a:rPr lang="sv-SE" sz="2000" b="0" dirty="0"/>
            </a:br>
            <a:r>
              <a:rPr lang="sv-SE" sz="2000" b="0" dirty="0"/>
              <a:t>delaktighet om vårdnadshavarna är med eller inte.  </a:t>
            </a:r>
          </a:p>
          <a:p>
            <a:pPr marL="285750" lvl="1" indent="0">
              <a:buNone/>
            </a:pPr>
            <a:r>
              <a:rPr lang="sv-SE" sz="1800" dirty="0"/>
              <a:t> </a:t>
            </a:r>
          </a:p>
          <a:p>
            <a:pPr marL="285750" lvl="1" indent="0">
              <a:buNone/>
            </a:pPr>
            <a:endParaRPr lang="sv-SE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</p:txBody>
      </p:sp>
      <p:sp>
        <p:nvSpPr>
          <p:cNvPr id="4" name="Kommentar i oval 3"/>
          <p:cNvSpPr/>
          <p:nvPr/>
        </p:nvSpPr>
        <p:spPr>
          <a:xfrm>
            <a:off x="5464708" y="3754896"/>
            <a:ext cx="2944280" cy="1324825"/>
          </a:xfrm>
          <a:prstGeom prst="wedgeEllipseCallout">
            <a:avLst/>
          </a:prstGeom>
          <a:ln w="9525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900" dirty="0">
                <a:solidFill>
                  <a:schemeClr val="accent4"/>
                </a:solidFill>
              </a:rPr>
              <a:t>Tänk fritt!</a:t>
            </a:r>
          </a:p>
          <a:p>
            <a:pPr algn="ctr"/>
            <a:r>
              <a:rPr lang="sv-SE" sz="1900" dirty="0">
                <a:solidFill>
                  <a:schemeClr val="accent4"/>
                </a:solidFill>
              </a:rPr>
              <a:t>Förkasta inga idéer i detta läge.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9817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69F40A-D500-444D-A5A5-CB611390C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Prioritera </a:t>
            </a: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55EC9CF-5887-470C-BB55-481FFA37A3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600" dirty="0"/>
              <a:t>Välj ut de idéer som är relevanta att </a:t>
            </a:r>
            <a:br>
              <a:rPr lang="sv-SE" sz="2600" dirty="0"/>
            </a:br>
            <a:r>
              <a:rPr lang="sv-SE" sz="2600" dirty="0"/>
              <a:t>pröva i det aktuella ärendet, och som: 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kan fungera för det specifika barnet och dess vårdnadshavare.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är praktiskt möjliga.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fungerar med tanke på sekretess och den enskildes integritet. </a:t>
            </a:r>
          </a:p>
          <a:p>
            <a:pPr marL="0" lvl="0" indent="0">
              <a:buNone/>
            </a:pPr>
            <a:r>
              <a:rPr lang="sv-SE" sz="2000" dirty="0">
                <a:solidFill>
                  <a:srgbClr val="002B45"/>
                </a:solidFill>
              </a:rPr>
              <a:t>När ni är färdiga, börja om med nästa ärende. </a:t>
            </a:r>
          </a:p>
          <a:p>
            <a:pPr lvl="1"/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19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84760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3" y="686594"/>
            <a:ext cx="7454331" cy="1296144"/>
          </a:xfrm>
        </p:spPr>
        <p:txBody>
          <a:bodyPr/>
          <a:lstStyle/>
          <a:p>
            <a:r>
              <a:rPr lang="sv-SE" dirty="0"/>
              <a:t>Innehåll och ungefärlig tidsåtgång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b="1" dirty="0"/>
              <a:t>Varför delaktighet? </a:t>
            </a:r>
            <a:r>
              <a:rPr lang="sv-SE" sz="2000" dirty="0"/>
              <a:t>(40 minuter)</a:t>
            </a:r>
          </a:p>
          <a:p>
            <a:r>
              <a:rPr lang="sv-SE" b="1" dirty="0"/>
              <a:t>Delaktighet i eget ärende </a:t>
            </a:r>
            <a:r>
              <a:rPr lang="sv-SE" sz="2000" dirty="0"/>
              <a:t>(60 minuter)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8367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D53E9B-F8BC-49F1-A34A-55312A9B7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Gå igenom gemensamt 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2F873CA-EAE8-47E6-AC15-59030883F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sv-SE" sz="2600" b="0" dirty="0"/>
              <a:t>Varje grupp berättar om en till två av </a:t>
            </a:r>
            <a:br>
              <a:rPr lang="sv-SE" sz="2600" b="0" dirty="0"/>
            </a:br>
            <a:r>
              <a:rPr lang="sv-SE" sz="2600" b="0" dirty="0"/>
              <a:t>de idéer som de har prioriterat och varför. </a:t>
            </a:r>
          </a:p>
          <a:p>
            <a:pPr>
              <a:spcBef>
                <a:spcPts val="0"/>
              </a:spcBef>
            </a:pPr>
            <a:r>
              <a:rPr lang="sv-SE" sz="2600" b="0" dirty="0"/>
              <a:t>Skriv upp idéerna på en tavla eller </a:t>
            </a:r>
            <a:br>
              <a:rPr lang="sv-SE" sz="2600" b="0" dirty="0"/>
            </a:br>
            <a:r>
              <a:rPr lang="sv-SE" sz="2600" b="0" dirty="0"/>
              <a:t>ett blädderblock.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20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5458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Fundera enskilt </a:t>
            </a:r>
            <a:br>
              <a:rPr lang="sv-SE" dirty="0"/>
            </a:br>
            <a:r>
              <a:rPr lang="sv-SE" b="0" dirty="0"/>
              <a:t>(3 minuter)</a:t>
            </a:r>
            <a:r>
              <a:rPr lang="sv-SE" dirty="0"/>
              <a:t/>
            </a:r>
            <a:br>
              <a:rPr lang="sv-SE" dirty="0"/>
            </a:br>
            <a:endParaRPr lang="sv-SE" b="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600" dirty="0"/>
              <a:t>Vad tar du med dig? </a:t>
            </a:r>
          </a:p>
          <a:p>
            <a:pPr marL="0" indent="0">
              <a:buNone/>
            </a:pPr>
            <a:r>
              <a:rPr lang="sv-SE" sz="2000" dirty="0"/>
              <a:t>Exempelvis: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Har diskussionen fått dig att se annorlunda på </a:t>
            </a:r>
            <a:br>
              <a:rPr lang="sv-SE" sz="2000" b="0" dirty="0"/>
            </a:br>
            <a:r>
              <a:rPr lang="sv-SE" sz="2000" b="0" dirty="0"/>
              <a:t>delaktighet i planering och utformning av insatser? </a:t>
            </a:r>
            <a:br>
              <a:rPr lang="sv-SE" sz="2000" b="0" dirty="0"/>
            </a:br>
            <a:r>
              <a:rPr lang="sv-SE" sz="2000" b="0" dirty="0"/>
              <a:t>I så fall på vilket sätt?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Vilka konkreta tips kan du använda i dina egna ärenden? 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Vad vill du börja/fortsätta/sluta göra i dina ärenden, </a:t>
            </a:r>
            <a:br>
              <a:rPr lang="sv-SE" sz="2000" b="0" dirty="0"/>
            </a:br>
            <a:r>
              <a:rPr lang="sv-SE" sz="2000" b="0" dirty="0"/>
              <a:t>kopplat till planering och utformning av insatser?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21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96917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och avsluta gemensamt </a:t>
            </a: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844" y="2168433"/>
            <a:ext cx="6951600" cy="4008529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sv-SE" sz="2600" b="0" dirty="0"/>
              <a:t>Gå laget runt och låt var och en berätta </a:t>
            </a:r>
            <a:br>
              <a:rPr lang="sv-SE" sz="2600" b="0" dirty="0"/>
            </a:br>
            <a:r>
              <a:rPr lang="sv-SE" sz="2600" b="0" dirty="0"/>
              <a:t>om </a:t>
            </a:r>
            <a:r>
              <a:rPr lang="sv-SE" sz="2600" b="0" u="sng" dirty="0"/>
              <a:t>en</a:t>
            </a:r>
            <a:r>
              <a:rPr lang="sv-SE" sz="2600" b="0" dirty="0"/>
              <a:t> sak som hen tar med sig. </a:t>
            </a:r>
          </a:p>
          <a:p>
            <a:pPr>
              <a:spcBef>
                <a:spcPts val="0"/>
              </a:spcBef>
            </a:pPr>
            <a:r>
              <a:rPr lang="sv-SE" sz="2600" b="0" dirty="0"/>
              <a:t>Avsluta övningen.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46092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sz="quarter" idx="13"/>
          </p:nvPr>
        </p:nvSpPr>
        <p:spPr>
          <a:xfrm>
            <a:off x="801687" y="1353267"/>
            <a:ext cx="7905015" cy="3708400"/>
          </a:xfrm>
        </p:spPr>
        <p:txBody>
          <a:bodyPr/>
          <a:lstStyle/>
          <a:p>
            <a:pPr marL="0" indent="0">
              <a:buNone/>
            </a:pPr>
            <a:r>
              <a:rPr lang="sv-SE" sz="3400" dirty="0"/>
              <a:t>Läs mer:</a:t>
            </a:r>
          </a:p>
          <a:p>
            <a:pPr>
              <a:spcBef>
                <a:spcPts val="800"/>
              </a:spcBef>
            </a:pPr>
            <a:r>
              <a:rPr lang="sv-SE" dirty="0"/>
              <a:t>Bedöma barns mognad för delaktighet s. 9–22</a:t>
            </a:r>
          </a:p>
          <a:p>
            <a:pPr>
              <a:spcBef>
                <a:spcPts val="800"/>
              </a:spcBef>
            </a:pPr>
            <a:r>
              <a:rPr lang="sv-SE" dirty="0"/>
              <a:t>Att samtala med barn s. 18</a:t>
            </a:r>
          </a:p>
          <a:p>
            <a:pPr>
              <a:spcBef>
                <a:spcPts val="800"/>
              </a:spcBef>
            </a:pPr>
            <a:r>
              <a:rPr lang="sv-SE" dirty="0"/>
              <a:t>Utreda barn och unga s. 26 </a:t>
            </a:r>
          </a:p>
          <a:p>
            <a:pPr>
              <a:spcBef>
                <a:spcPts val="800"/>
              </a:spcBef>
            </a:pPr>
            <a:r>
              <a:rPr lang="sv-SE" dirty="0"/>
              <a:t>Placerade barn och unga s. 176-182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8259" y="700051"/>
            <a:ext cx="1191333" cy="1083439"/>
          </a:xfrm>
          <a:prstGeom prst="rect">
            <a:avLst/>
          </a:prstGeom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65475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9809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Varför delaktighet? </a:t>
            </a:r>
            <a:br>
              <a:rPr lang="sv-SE" sz="3600" dirty="0"/>
            </a:br>
            <a:r>
              <a:rPr lang="sv-SE" sz="2800" b="0" dirty="0"/>
              <a:t>(40 minuter)</a:t>
            </a:r>
            <a:endParaRPr lang="sv-SE" b="0" dirty="0"/>
          </a:p>
        </p:txBody>
      </p:sp>
    </p:spTree>
    <p:extLst>
      <p:ext uri="{BB962C8B-B14F-4D97-AF65-F5344CB8AC3E}">
        <p14:creationId xmlns:p14="http://schemas.microsoft.com/office/powerpoint/2010/main" val="2034653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0" dirty="0"/>
              <a:t>Att synliggöra vikten av barnets </a:t>
            </a:r>
            <a:br>
              <a:rPr lang="sv-SE" b="0" dirty="0"/>
            </a:br>
            <a:r>
              <a:rPr lang="sv-SE" b="0" dirty="0"/>
              <a:t>och vårdnadshavarnas delaktighet </a:t>
            </a:r>
            <a:br>
              <a:rPr lang="sv-SE" b="0" dirty="0"/>
            </a:br>
            <a:r>
              <a:rPr lang="sv-SE" b="0" dirty="0"/>
              <a:t>i utformningen av uppdraget och de </a:t>
            </a:r>
            <a:br>
              <a:rPr lang="sv-SE" b="0" dirty="0"/>
            </a:br>
            <a:r>
              <a:rPr lang="sv-SE" b="0" dirty="0"/>
              <a:t>positiva effekter som delaktigheten </a:t>
            </a:r>
            <a:br>
              <a:rPr lang="sv-SE" b="0" dirty="0"/>
            </a:br>
            <a:r>
              <a:rPr lang="sv-SE" b="0" dirty="0"/>
              <a:t>kan bidra med i genomförandet. 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8528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Fundera enskilt</a:t>
            </a:r>
            <a:br>
              <a:rPr lang="sv-SE" dirty="0"/>
            </a:br>
            <a:r>
              <a:rPr lang="sv-SE" b="0" dirty="0"/>
              <a:t>(3 min)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801687" y="2059200"/>
            <a:ext cx="7094537" cy="3708400"/>
          </a:xfrm>
        </p:spPr>
        <p:txBody>
          <a:bodyPr/>
          <a:lstStyle/>
          <a:p>
            <a:pPr marL="0" indent="0">
              <a:buNone/>
            </a:pPr>
            <a:r>
              <a:rPr lang="sv-SE" b="0" dirty="0"/>
              <a:t>Försök att komma ihåg ett tillfälle när du inte </a:t>
            </a:r>
            <a:br>
              <a:rPr lang="sv-SE" b="0" dirty="0"/>
            </a:br>
            <a:r>
              <a:rPr lang="sv-SE" b="0" dirty="0"/>
              <a:t>fick vara med och bestämma om utformningen eller upplägget för något som hade direkt påverkan på dig (eller ditt barn). Det kan t.ex. handla om erfarenheter i hälso- och sjukvården, skolan, arbetet eller något helt annat. </a:t>
            </a:r>
          </a:p>
          <a:p>
            <a:r>
              <a:rPr lang="sv-SE" sz="2000" b="0" dirty="0"/>
              <a:t>Hur kände du då?</a:t>
            </a:r>
          </a:p>
          <a:p>
            <a:r>
              <a:rPr lang="sv-SE" sz="2000" b="0" dirty="0"/>
              <a:t>Hur påverkade detta din inställning till att genomföra </a:t>
            </a:r>
            <a:br>
              <a:rPr lang="sv-SE" sz="2000" b="0" dirty="0"/>
            </a:br>
            <a:r>
              <a:rPr lang="sv-SE" sz="2000" b="0" dirty="0"/>
              <a:t>det som bestämdes?  </a:t>
            </a:r>
          </a:p>
          <a:p>
            <a:pPr marL="0" indent="0">
              <a:buNone/>
            </a:pPr>
            <a:endParaRPr lang="sv-SE" b="0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4407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  </a:t>
            </a:r>
            <a:br>
              <a:rPr lang="sv-SE" dirty="0"/>
            </a:br>
            <a:r>
              <a:rPr lang="sv-SE" b="0" dirty="0"/>
              <a:t>(5 minuter)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b="0" dirty="0"/>
              <a:t>Sitt två och två och berätta för varandra om era erfarenheter.</a:t>
            </a:r>
          </a:p>
          <a:p>
            <a:r>
              <a:rPr lang="sv-SE" b="0" dirty="0"/>
              <a:t>Diskutera:</a:t>
            </a:r>
          </a:p>
          <a:p>
            <a:pPr lvl="1"/>
            <a:r>
              <a:rPr lang="sv-SE" b="0" dirty="0"/>
              <a:t>Vilka paralleller kan vi dra till vårt eget arbete me</a:t>
            </a:r>
            <a:r>
              <a:rPr lang="sv-SE" dirty="0"/>
              <a:t>d att utforma insatser</a:t>
            </a:r>
            <a:r>
              <a:rPr lang="sv-SE" b="0" dirty="0"/>
              <a:t>?</a:t>
            </a:r>
          </a:p>
          <a:p>
            <a:pPr lvl="1"/>
            <a:r>
              <a:rPr lang="sv-SE" dirty="0"/>
              <a:t>Vilka för- respektive nackdelar ser vi med att göra barnet eller den unge och dess vårdnadshavare delaktiga i utformningen av insatser?</a:t>
            </a:r>
          </a:p>
          <a:p>
            <a:pPr lvl="1"/>
            <a:r>
              <a:rPr lang="sv-SE" dirty="0"/>
              <a:t>Vad innebär det, rent konkret, att barnet är delaktigt i utformningen av en insats? </a:t>
            </a:r>
          </a:p>
          <a:p>
            <a:pPr marL="285750" lvl="1" indent="0">
              <a:buNone/>
            </a:pPr>
            <a:endParaRPr lang="sv-SE" sz="1800" b="0" dirty="0"/>
          </a:p>
          <a:p>
            <a:pPr marL="0" indent="0">
              <a:buNone/>
            </a:pPr>
            <a:endParaRPr lang="sv-SE" b="0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7882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Fundera enskilt</a:t>
            </a:r>
            <a:br>
              <a:rPr lang="sv-SE" dirty="0"/>
            </a:br>
            <a:r>
              <a:rPr lang="sv-SE" b="0" dirty="0"/>
              <a:t>(5 minuter)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b="0" dirty="0"/>
              <a:t>Nu kommer du att få ta del av några </a:t>
            </a:r>
            <a:br>
              <a:rPr lang="sv-SE" b="0" dirty="0"/>
            </a:br>
            <a:r>
              <a:rPr lang="sv-SE" b="0" dirty="0"/>
              <a:t>korta citat gällande delaktighet. </a:t>
            </a:r>
          </a:p>
          <a:p>
            <a:r>
              <a:rPr lang="sv-SE" b="0" dirty="0"/>
              <a:t>Vad tänker du om texterna? </a:t>
            </a:r>
          </a:p>
          <a:p>
            <a:r>
              <a:rPr lang="sv-SE" b="0" dirty="0"/>
              <a:t>Skriv gärna några korta punkter för dig själv. </a:t>
            </a:r>
          </a:p>
          <a:p>
            <a:pPr marL="0" indent="0">
              <a:buNone/>
            </a:pPr>
            <a:endParaRPr lang="sv-SE" b="0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58908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sz="quarter" idx="13"/>
          </p:nvPr>
        </p:nvSpPr>
        <p:spPr>
          <a:xfrm>
            <a:off x="801687" y="1654139"/>
            <a:ext cx="6959600" cy="3232867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Om familjen får goda erfarenheter av delaktighet och samarbete och upplever meningsfullhet i kontakten med social-tjänsten, kan detta skapa förutsättningar </a:t>
            </a:r>
            <a:br>
              <a:rPr lang="sv-SE" dirty="0"/>
            </a:br>
            <a:r>
              <a:rPr lang="sv-SE" dirty="0"/>
              <a:t>för förändring och utveckling.  </a:t>
            </a:r>
          </a:p>
          <a:p>
            <a:pPr marL="0" indent="0">
              <a:buNone/>
            </a:pPr>
            <a:endParaRPr lang="sv-SE" b="0" dirty="0"/>
          </a:p>
          <a:p>
            <a:pPr marL="0" indent="0">
              <a:buNone/>
            </a:pPr>
            <a:r>
              <a:rPr lang="sv-SE" sz="2000" b="0" i="1" dirty="0"/>
              <a:t>(Grundbok i BBIC, s. 17)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49514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sz="quarter" idx="13"/>
          </p:nvPr>
        </p:nvSpPr>
        <p:spPr>
          <a:xfrm>
            <a:off x="801687" y="1654139"/>
            <a:ext cx="6959600" cy="2955961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När socialnämnden planerar en insats är barnets och vårdnadshavarnas delaktighet lika viktig som tidigare i processen. Planeringen underlättas om barnet och vårdnadshavarna är med vid utformningen av stödet och ges kunskap om vilka möjligheter det finns att välja utförare. </a:t>
            </a:r>
          </a:p>
          <a:p>
            <a:pPr marL="0" indent="0">
              <a:buNone/>
            </a:pPr>
            <a:r>
              <a:rPr lang="sv-SE" sz="2000" b="0" i="1" dirty="0"/>
              <a:t>(Handbok Utreda barn och unga, s. 125)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placering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5268596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104</TotalTime>
  <Words>1286</Words>
  <Application>Microsoft Office PowerPoint</Application>
  <PresentationFormat>Bildspel på skärmen (4:3)</PresentationFormat>
  <Paragraphs>154</Paragraphs>
  <Slides>24</Slides>
  <Notes>14</Notes>
  <HiddenSlides>1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24</vt:i4>
      </vt:variant>
    </vt:vector>
  </HeadingPairs>
  <TitlesOfParts>
    <vt:vector size="28" baseType="lpstr">
      <vt:lpstr>Arial</vt:lpstr>
      <vt:lpstr>Calibri</vt:lpstr>
      <vt:lpstr>Century Gothic</vt:lpstr>
      <vt:lpstr>SoS-PPT-svensk-150922</vt:lpstr>
      <vt:lpstr>Delaktighet i utformning av uppdrag   </vt:lpstr>
      <vt:lpstr>Innehåll och ungefärlig tidsåtgång</vt:lpstr>
      <vt:lpstr>Varför delaktighet?  (40 minuter)</vt:lpstr>
      <vt:lpstr>Övningens syfte</vt:lpstr>
      <vt:lpstr>Fundera enskilt (3 min)</vt:lpstr>
      <vt:lpstr>Diskutera två och två   (5 minuter)</vt:lpstr>
      <vt:lpstr>Fundera enskilt (5 minuter)</vt:lpstr>
      <vt:lpstr>PowerPoint-presentation</vt:lpstr>
      <vt:lpstr>PowerPoint-presentation</vt:lpstr>
      <vt:lpstr>PowerPoint-presentation</vt:lpstr>
      <vt:lpstr>PowerPoint-presentation</vt:lpstr>
      <vt:lpstr>Sammanfatta gemensamt  (10 minuter)</vt:lpstr>
      <vt:lpstr>Fundera enskilt  (3 minuter)</vt:lpstr>
      <vt:lpstr>Sammanfatta och avsluta (5 minuter)</vt:lpstr>
      <vt:lpstr>Delaktighet i eget ärende (60 minuter) </vt:lpstr>
      <vt:lpstr>Övningens syfte</vt:lpstr>
      <vt:lpstr>Välj ett ärende att börja med (5 minuter)</vt:lpstr>
      <vt:lpstr>Fundera enskilt (5 minuter)</vt:lpstr>
      <vt:lpstr>Prioritera (5 minuter)</vt:lpstr>
      <vt:lpstr>Gå igenom gemensamt  (5 minuter)</vt:lpstr>
      <vt:lpstr>Fundera enskilt  (3 minuter) </vt:lpstr>
      <vt:lpstr>Sammanfatta och avsluta gemensamt (5 minuter)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Drougge, Johan</cp:lastModifiedBy>
  <cp:revision>16</cp:revision>
  <cp:lastPrinted>2015-05-08T11:44:01Z</cp:lastPrinted>
  <dcterms:created xsi:type="dcterms:W3CDTF">2020-02-18T14:40:43Z</dcterms:created>
  <dcterms:modified xsi:type="dcterms:W3CDTF">2020-09-14T15:19:47Z</dcterms:modified>
</cp:coreProperties>
</file>