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sldIdLst>
    <p:sldId id="283" r:id="rId5"/>
    <p:sldId id="285" r:id="rId6"/>
    <p:sldId id="286" r:id="rId7"/>
    <p:sldId id="287" r:id="rId8"/>
    <p:sldId id="288" r:id="rId9"/>
    <p:sldId id="289" r:id="rId10"/>
  </p:sldIdLst>
  <p:sldSz cx="12192000" cy="6858000"/>
  <p:notesSz cx="6858000" cy="9144000"/>
  <p:embeddedFontLst>
    <p:embeddedFont>
      <p:font typeface="Futura Std Medium" panose="020B0502020204020303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da Öberg" initials="LÖ" lastIdx="15" clrIdx="0">
    <p:extLst>
      <p:ext uri="{19B8F6BF-5375-455C-9EA6-DF929625EA0E}">
        <p15:presenceInfo xmlns:p15="http://schemas.microsoft.com/office/powerpoint/2012/main" userId="S::linda.oberg@xtractor.se::5deb1c30-dab7-474b-90eb-caa60ab01e57" providerId="AD"/>
      </p:ext>
    </p:extLst>
  </p:cmAuthor>
  <p:cmAuthor id="2" name="Agåker, Eva" initials="AE" lastIdx="9" clrIdx="1">
    <p:extLst>
      <p:ext uri="{19B8F6BF-5375-455C-9EA6-DF929625EA0E}">
        <p15:presenceInfo xmlns:p15="http://schemas.microsoft.com/office/powerpoint/2012/main" userId="S-1-5-21-2075942658-1792417684-393963531-2054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3435"/>
    <a:srgbClr val="2B1F2D"/>
    <a:srgbClr val="213B14"/>
    <a:srgbClr val="2A2922"/>
    <a:srgbClr val="DCD8CD"/>
    <a:srgbClr val="F2EE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66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9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54C3332-351E-419A-A589-3B3CC63076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C0492D6-2623-4C5C-8642-67BA02380C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5C9F8C9-755B-49C1-8FDB-5E54CE65A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BDFB-F16D-4733-93EA-542C7E857DDA}" type="datetimeFigureOut">
              <a:rPr lang="sv-SE" smtClean="0"/>
              <a:t>2020-09-18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41FA28E-7D26-455A-B08E-964064A17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952" y="6165139"/>
            <a:ext cx="2690095" cy="55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151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1C4CF6F-E739-4D21-98AA-C06E81557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965EF0E8-EB3B-4248-B948-EB4C0EC8A1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E5F572A-231D-469B-9816-FDDC660B0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BDFB-F16D-4733-93EA-542C7E857DDA}" type="datetimeFigureOut">
              <a:rPr lang="sv-SE" smtClean="0"/>
              <a:t>2020-09-18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86A66E5-79E8-401D-A63B-400185DA4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5F4D56F-4002-42ED-81BD-A932C3DA5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23CBA-9220-47A4-8C3B-BD7D45FA25C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1524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89DF7B33-6C9E-4AE1-9372-EECF710377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474E4633-A6B5-48E5-8F22-1458E7190E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0F34BB0-4829-4C2F-8D4D-0D64BE74C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BDFB-F16D-4733-93EA-542C7E857DDA}" type="datetimeFigureOut">
              <a:rPr lang="sv-SE" smtClean="0"/>
              <a:t>2020-09-18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3C8F639-38E4-477B-B47B-6D0CE4C81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3280DB1-575B-4718-B387-C6D76F4F5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23CBA-9220-47A4-8C3B-BD7D45FA25C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8667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E2CEDD-9043-4787-99D0-B5CA8B751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42F7F46-0BB3-405D-9116-BF900780C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4BB8E5A-55E3-4840-938C-0EC1BBEE9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BDFB-F16D-4733-93EA-542C7E857DDA}" type="datetimeFigureOut">
              <a:rPr lang="sv-SE" smtClean="0"/>
              <a:t>2020-09-18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4642574-100F-4C05-9A7B-5E37BB3BE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EDC092B-ADA1-4BDA-9727-8A43F66E9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23CBA-9220-47A4-8C3B-BD7D45FA25C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4204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75E01AD-B6E4-4766-A364-EFF071E05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CAB305E-0A5C-43BD-9E64-00FCF2790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E7955B4-4966-4235-AFEF-1932FCBF4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BDFB-F16D-4733-93EA-542C7E857DDA}" type="datetimeFigureOut">
              <a:rPr lang="sv-SE" smtClean="0"/>
              <a:t>2020-09-18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83CB445-CF44-445D-8F35-FC6C22C17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B108799-24CB-403F-9351-749E80118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23CBA-9220-47A4-8C3B-BD7D45FA25C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2291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6AD68EC-8281-4D75-B190-AC64291F2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A773ED7-D8B4-4651-9BB3-155ABE157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BAF570B-59CD-45CD-8870-CCE4638505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5F4E0C6-F389-4B7D-A36E-C2F077356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BDFB-F16D-4733-93EA-542C7E857DDA}" type="datetimeFigureOut">
              <a:rPr lang="sv-SE" smtClean="0"/>
              <a:t>2020-09-18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E0C9CA2-104F-45E5-8B65-9E03AAB4C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788C983-1AAC-458C-A92B-898ACB609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23CBA-9220-47A4-8C3B-BD7D45FA25C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13975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94387F9-2571-4B1D-B296-F23888FA8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B948377-1D0C-47C8-8872-2FA76D7951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D32E7D1-C648-4C4D-BBB9-F03F21A0C1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62CD2CC-BEA8-4C7E-B08E-907F45FAD3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81DA333C-2416-4B5A-8AB1-A646095CCF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9BDEF8FF-A24E-44F4-B77F-C63848E58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BDFB-F16D-4733-93EA-542C7E857DDA}" type="datetimeFigureOut">
              <a:rPr lang="sv-SE" smtClean="0"/>
              <a:t>2020-09-18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B0851AB4-9045-4A3F-9EE8-C97DEA695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CCB9007-EFCF-49D2-9349-1469BFE0A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23CBA-9220-47A4-8C3B-BD7D45FA25C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7383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7CFF86-5979-4CDC-9D40-F31D5D73C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399016B-A45D-4DD6-A53C-F3392F002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BDFB-F16D-4733-93EA-542C7E857DDA}" type="datetimeFigureOut">
              <a:rPr lang="sv-SE" smtClean="0"/>
              <a:t>2020-09-18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D21B4AE-1524-4224-A2E8-357776930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7319311-8F57-48F8-8F14-601CA8390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23CBA-9220-47A4-8C3B-BD7D45FA25C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0653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9363EA00-9BAA-49C3-BBE4-4F8000685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BDFB-F16D-4733-93EA-542C7E857DDA}" type="datetimeFigureOut">
              <a:rPr lang="sv-SE" smtClean="0"/>
              <a:t>2020-09-18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FB99727-42B3-4B0C-8060-01831885D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6322483-BAD8-490D-AB9D-31B7828C6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23CBA-9220-47A4-8C3B-BD7D45FA25C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0168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7BA0267-04A1-4648-89A9-F10C633EC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763280C-1702-4970-B89E-A1167CFEE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1B555EB-6533-47D1-98D6-E482813DFD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A6ABB28-EAAB-438C-B561-B4C44D834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BDFB-F16D-4733-93EA-542C7E857DDA}" type="datetimeFigureOut">
              <a:rPr lang="sv-SE" smtClean="0"/>
              <a:t>2020-09-18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58D433A-093B-4A14-805C-D9557CD65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B90DBC2-1276-4496-9D31-587BA0F68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23CBA-9220-47A4-8C3B-BD7D45FA25C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3928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6EA86A7-461B-4FE5-984F-C3FD9EE7C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56431258-23F6-4F7F-AE93-A802D86381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D7238F9-32D1-4080-ABF0-6B045B50BA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230DBB9-FF91-4EB9-BFA1-BF260E774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BDFB-F16D-4733-93EA-542C7E857DDA}" type="datetimeFigureOut">
              <a:rPr lang="sv-SE" smtClean="0"/>
              <a:t>2020-09-18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01595C0-5635-4093-8FBD-06AD51223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B224769-269A-4C42-9BE6-E618448D3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23CBA-9220-47A4-8C3B-BD7D45FA25C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1869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531D5DEA-6B44-4812-A58E-25AE4ADEF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D3523DF-4FDD-48D1-84DE-3769908A12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76969A6-6DA9-4E2D-A4D3-D456CAB42F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3BDFB-F16D-4733-93EA-542C7E857DDA}" type="datetimeFigureOut">
              <a:rPr lang="sv-SE" smtClean="0"/>
              <a:t>2020-09-18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6D787C6-31CA-4DCD-9145-CE40E05E09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730A794-0725-41B8-B257-C8F96601DF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23CBA-9220-47A4-8C3B-BD7D45FA25C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8980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E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En bild som visar ritning, klocka&#10;&#10;Automatiskt genererad beskrivning">
            <a:extLst>
              <a:ext uri="{FF2B5EF4-FFF2-40B4-BE49-F238E27FC236}">
                <a16:creationId xmlns:a16="http://schemas.microsoft.com/office/drawing/2014/main" id="{1D0C960E-6614-4EC3-9252-E1E95F4D83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52" y="506501"/>
            <a:ext cx="10381496" cy="5844998"/>
          </a:xfrm>
          <a:prstGeom prst="rect">
            <a:avLst/>
          </a:prstGeom>
        </p:spPr>
      </p:pic>
      <p:sp>
        <p:nvSpPr>
          <p:cNvPr id="19" name="textruta 18">
            <a:extLst>
              <a:ext uri="{FF2B5EF4-FFF2-40B4-BE49-F238E27FC236}">
                <a16:creationId xmlns:a16="http://schemas.microsoft.com/office/drawing/2014/main" id="{401D358C-29A7-4C8F-A622-7102749D1E8B}"/>
              </a:ext>
            </a:extLst>
          </p:cNvPr>
          <p:cNvSpPr txBox="1"/>
          <p:nvPr/>
        </p:nvSpPr>
        <p:spPr>
          <a:xfrm>
            <a:off x="4899822" y="2308178"/>
            <a:ext cx="1838325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sv-SE" sz="1050">
                <a:solidFill>
                  <a:srgbClr val="2A2922"/>
                </a:solidFill>
                <a:latin typeface="Futura Std Medium" panose="020B0502020204020303" pitchFamily="34" charset="0"/>
              </a:rPr>
              <a:t>Öppna insatser</a:t>
            </a: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4059A5A1-84C1-4FDC-B56E-7DF03815EBAF}"/>
              </a:ext>
            </a:extLst>
          </p:cNvPr>
          <p:cNvSpPr txBox="1"/>
          <p:nvPr/>
        </p:nvSpPr>
        <p:spPr>
          <a:xfrm>
            <a:off x="6535436" y="2217489"/>
            <a:ext cx="1107424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v-SE" sz="1050" dirty="0">
                <a:solidFill>
                  <a:srgbClr val="323435"/>
                </a:solidFill>
                <a:latin typeface="Futura Std Medium" panose="020B0502020204020303" pitchFamily="34" charset="0"/>
              </a:rPr>
              <a:t>Uppdrag till utförare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7D5682CF-A5BA-4913-A261-44E03B9AA195}"/>
              </a:ext>
            </a:extLst>
          </p:cNvPr>
          <p:cNvSpPr txBox="1"/>
          <p:nvPr/>
        </p:nvSpPr>
        <p:spPr>
          <a:xfrm>
            <a:off x="8033294" y="2117448"/>
            <a:ext cx="1125946" cy="5770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v-SE" sz="1050">
                <a:solidFill>
                  <a:srgbClr val="323435"/>
                </a:solidFill>
                <a:latin typeface="Futura Std Medium" panose="020B0502020204020303" pitchFamily="34" charset="0"/>
              </a:rPr>
              <a:t>Utförarens</a:t>
            </a:r>
          </a:p>
          <a:p>
            <a:pPr algn="ctr"/>
            <a:r>
              <a:rPr lang="sv-SE" sz="1050">
                <a:solidFill>
                  <a:srgbClr val="323435"/>
                </a:solidFill>
                <a:latin typeface="Futura Std Medium" panose="020B0502020204020303" pitchFamily="34" charset="0"/>
              </a:rPr>
              <a:t>genom-</a:t>
            </a:r>
          </a:p>
          <a:p>
            <a:pPr algn="ctr"/>
            <a:r>
              <a:rPr lang="sv-SE" sz="1050">
                <a:solidFill>
                  <a:srgbClr val="323435"/>
                </a:solidFill>
                <a:latin typeface="Futura Std Medium" panose="020B0502020204020303" pitchFamily="34" charset="0"/>
              </a:rPr>
              <a:t>förandeplan</a:t>
            </a: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6B248B01-FFAE-4DDE-95AC-8D618BBCA43F}"/>
              </a:ext>
            </a:extLst>
          </p:cNvPr>
          <p:cNvSpPr txBox="1"/>
          <p:nvPr/>
        </p:nvSpPr>
        <p:spPr>
          <a:xfrm>
            <a:off x="9519194" y="2279030"/>
            <a:ext cx="1117600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v-SE" sz="1050">
                <a:solidFill>
                  <a:srgbClr val="2B1F2D"/>
                </a:solidFill>
                <a:latin typeface="Futura Std Medium" panose="020B0502020204020303" pitchFamily="34" charset="0"/>
              </a:rPr>
              <a:t>Uppföljning</a:t>
            </a: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AC721E44-261E-4012-9EEF-22C41978B475}"/>
              </a:ext>
            </a:extLst>
          </p:cNvPr>
          <p:cNvSpPr txBox="1"/>
          <p:nvPr/>
        </p:nvSpPr>
        <p:spPr>
          <a:xfrm>
            <a:off x="4819424" y="3890869"/>
            <a:ext cx="2096262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sv-SE" sz="1050">
                <a:solidFill>
                  <a:srgbClr val="2A2922"/>
                </a:solidFill>
                <a:latin typeface="Futura Std Medium" panose="020B0502020204020303" pitchFamily="34" charset="0"/>
              </a:rPr>
              <a:t>Kontaktperson, </a:t>
            </a:r>
          </a:p>
          <a:p>
            <a:r>
              <a:rPr lang="sv-SE" sz="1050">
                <a:solidFill>
                  <a:srgbClr val="2A2922"/>
                </a:solidFill>
                <a:latin typeface="Futura Std Medium" panose="020B0502020204020303" pitchFamily="34" charset="0"/>
              </a:rPr>
              <a:t>kontaktfamilj, </a:t>
            </a:r>
          </a:p>
          <a:p>
            <a:r>
              <a:rPr lang="sv-SE" sz="1050">
                <a:solidFill>
                  <a:srgbClr val="2A2922"/>
                </a:solidFill>
                <a:latin typeface="Futura Std Medium" panose="020B0502020204020303" pitchFamily="34" charset="0"/>
              </a:rPr>
              <a:t>särskilt kvalificerad </a:t>
            </a:r>
          </a:p>
          <a:p>
            <a:r>
              <a:rPr lang="sv-SE" sz="1050">
                <a:solidFill>
                  <a:srgbClr val="2A2922"/>
                </a:solidFill>
                <a:latin typeface="Futura Std Medium" panose="020B0502020204020303" pitchFamily="34" charset="0"/>
              </a:rPr>
              <a:t>kontaktperson.</a:t>
            </a: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5BFE45B6-BC9C-4C46-8AA8-81175876DE67}"/>
              </a:ext>
            </a:extLst>
          </p:cNvPr>
          <p:cNvSpPr txBox="1"/>
          <p:nvPr/>
        </p:nvSpPr>
        <p:spPr>
          <a:xfrm>
            <a:off x="6515763" y="4030583"/>
            <a:ext cx="1146770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v-SE" sz="1050">
                <a:solidFill>
                  <a:srgbClr val="323435"/>
                </a:solidFill>
                <a:latin typeface="Futura Std Medium" panose="020B0502020204020303" pitchFamily="34" charset="0"/>
              </a:rPr>
              <a:t>Genom-förandeplan</a:t>
            </a:r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9C2667AD-BFEA-4978-9E38-D2E0B62EE3C2}"/>
              </a:ext>
            </a:extLst>
          </p:cNvPr>
          <p:cNvSpPr txBox="1"/>
          <p:nvPr/>
        </p:nvSpPr>
        <p:spPr>
          <a:xfrm>
            <a:off x="9497060" y="4111374"/>
            <a:ext cx="1154974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v-SE" sz="1050">
                <a:solidFill>
                  <a:srgbClr val="2B1F2D"/>
                </a:solidFill>
                <a:latin typeface="Futura Std Medium" panose="020B0502020204020303" pitchFamily="34" charset="0"/>
              </a:rPr>
              <a:t>Uppföljning</a:t>
            </a: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629BD344-4D3F-4B9E-B9D8-1F706F4240FE}"/>
              </a:ext>
            </a:extLst>
          </p:cNvPr>
          <p:cNvSpPr txBox="1"/>
          <p:nvPr/>
        </p:nvSpPr>
        <p:spPr>
          <a:xfrm>
            <a:off x="1511453" y="1625334"/>
            <a:ext cx="2728790" cy="3521134"/>
          </a:xfrm>
          <a:prstGeom prst="rect">
            <a:avLst/>
          </a:prstGeom>
          <a:noFill/>
        </p:spPr>
        <p:txBody>
          <a:bodyPr wrap="square" lIns="180000" tIns="180000" rIns="180000" rtlCol="0" anchor="t">
            <a:spAutoFit/>
          </a:bodyPr>
          <a:lstStyle/>
          <a:p>
            <a:r>
              <a:rPr lang="sv-SE" b="1" dirty="0">
                <a:solidFill>
                  <a:srgbClr val="2A2922"/>
                </a:solidFill>
                <a:latin typeface="Futura Std Medium" panose="020B0502020204020303" pitchFamily="34" charset="0"/>
              </a:rPr>
              <a:t>Öppna insatser – planering och uppföljning</a:t>
            </a:r>
          </a:p>
          <a:p>
            <a:endParaRPr lang="sv-SE" sz="1000" dirty="0">
              <a:solidFill>
                <a:srgbClr val="2A2922"/>
              </a:solidFill>
              <a:latin typeface="Futura Std Medium" panose="020B0502020204020303" pitchFamily="34" charset="0"/>
            </a:endParaRPr>
          </a:p>
          <a:p>
            <a:r>
              <a:rPr lang="sv-SE" sz="1400" dirty="0">
                <a:solidFill>
                  <a:srgbClr val="2A29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Här får du en övergripande förklaring av vad som dokumenteras vid öppna insatser. </a:t>
            </a:r>
          </a:p>
          <a:p>
            <a:endParaRPr lang="sv-SE" sz="1000" dirty="0">
              <a:solidFill>
                <a:srgbClr val="2A29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400" dirty="0">
                <a:solidFill>
                  <a:srgbClr val="2A29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För insatserna kontakt-person, kontaktfamilj och särskilt kvalificerad kontaktperson gäller andra krav än för övriga öppna insatser.</a:t>
            </a:r>
          </a:p>
        </p:txBody>
      </p:sp>
    </p:spTree>
    <p:extLst>
      <p:ext uri="{BB962C8B-B14F-4D97-AF65-F5344CB8AC3E}">
        <p14:creationId xmlns:p14="http://schemas.microsoft.com/office/powerpoint/2010/main" val="4083118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E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 descr="En bild som visar klocka&#10;&#10;Automatiskt genererad beskrivning">
            <a:extLst>
              <a:ext uri="{FF2B5EF4-FFF2-40B4-BE49-F238E27FC236}">
                <a16:creationId xmlns:a16="http://schemas.microsoft.com/office/drawing/2014/main" id="{D9A7C50A-D4C0-4D1A-B0DC-584C1C026E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52" y="506501"/>
            <a:ext cx="10381496" cy="5844998"/>
          </a:xfrm>
          <a:prstGeom prst="rect">
            <a:avLst/>
          </a:prstGeom>
        </p:spPr>
      </p:pic>
      <p:sp>
        <p:nvSpPr>
          <p:cNvPr id="14" name="textruta 13">
            <a:extLst>
              <a:ext uri="{FF2B5EF4-FFF2-40B4-BE49-F238E27FC236}">
                <a16:creationId xmlns:a16="http://schemas.microsoft.com/office/drawing/2014/main" id="{57D1AA28-6B54-4ED3-8272-05A145384EE9}"/>
              </a:ext>
            </a:extLst>
          </p:cNvPr>
          <p:cNvSpPr txBox="1"/>
          <p:nvPr/>
        </p:nvSpPr>
        <p:spPr>
          <a:xfrm>
            <a:off x="2262378" y="2221472"/>
            <a:ext cx="183832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sv-SE" sz="1600">
                <a:solidFill>
                  <a:srgbClr val="2A2922"/>
                </a:solidFill>
                <a:latin typeface="Futura Std Medium" panose="020B0502020204020303" pitchFamily="34" charset="0"/>
              </a:rPr>
              <a:t>Öppna insatser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EB142130-E793-4141-A7D3-F75BD3A4E531}"/>
              </a:ext>
            </a:extLst>
          </p:cNvPr>
          <p:cNvSpPr txBox="1"/>
          <p:nvPr/>
        </p:nvSpPr>
        <p:spPr>
          <a:xfrm>
            <a:off x="4602956" y="1998984"/>
            <a:ext cx="124187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v-SE" sz="1600" dirty="0">
                <a:solidFill>
                  <a:srgbClr val="323435"/>
                </a:solidFill>
                <a:latin typeface="Futura Std Medium" panose="020B0502020204020303" pitchFamily="34" charset="0"/>
              </a:rPr>
              <a:t>Uppdrag till utförare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27C23F55-D4F6-47ED-8D37-3A55F4F7AA4E}"/>
              </a:ext>
            </a:extLst>
          </p:cNvPr>
          <p:cNvSpPr txBox="1"/>
          <p:nvPr/>
        </p:nvSpPr>
        <p:spPr>
          <a:xfrm>
            <a:off x="6320933" y="1936626"/>
            <a:ext cx="12700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v-SE" sz="1600">
                <a:solidFill>
                  <a:srgbClr val="323435"/>
                </a:solidFill>
                <a:latin typeface="Futura Std Medium" panose="020B0502020204020303" pitchFamily="34" charset="0"/>
              </a:rPr>
              <a:t>Utförarens</a:t>
            </a:r>
          </a:p>
          <a:p>
            <a:pPr algn="ctr"/>
            <a:r>
              <a:rPr lang="sv-SE" sz="1600">
                <a:solidFill>
                  <a:srgbClr val="323435"/>
                </a:solidFill>
                <a:latin typeface="Futura Std Medium" panose="020B0502020204020303" pitchFamily="34" charset="0"/>
              </a:rPr>
              <a:t>genom-</a:t>
            </a:r>
          </a:p>
          <a:p>
            <a:pPr algn="ctr"/>
            <a:r>
              <a:rPr lang="sv-SE" sz="1600">
                <a:solidFill>
                  <a:srgbClr val="323435"/>
                </a:solidFill>
                <a:latin typeface="Futura Std Medium" panose="020B0502020204020303" pitchFamily="34" charset="0"/>
              </a:rPr>
              <a:t>förandeplan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120B7B76-31AA-4308-835A-058A475ECB0D}"/>
              </a:ext>
            </a:extLst>
          </p:cNvPr>
          <p:cNvSpPr txBox="1"/>
          <p:nvPr/>
        </p:nvSpPr>
        <p:spPr>
          <a:xfrm>
            <a:off x="8059420" y="2137650"/>
            <a:ext cx="12700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v-SE" sz="1600">
                <a:solidFill>
                  <a:srgbClr val="2B1F2D"/>
                </a:solidFill>
                <a:latin typeface="Futura Std Medium" panose="020B0502020204020303" pitchFamily="34" charset="0"/>
              </a:rPr>
              <a:t>Uppföljning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821396E2-55A6-4948-8599-E40A77454FE9}"/>
              </a:ext>
            </a:extLst>
          </p:cNvPr>
          <p:cNvSpPr txBox="1"/>
          <p:nvPr/>
        </p:nvSpPr>
        <p:spPr>
          <a:xfrm>
            <a:off x="2262378" y="3883398"/>
            <a:ext cx="2096262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sv-SE" sz="1600">
                <a:solidFill>
                  <a:srgbClr val="2A2922"/>
                </a:solidFill>
                <a:latin typeface="Futura Std Medium" panose="020B0502020204020303" pitchFamily="34" charset="0"/>
              </a:rPr>
              <a:t>Kontaktperson, </a:t>
            </a:r>
          </a:p>
          <a:p>
            <a:r>
              <a:rPr lang="sv-SE" sz="1600">
                <a:solidFill>
                  <a:srgbClr val="2A2922"/>
                </a:solidFill>
                <a:latin typeface="Futura Std Medium" panose="020B0502020204020303" pitchFamily="34" charset="0"/>
              </a:rPr>
              <a:t>kontaktfamilj, </a:t>
            </a:r>
          </a:p>
          <a:p>
            <a:r>
              <a:rPr lang="sv-SE" sz="1600">
                <a:solidFill>
                  <a:srgbClr val="2A2922"/>
                </a:solidFill>
                <a:latin typeface="Futura Std Medium" panose="020B0502020204020303" pitchFamily="34" charset="0"/>
              </a:rPr>
              <a:t>särskilt kvalificerad </a:t>
            </a:r>
          </a:p>
          <a:p>
            <a:r>
              <a:rPr lang="sv-SE" sz="1600">
                <a:solidFill>
                  <a:srgbClr val="2A2922"/>
                </a:solidFill>
                <a:latin typeface="Futura Std Medium" panose="020B0502020204020303" pitchFamily="34" charset="0"/>
              </a:rPr>
              <a:t>kontaktperson.</a:t>
            </a: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6B57BF4E-3DCB-444C-A563-6166B0F6351A}"/>
              </a:ext>
            </a:extLst>
          </p:cNvPr>
          <p:cNvSpPr txBox="1"/>
          <p:nvPr/>
        </p:nvSpPr>
        <p:spPr>
          <a:xfrm>
            <a:off x="4602956" y="4129582"/>
            <a:ext cx="124187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v-SE" sz="1600">
                <a:solidFill>
                  <a:srgbClr val="323435"/>
                </a:solidFill>
                <a:latin typeface="Futura Std Medium" panose="020B0502020204020303" pitchFamily="34" charset="0"/>
              </a:rPr>
              <a:t>Genom-förandeplan</a:t>
            </a: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EC1D1827-60AE-417F-A19F-F07C6EA27081}"/>
              </a:ext>
            </a:extLst>
          </p:cNvPr>
          <p:cNvSpPr txBox="1"/>
          <p:nvPr/>
        </p:nvSpPr>
        <p:spPr>
          <a:xfrm>
            <a:off x="8059420" y="4252692"/>
            <a:ext cx="12700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v-SE" sz="1600">
                <a:solidFill>
                  <a:srgbClr val="2B1F2D"/>
                </a:solidFill>
                <a:latin typeface="Futura Std Medium" panose="020B0502020204020303" pitchFamily="34" charset="0"/>
              </a:rPr>
              <a:t>Uppföljning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E31EA9C-217F-49E5-874D-AF6D1075F2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52" y="506501"/>
            <a:ext cx="10381496" cy="5844998"/>
          </a:xfrm>
          <a:prstGeom prst="rect">
            <a:avLst/>
          </a:prstGeom>
        </p:spPr>
      </p:pic>
      <p:sp>
        <p:nvSpPr>
          <p:cNvPr id="26" name="textruta 25">
            <a:extLst>
              <a:ext uri="{FF2B5EF4-FFF2-40B4-BE49-F238E27FC236}">
                <a16:creationId xmlns:a16="http://schemas.microsoft.com/office/drawing/2014/main" id="{A96A31D4-E6C8-44F0-90C9-D20451EA2146}"/>
              </a:ext>
            </a:extLst>
          </p:cNvPr>
          <p:cNvSpPr txBox="1"/>
          <p:nvPr/>
        </p:nvSpPr>
        <p:spPr>
          <a:xfrm>
            <a:off x="6257783" y="1521849"/>
            <a:ext cx="3829191" cy="2166917"/>
          </a:xfrm>
          <a:prstGeom prst="rect">
            <a:avLst/>
          </a:prstGeom>
          <a:noFill/>
        </p:spPr>
        <p:txBody>
          <a:bodyPr wrap="square" lIns="180000" tIns="180000" rIns="180000" rtlCol="0" anchor="t">
            <a:spAutoFit/>
          </a:bodyPr>
          <a:lstStyle/>
          <a:p>
            <a:r>
              <a:rPr lang="sv-SE" b="1" dirty="0">
                <a:solidFill>
                  <a:srgbClr val="323435"/>
                </a:solidFill>
                <a:latin typeface="Futura Std Medium" panose="020B0502020204020303" pitchFamily="34" charset="0"/>
              </a:rPr>
              <a:t>Uppdrag till utförare</a:t>
            </a:r>
          </a:p>
          <a:p>
            <a:endParaRPr lang="sv-SE" sz="1000" dirty="0">
              <a:solidFill>
                <a:srgbClr val="323435"/>
              </a:solidFill>
              <a:latin typeface="Futura Std Medium" panose="020B0502020204020303" pitchFamily="34" charset="0"/>
            </a:endParaRPr>
          </a:p>
          <a:p>
            <a:r>
              <a:rPr lang="sv-SE" sz="1400" dirty="0">
                <a:solidFill>
                  <a:srgbClr val="3234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Uppdraget till utföraren </a:t>
            </a:r>
            <a:r>
              <a:rPr lang="sv-SE" sz="1400" b="1" dirty="0">
                <a:solidFill>
                  <a:srgbClr val="3234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ska</a:t>
            </a:r>
            <a:r>
              <a:rPr lang="sv-SE" sz="1400" dirty="0">
                <a:solidFill>
                  <a:srgbClr val="3234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dokumenteras för att det ska bli så tydligt som möjligt vad utföraren ska göra och varför. </a:t>
            </a:r>
          </a:p>
          <a:p>
            <a:endParaRPr lang="sv-SE" sz="1000" dirty="0">
              <a:solidFill>
                <a:srgbClr val="3234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400" dirty="0">
                <a:solidFill>
                  <a:srgbClr val="3234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Dokumentationen ska bland annat innehålla vad som ingår i uppdraget och vilket eller vilka mål som gäller för insatsen.</a:t>
            </a:r>
          </a:p>
        </p:txBody>
      </p:sp>
    </p:spTree>
    <p:extLst>
      <p:ext uri="{BB962C8B-B14F-4D97-AF65-F5344CB8AC3E}">
        <p14:creationId xmlns:p14="http://schemas.microsoft.com/office/powerpoint/2010/main" val="1398376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E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 descr="En bild som visar klocka&#10;&#10;Automatiskt genererad beskrivning">
            <a:extLst>
              <a:ext uri="{FF2B5EF4-FFF2-40B4-BE49-F238E27FC236}">
                <a16:creationId xmlns:a16="http://schemas.microsoft.com/office/drawing/2014/main" id="{A167BA21-FF82-4B77-8F86-1BEBCC061F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52" y="506501"/>
            <a:ext cx="10381496" cy="5844998"/>
          </a:xfrm>
          <a:prstGeom prst="rect">
            <a:avLst/>
          </a:prstGeom>
        </p:spPr>
      </p:pic>
      <p:sp>
        <p:nvSpPr>
          <p:cNvPr id="14" name="textruta 13">
            <a:extLst>
              <a:ext uri="{FF2B5EF4-FFF2-40B4-BE49-F238E27FC236}">
                <a16:creationId xmlns:a16="http://schemas.microsoft.com/office/drawing/2014/main" id="{4310480A-8B26-49DD-9C1A-9309FE8B96CE}"/>
              </a:ext>
            </a:extLst>
          </p:cNvPr>
          <p:cNvSpPr txBox="1"/>
          <p:nvPr/>
        </p:nvSpPr>
        <p:spPr>
          <a:xfrm>
            <a:off x="2262378" y="2221472"/>
            <a:ext cx="183832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sv-SE" sz="1600">
                <a:solidFill>
                  <a:srgbClr val="2A2922"/>
                </a:solidFill>
                <a:latin typeface="Futura Std Medium" panose="020B0502020204020303" pitchFamily="34" charset="0"/>
              </a:rPr>
              <a:t>Öppna insatser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8E41A223-53A9-43FC-BB87-A6F921A7B560}"/>
              </a:ext>
            </a:extLst>
          </p:cNvPr>
          <p:cNvSpPr txBox="1"/>
          <p:nvPr/>
        </p:nvSpPr>
        <p:spPr>
          <a:xfrm>
            <a:off x="4602956" y="1998984"/>
            <a:ext cx="124187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v-SE" sz="1600" dirty="0">
                <a:solidFill>
                  <a:srgbClr val="323435"/>
                </a:solidFill>
                <a:latin typeface="Futura Std Medium" panose="020B0502020204020303" pitchFamily="34" charset="0"/>
              </a:rPr>
              <a:t>Uppdrag till utförare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84163C91-DA11-4243-A1FC-9F52E169E86B}"/>
              </a:ext>
            </a:extLst>
          </p:cNvPr>
          <p:cNvSpPr txBox="1"/>
          <p:nvPr/>
        </p:nvSpPr>
        <p:spPr>
          <a:xfrm>
            <a:off x="6320933" y="1936626"/>
            <a:ext cx="12700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v-SE" sz="1600">
                <a:solidFill>
                  <a:srgbClr val="323435"/>
                </a:solidFill>
                <a:latin typeface="Futura Std Medium" panose="020B0502020204020303" pitchFamily="34" charset="0"/>
              </a:rPr>
              <a:t>Utförarens</a:t>
            </a:r>
          </a:p>
          <a:p>
            <a:pPr algn="ctr"/>
            <a:r>
              <a:rPr lang="sv-SE" sz="1600">
                <a:solidFill>
                  <a:srgbClr val="323435"/>
                </a:solidFill>
                <a:latin typeface="Futura Std Medium" panose="020B0502020204020303" pitchFamily="34" charset="0"/>
              </a:rPr>
              <a:t>genom-</a:t>
            </a:r>
          </a:p>
          <a:p>
            <a:pPr algn="ctr"/>
            <a:r>
              <a:rPr lang="sv-SE" sz="1600">
                <a:solidFill>
                  <a:srgbClr val="323435"/>
                </a:solidFill>
                <a:latin typeface="Futura Std Medium" panose="020B0502020204020303" pitchFamily="34" charset="0"/>
              </a:rPr>
              <a:t>förandeplan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CE2FC768-EEC0-409C-AFAB-CFE8625187F0}"/>
              </a:ext>
            </a:extLst>
          </p:cNvPr>
          <p:cNvSpPr txBox="1"/>
          <p:nvPr/>
        </p:nvSpPr>
        <p:spPr>
          <a:xfrm>
            <a:off x="8059420" y="2137650"/>
            <a:ext cx="12700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v-SE" sz="1600">
                <a:solidFill>
                  <a:srgbClr val="2B1F2D"/>
                </a:solidFill>
                <a:latin typeface="Futura Std Medium" panose="020B0502020204020303" pitchFamily="34" charset="0"/>
              </a:rPr>
              <a:t>Uppföljning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8DCF87C3-2116-45FC-AA65-3BC4EF214691}"/>
              </a:ext>
            </a:extLst>
          </p:cNvPr>
          <p:cNvSpPr txBox="1"/>
          <p:nvPr/>
        </p:nvSpPr>
        <p:spPr>
          <a:xfrm>
            <a:off x="2262378" y="3883398"/>
            <a:ext cx="2096262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sv-SE" sz="1600">
                <a:solidFill>
                  <a:srgbClr val="2A2922"/>
                </a:solidFill>
                <a:latin typeface="Futura Std Medium" panose="020B0502020204020303" pitchFamily="34" charset="0"/>
              </a:rPr>
              <a:t>Kontaktperson, </a:t>
            </a:r>
          </a:p>
          <a:p>
            <a:r>
              <a:rPr lang="sv-SE" sz="1600">
                <a:solidFill>
                  <a:srgbClr val="2A2922"/>
                </a:solidFill>
                <a:latin typeface="Futura Std Medium" panose="020B0502020204020303" pitchFamily="34" charset="0"/>
              </a:rPr>
              <a:t>kontaktfamilj, </a:t>
            </a:r>
          </a:p>
          <a:p>
            <a:r>
              <a:rPr lang="sv-SE" sz="1600">
                <a:solidFill>
                  <a:srgbClr val="2A2922"/>
                </a:solidFill>
                <a:latin typeface="Futura Std Medium" panose="020B0502020204020303" pitchFamily="34" charset="0"/>
              </a:rPr>
              <a:t>särskilt kvalificerad </a:t>
            </a:r>
          </a:p>
          <a:p>
            <a:r>
              <a:rPr lang="sv-SE" sz="1600">
                <a:solidFill>
                  <a:srgbClr val="2A2922"/>
                </a:solidFill>
                <a:latin typeface="Futura Std Medium" panose="020B0502020204020303" pitchFamily="34" charset="0"/>
              </a:rPr>
              <a:t>kontaktperson.</a:t>
            </a: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9B2135AA-47E3-4134-A62F-7EE1CDB5E0C0}"/>
              </a:ext>
            </a:extLst>
          </p:cNvPr>
          <p:cNvSpPr txBox="1"/>
          <p:nvPr/>
        </p:nvSpPr>
        <p:spPr>
          <a:xfrm>
            <a:off x="4602956" y="4129582"/>
            <a:ext cx="124187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v-SE" sz="1600">
                <a:solidFill>
                  <a:srgbClr val="323435"/>
                </a:solidFill>
                <a:latin typeface="Futura Std Medium" panose="020B0502020204020303" pitchFamily="34" charset="0"/>
              </a:rPr>
              <a:t>Genom-förandeplan</a:t>
            </a: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747262C2-F32B-42A8-ABD7-017E313A5FFC}"/>
              </a:ext>
            </a:extLst>
          </p:cNvPr>
          <p:cNvSpPr txBox="1"/>
          <p:nvPr/>
        </p:nvSpPr>
        <p:spPr>
          <a:xfrm>
            <a:off x="8059420" y="4252692"/>
            <a:ext cx="12700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v-SE" sz="1600">
                <a:solidFill>
                  <a:srgbClr val="2B1F2D"/>
                </a:solidFill>
                <a:latin typeface="Futura Std Medium" panose="020B0502020204020303" pitchFamily="34" charset="0"/>
              </a:rPr>
              <a:t>Uppföljning</a:t>
            </a:r>
          </a:p>
        </p:txBody>
      </p:sp>
      <p:pic>
        <p:nvPicPr>
          <p:cNvPr id="4" name="Bildobjekt 3" descr="En bild som visar ritning, fönster&#10;&#10;Automatiskt genererad beskrivning">
            <a:extLst>
              <a:ext uri="{FF2B5EF4-FFF2-40B4-BE49-F238E27FC236}">
                <a16:creationId xmlns:a16="http://schemas.microsoft.com/office/drawing/2014/main" id="{65597E8B-B322-4862-AC4B-6D024AC8EF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52" y="506501"/>
            <a:ext cx="10381496" cy="5844998"/>
          </a:xfrm>
          <a:prstGeom prst="rect">
            <a:avLst/>
          </a:prstGeom>
        </p:spPr>
      </p:pic>
      <p:sp>
        <p:nvSpPr>
          <p:cNvPr id="26" name="textruta 25">
            <a:extLst>
              <a:ext uri="{FF2B5EF4-FFF2-40B4-BE49-F238E27FC236}">
                <a16:creationId xmlns:a16="http://schemas.microsoft.com/office/drawing/2014/main" id="{2C55D0D4-D165-4336-B680-02DF1D302805}"/>
              </a:ext>
            </a:extLst>
          </p:cNvPr>
          <p:cNvSpPr txBox="1"/>
          <p:nvPr/>
        </p:nvSpPr>
        <p:spPr>
          <a:xfrm>
            <a:off x="6305693" y="3531799"/>
            <a:ext cx="3023727" cy="1520586"/>
          </a:xfrm>
          <a:prstGeom prst="rect">
            <a:avLst/>
          </a:prstGeom>
          <a:noFill/>
        </p:spPr>
        <p:txBody>
          <a:bodyPr wrap="square" lIns="180000" tIns="180000" rIns="180000" rtlCol="0" anchor="t">
            <a:spAutoFit/>
          </a:bodyPr>
          <a:lstStyle/>
          <a:p>
            <a:r>
              <a:rPr lang="sv-SE" b="1" dirty="0">
                <a:solidFill>
                  <a:srgbClr val="323435"/>
                </a:solidFill>
                <a:latin typeface="Futura Std Medium" panose="020B0502020204020303" pitchFamily="34" charset="0"/>
              </a:rPr>
              <a:t>Genomförandeplan</a:t>
            </a:r>
          </a:p>
          <a:p>
            <a:endParaRPr lang="sv-SE" sz="1000" dirty="0">
              <a:solidFill>
                <a:srgbClr val="323435"/>
              </a:solidFill>
              <a:latin typeface="Futura Std Medium" panose="020B0502020204020303" pitchFamily="34" charset="0"/>
            </a:endParaRPr>
          </a:p>
          <a:p>
            <a:r>
              <a:rPr lang="sv-SE" sz="1400" dirty="0">
                <a:solidFill>
                  <a:srgbClr val="3234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För dessa insatser </a:t>
            </a:r>
            <a:r>
              <a:rPr lang="sv-SE" sz="1400" b="1" dirty="0">
                <a:solidFill>
                  <a:srgbClr val="3234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bör</a:t>
            </a:r>
            <a:r>
              <a:rPr lang="sv-SE" sz="1400" dirty="0">
                <a:solidFill>
                  <a:srgbClr val="3234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nämnden ta fram en genomförandeplan som beskriver hur insatsen ska genomföras. </a:t>
            </a:r>
          </a:p>
        </p:txBody>
      </p:sp>
    </p:spTree>
    <p:extLst>
      <p:ext uri="{BB962C8B-B14F-4D97-AF65-F5344CB8AC3E}">
        <p14:creationId xmlns:p14="http://schemas.microsoft.com/office/powerpoint/2010/main" val="1498536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E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 descr="En bild som visar klocka&#10;&#10;Automatiskt genererad beskrivning">
            <a:extLst>
              <a:ext uri="{FF2B5EF4-FFF2-40B4-BE49-F238E27FC236}">
                <a16:creationId xmlns:a16="http://schemas.microsoft.com/office/drawing/2014/main" id="{844585A4-6782-458D-8194-EBEDF4275E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52" y="506501"/>
            <a:ext cx="10381496" cy="5844998"/>
          </a:xfrm>
          <a:prstGeom prst="rect">
            <a:avLst/>
          </a:prstGeom>
        </p:spPr>
      </p:pic>
      <p:sp>
        <p:nvSpPr>
          <p:cNvPr id="14" name="textruta 13">
            <a:extLst>
              <a:ext uri="{FF2B5EF4-FFF2-40B4-BE49-F238E27FC236}">
                <a16:creationId xmlns:a16="http://schemas.microsoft.com/office/drawing/2014/main" id="{35E4D931-8BEA-484B-86CF-59F4B5FC4082}"/>
              </a:ext>
            </a:extLst>
          </p:cNvPr>
          <p:cNvSpPr txBox="1"/>
          <p:nvPr/>
        </p:nvSpPr>
        <p:spPr>
          <a:xfrm>
            <a:off x="2262378" y="2221472"/>
            <a:ext cx="183832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sv-SE" sz="1600">
                <a:solidFill>
                  <a:srgbClr val="2A2922"/>
                </a:solidFill>
                <a:latin typeface="Futura Std Medium" panose="020B0502020204020303" pitchFamily="34" charset="0"/>
              </a:rPr>
              <a:t>Öppna insatser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47993C19-D901-4B35-9ED0-79D443489861}"/>
              </a:ext>
            </a:extLst>
          </p:cNvPr>
          <p:cNvSpPr txBox="1"/>
          <p:nvPr/>
        </p:nvSpPr>
        <p:spPr>
          <a:xfrm>
            <a:off x="4602956" y="1998984"/>
            <a:ext cx="124187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v-SE" sz="1600" dirty="0">
                <a:solidFill>
                  <a:srgbClr val="323435"/>
                </a:solidFill>
                <a:latin typeface="Futura Std Medium" panose="020B0502020204020303" pitchFamily="34" charset="0"/>
              </a:rPr>
              <a:t>Uppdrag till utförare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24319553-2B1B-49FD-97EA-B5E3B922F4D0}"/>
              </a:ext>
            </a:extLst>
          </p:cNvPr>
          <p:cNvSpPr txBox="1"/>
          <p:nvPr/>
        </p:nvSpPr>
        <p:spPr>
          <a:xfrm>
            <a:off x="6320933" y="1936626"/>
            <a:ext cx="12700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v-SE" sz="1600">
                <a:solidFill>
                  <a:srgbClr val="323435"/>
                </a:solidFill>
                <a:latin typeface="Futura Std Medium" panose="020B0502020204020303" pitchFamily="34" charset="0"/>
              </a:rPr>
              <a:t>Utförarens</a:t>
            </a:r>
          </a:p>
          <a:p>
            <a:pPr algn="ctr"/>
            <a:r>
              <a:rPr lang="sv-SE" sz="1600">
                <a:solidFill>
                  <a:srgbClr val="323435"/>
                </a:solidFill>
                <a:latin typeface="Futura Std Medium" panose="020B0502020204020303" pitchFamily="34" charset="0"/>
              </a:rPr>
              <a:t>genom-</a:t>
            </a:r>
          </a:p>
          <a:p>
            <a:pPr algn="ctr"/>
            <a:r>
              <a:rPr lang="sv-SE" sz="1600">
                <a:solidFill>
                  <a:srgbClr val="323435"/>
                </a:solidFill>
                <a:latin typeface="Futura Std Medium" panose="020B0502020204020303" pitchFamily="34" charset="0"/>
              </a:rPr>
              <a:t>förandeplan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8C772D61-7315-4EFD-AD0A-5CAC6D85DFFC}"/>
              </a:ext>
            </a:extLst>
          </p:cNvPr>
          <p:cNvSpPr txBox="1"/>
          <p:nvPr/>
        </p:nvSpPr>
        <p:spPr>
          <a:xfrm>
            <a:off x="8059420" y="2137650"/>
            <a:ext cx="12700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v-SE" sz="1600">
                <a:solidFill>
                  <a:srgbClr val="2B1F2D"/>
                </a:solidFill>
                <a:latin typeface="Futura Std Medium" panose="020B0502020204020303" pitchFamily="34" charset="0"/>
              </a:rPr>
              <a:t>Uppföljning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B151AFA9-258A-4678-BA36-DC1BF08BC5AF}"/>
              </a:ext>
            </a:extLst>
          </p:cNvPr>
          <p:cNvSpPr txBox="1"/>
          <p:nvPr/>
        </p:nvSpPr>
        <p:spPr>
          <a:xfrm>
            <a:off x="2262378" y="3883398"/>
            <a:ext cx="2096262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sv-SE" sz="1600">
                <a:solidFill>
                  <a:srgbClr val="2A2922"/>
                </a:solidFill>
                <a:latin typeface="Futura Std Medium" panose="020B0502020204020303" pitchFamily="34" charset="0"/>
              </a:rPr>
              <a:t>Kontaktperson, </a:t>
            </a:r>
          </a:p>
          <a:p>
            <a:r>
              <a:rPr lang="sv-SE" sz="1600">
                <a:solidFill>
                  <a:srgbClr val="2A2922"/>
                </a:solidFill>
                <a:latin typeface="Futura Std Medium" panose="020B0502020204020303" pitchFamily="34" charset="0"/>
              </a:rPr>
              <a:t>kontaktfamilj, </a:t>
            </a:r>
          </a:p>
          <a:p>
            <a:r>
              <a:rPr lang="sv-SE" sz="1600">
                <a:solidFill>
                  <a:srgbClr val="2A2922"/>
                </a:solidFill>
                <a:latin typeface="Futura Std Medium" panose="020B0502020204020303" pitchFamily="34" charset="0"/>
              </a:rPr>
              <a:t>särskilt kvalificerad </a:t>
            </a:r>
          </a:p>
          <a:p>
            <a:r>
              <a:rPr lang="sv-SE" sz="1600">
                <a:solidFill>
                  <a:srgbClr val="2A2922"/>
                </a:solidFill>
                <a:latin typeface="Futura Std Medium" panose="020B0502020204020303" pitchFamily="34" charset="0"/>
              </a:rPr>
              <a:t>kontaktperson.</a:t>
            </a: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520EE424-59C9-413F-8DD2-2143E6B9095B}"/>
              </a:ext>
            </a:extLst>
          </p:cNvPr>
          <p:cNvSpPr txBox="1"/>
          <p:nvPr/>
        </p:nvSpPr>
        <p:spPr>
          <a:xfrm>
            <a:off x="4602956" y="4129582"/>
            <a:ext cx="124187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v-SE" sz="1600">
                <a:solidFill>
                  <a:srgbClr val="323435"/>
                </a:solidFill>
                <a:latin typeface="Futura Std Medium" panose="020B0502020204020303" pitchFamily="34" charset="0"/>
              </a:rPr>
              <a:t>Genom-förandeplan</a:t>
            </a: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86BECC00-8225-4317-8ED7-DEEB0DF4502D}"/>
              </a:ext>
            </a:extLst>
          </p:cNvPr>
          <p:cNvSpPr txBox="1"/>
          <p:nvPr/>
        </p:nvSpPr>
        <p:spPr>
          <a:xfrm>
            <a:off x="8059420" y="4252692"/>
            <a:ext cx="12700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v-SE" sz="1600">
                <a:solidFill>
                  <a:srgbClr val="2B1F2D"/>
                </a:solidFill>
                <a:latin typeface="Futura Std Medium" panose="020B0502020204020303" pitchFamily="34" charset="0"/>
              </a:rPr>
              <a:t>Uppföljning</a:t>
            </a:r>
          </a:p>
        </p:txBody>
      </p:sp>
      <p:pic>
        <p:nvPicPr>
          <p:cNvPr id="3" name="Bildobjekt 2" descr="En bild som visar ritning&#10;&#10;Automatiskt genererad beskrivning">
            <a:extLst>
              <a:ext uri="{FF2B5EF4-FFF2-40B4-BE49-F238E27FC236}">
                <a16:creationId xmlns:a16="http://schemas.microsoft.com/office/drawing/2014/main" id="{3EE480DB-313F-41BC-8C14-BFD7C924BA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52" y="506501"/>
            <a:ext cx="10381496" cy="5844998"/>
          </a:xfrm>
          <a:prstGeom prst="rect">
            <a:avLst/>
          </a:prstGeom>
        </p:spPr>
      </p:pic>
      <p:sp>
        <p:nvSpPr>
          <p:cNvPr id="26" name="textruta 25">
            <a:extLst>
              <a:ext uri="{FF2B5EF4-FFF2-40B4-BE49-F238E27FC236}">
                <a16:creationId xmlns:a16="http://schemas.microsoft.com/office/drawing/2014/main" id="{0C0B715C-CC91-49E5-8BE5-8682F0AE9C95}"/>
              </a:ext>
            </a:extLst>
          </p:cNvPr>
          <p:cNvSpPr txBox="1"/>
          <p:nvPr/>
        </p:nvSpPr>
        <p:spPr>
          <a:xfrm>
            <a:off x="8059421" y="1484109"/>
            <a:ext cx="2991534" cy="2166917"/>
          </a:xfrm>
          <a:prstGeom prst="rect">
            <a:avLst/>
          </a:prstGeom>
          <a:noFill/>
        </p:spPr>
        <p:txBody>
          <a:bodyPr wrap="square" lIns="180000" tIns="180000" rIns="180000" rtlCol="0" anchor="t">
            <a:spAutoFit/>
          </a:bodyPr>
          <a:lstStyle/>
          <a:p>
            <a:r>
              <a:rPr lang="sv-SE" b="1" dirty="0">
                <a:solidFill>
                  <a:srgbClr val="323435"/>
                </a:solidFill>
                <a:latin typeface="Futura Std Medium" panose="020B0502020204020303" pitchFamily="34" charset="0"/>
              </a:rPr>
              <a:t>Utförarens genomförandeplan</a:t>
            </a:r>
          </a:p>
          <a:p>
            <a:endParaRPr lang="sv-SE" sz="1000" dirty="0">
              <a:solidFill>
                <a:srgbClr val="323435"/>
              </a:solidFill>
              <a:latin typeface="Futura Std Medium" panose="020B0502020204020303" pitchFamily="34" charset="0"/>
            </a:endParaRPr>
          </a:p>
          <a:p>
            <a:r>
              <a:rPr lang="sv-SE" sz="1400" dirty="0">
                <a:solidFill>
                  <a:srgbClr val="3234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Utföraren </a:t>
            </a:r>
            <a:r>
              <a:rPr lang="sv-SE" sz="1400" b="1" dirty="0">
                <a:solidFill>
                  <a:srgbClr val="3234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bör</a:t>
            </a:r>
            <a:r>
              <a:rPr lang="sv-SE" sz="1400" dirty="0">
                <a:solidFill>
                  <a:srgbClr val="3234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upprätta en genomförandeplan.</a:t>
            </a:r>
          </a:p>
          <a:p>
            <a:endParaRPr lang="sv-SE" sz="1000" dirty="0">
              <a:solidFill>
                <a:srgbClr val="3234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400" dirty="0">
                <a:solidFill>
                  <a:srgbClr val="3234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Planen bör upprättas med utgångspunkt i uppdraget till utföraren.</a:t>
            </a:r>
          </a:p>
        </p:txBody>
      </p:sp>
    </p:spTree>
    <p:extLst>
      <p:ext uri="{BB962C8B-B14F-4D97-AF65-F5344CB8AC3E}">
        <p14:creationId xmlns:p14="http://schemas.microsoft.com/office/powerpoint/2010/main" val="3309862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E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 descr="En bild som visar klocka&#10;&#10;Automatiskt genererad beskrivning">
            <a:extLst>
              <a:ext uri="{FF2B5EF4-FFF2-40B4-BE49-F238E27FC236}">
                <a16:creationId xmlns:a16="http://schemas.microsoft.com/office/drawing/2014/main" id="{6A47009B-0B8C-4E99-9535-29251E33C8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52" y="506501"/>
            <a:ext cx="10381496" cy="5844998"/>
          </a:xfrm>
          <a:prstGeom prst="rect">
            <a:avLst/>
          </a:prstGeom>
        </p:spPr>
      </p:pic>
      <p:sp>
        <p:nvSpPr>
          <p:cNvPr id="15" name="textruta 14">
            <a:extLst>
              <a:ext uri="{FF2B5EF4-FFF2-40B4-BE49-F238E27FC236}">
                <a16:creationId xmlns:a16="http://schemas.microsoft.com/office/drawing/2014/main" id="{FA452734-744C-491B-A18E-572E10935359}"/>
              </a:ext>
            </a:extLst>
          </p:cNvPr>
          <p:cNvSpPr txBox="1"/>
          <p:nvPr/>
        </p:nvSpPr>
        <p:spPr>
          <a:xfrm>
            <a:off x="2262378" y="2221472"/>
            <a:ext cx="183832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sv-SE" sz="1600">
                <a:solidFill>
                  <a:srgbClr val="2A2922"/>
                </a:solidFill>
                <a:latin typeface="Futura Std Medium" panose="020B0502020204020303" pitchFamily="34" charset="0"/>
              </a:rPr>
              <a:t>Öppna insatser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7BC1F09D-E6EB-4CD2-98C3-40F5472BE72E}"/>
              </a:ext>
            </a:extLst>
          </p:cNvPr>
          <p:cNvSpPr txBox="1"/>
          <p:nvPr/>
        </p:nvSpPr>
        <p:spPr>
          <a:xfrm>
            <a:off x="4602956" y="1998984"/>
            <a:ext cx="124187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v-SE" sz="1600" dirty="0">
                <a:solidFill>
                  <a:srgbClr val="323435"/>
                </a:solidFill>
                <a:latin typeface="Futura Std Medium" panose="020B0502020204020303" pitchFamily="34" charset="0"/>
              </a:rPr>
              <a:t>Uppdrag till utförare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74DA46F0-858D-441F-80DA-4CEB8DA7A9F7}"/>
              </a:ext>
            </a:extLst>
          </p:cNvPr>
          <p:cNvSpPr txBox="1"/>
          <p:nvPr/>
        </p:nvSpPr>
        <p:spPr>
          <a:xfrm>
            <a:off x="6320933" y="1936626"/>
            <a:ext cx="12700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v-SE" sz="1600">
                <a:solidFill>
                  <a:srgbClr val="323435"/>
                </a:solidFill>
                <a:latin typeface="Futura Std Medium" panose="020B0502020204020303" pitchFamily="34" charset="0"/>
              </a:rPr>
              <a:t>Utförarens</a:t>
            </a:r>
          </a:p>
          <a:p>
            <a:pPr algn="ctr"/>
            <a:r>
              <a:rPr lang="sv-SE" sz="1600">
                <a:solidFill>
                  <a:srgbClr val="323435"/>
                </a:solidFill>
                <a:latin typeface="Futura Std Medium" panose="020B0502020204020303" pitchFamily="34" charset="0"/>
              </a:rPr>
              <a:t>genom-</a:t>
            </a:r>
          </a:p>
          <a:p>
            <a:pPr algn="ctr"/>
            <a:r>
              <a:rPr lang="sv-SE" sz="1600">
                <a:solidFill>
                  <a:srgbClr val="323435"/>
                </a:solidFill>
                <a:latin typeface="Futura Std Medium" panose="020B0502020204020303" pitchFamily="34" charset="0"/>
              </a:rPr>
              <a:t>förandeplan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5CE97937-C3D1-4267-9306-25572D052588}"/>
              </a:ext>
            </a:extLst>
          </p:cNvPr>
          <p:cNvSpPr txBox="1"/>
          <p:nvPr/>
        </p:nvSpPr>
        <p:spPr>
          <a:xfrm>
            <a:off x="8059420" y="2137650"/>
            <a:ext cx="12700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v-SE" sz="1600">
                <a:solidFill>
                  <a:srgbClr val="2B1F2D"/>
                </a:solidFill>
                <a:latin typeface="Futura Std Medium" panose="020B0502020204020303" pitchFamily="34" charset="0"/>
              </a:rPr>
              <a:t>Uppföljning</a:t>
            </a: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245DBCA1-CA91-48D9-945C-FDEAF4A0B7E9}"/>
              </a:ext>
            </a:extLst>
          </p:cNvPr>
          <p:cNvSpPr txBox="1"/>
          <p:nvPr/>
        </p:nvSpPr>
        <p:spPr>
          <a:xfrm>
            <a:off x="2262378" y="3883398"/>
            <a:ext cx="2096262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sv-SE" sz="1600">
                <a:solidFill>
                  <a:srgbClr val="2A2922"/>
                </a:solidFill>
                <a:latin typeface="Futura Std Medium" panose="020B0502020204020303" pitchFamily="34" charset="0"/>
              </a:rPr>
              <a:t>Kontaktperson, </a:t>
            </a:r>
          </a:p>
          <a:p>
            <a:r>
              <a:rPr lang="sv-SE" sz="1600">
                <a:solidFill>
                  <a:srgbClr val="2A2922"/>
                </a:solidFill>
                <a:latin typeface="Futura Std Medium" panose="020B0502020204020303" pitchFamily="34" charset="0"/>
              </a:rPr>
              <a:t>kontaktfamilj, </a:t>
            </a:r>
          </a:p>
          <a:p>
            <a:r>
              <a:rPr lang="sv-SE" sz="1600">
                <a:solidFill>
                  <a:srgbClr val="2A2922"/>
                </a:solidFill>
                <a:latin typeface="Futura Std Medium" panose="020B0502020204020303" pitchFamily="34" charset="0"/>
              </a:rPr>
              <a:t>särskilt kvalificerad </a:t>
            </a:r>
          </a:p>
          <a:p>
            <a:r>
              <a:rPr lang="sv-SE" sz="1600">
                <a:solidFill>
                  <a:srgbClr val="2A2922"/>
                </a:solidFill>
                <a:latin typeface="Futura Std Medium" panose="020B0502020204020303" pitchFamily="34" charset="0"/>
              </a:rPr>
              <a:t>kontaktperson.</a:t>
            </a: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AC5CFFE9-1D8F-47E2-9C87-B51EB1CB4486}"/>
              </a:ext>
            </a:extLst>
          </p:cNvPr>
          <p:cNvSpPr txBox="1"/>
          <p:nvPr/>
        </p:nvSpPr>
        <p:spPr>
          <a:xfrm>
            <a:off x="4602956" y="4129582"/>
            <a:ext cx="124187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v-SE" sz="1600">
                <a:solidFill>
                  <a:srgbClr val="323435"/>
                </a:solidFill>
                <a:latin typeface="Futura Std Medium" panose="020B0502020204020303" pitchFamily="34" charset="0"/>
              </a:rPr>
              <a:t>Genom-förandeplan</a:t>
            </a: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80E64785-9130-4421-BF3C-7ED870E73AF2}"/>
              </a:ext>
            </a:extLst>
          </p:cNvPr>
          <p:cNvSpPr txBox="1"/>
          <p:nvPr/>
        </p:nvSpPr>
        <p:spPr>
          <a:xfrm>
            <a:off x="8059420" y="4252692"/>
            <a:ext cx="12700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v-SE" sz="1600">
                <a:solidFill>
                  <a:srgbClr val="2B1F2D"/>
                </a:solidFill>
                <a:latin typeface="Futura Std Medium" panose="020B0502020204020303" pitchFamily="34" charset="0"/>
              </a:rPr>
              <a:t>Uppföljning</a:t>
            </a:r>
          </a:p>
        </p:txBody>
      </p:sp>
      <p:pic>
        <p:nvPicPr>
          <p:cNvPr id="3" name="Bildobjekt 2" descr="En bild som visar skjorta&#10;&#10;Automatiskt genererad beskrivning">
            <a:extLst>
              <a:ext uri="{FF2B5EF4-FFF2-40B4-BE49-F238E27FC236}">
                <a16:creationId xmlns:a16="http://schemas.microsoft.com/office/drawing/2014/main" id="{E56F6AE4-05FA-4098-8F3A-8246FF0D65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52" y="506501"/>
            <a:ext cx="10381496" cy="5844998"/>
          </a:xfrm>
          <a:prstGeom prst="rect">
            <a:avLst/>
          </a:prstGeom>
        </p:spPr>
      </p:pic>
      <p:sp>
        <p:nvSpPr>
          <p:cNvPr id="27" name="textruta 26">
            <a:extLst>
              <a:ext uri="{FF2B5EF4-FFF2-40B4-BE49-F238E27FC236}">
                <a16:creationId xmlns:a16="http://schemas.microsoft.com/office/drawing/2014/main" id="{6264B29A-58A3-4BB9-B0A9-CC11350B45BA}"/>
              </a:ext>
            </a:extLst>
          </p:cNvPr>
          <p:cNvSpPr txBox="1"/>
          <p:nvPr/>
        </p:nvSpPr>
        <p:spPr>
          <a:xfrm>
            <a:off x="6096000" y="3457536"/>
            <a:ext cx="3352799" cy="1889918"/>
          </a:xfrm>
          <a:prstGeom prst="rect">
            <a:avLst/>
          </a:prstGeom>
          <a:noFill/>
        </p:spPr>
        <p:txBody>
          <a:bodyPr wrap="square" lIns="180000" tIns="180000" rIns="180000" rtlCol="0" anchor="t">
            <a:spAutoFit/>
          </a:bodyPr>
          <a:lstStyle/>
          <a:p>
            <a:r>
              <a:rPr lang="sv-SE" b="1" dirty="0">
                <a:solidFill>
                  <a:srgbClr val="2B1F2D"/>
                </a:solidFill>
                <a:latin typeface="Futura Std Medium" panose="020B0502020204020303" pitchFamily="34" charset="0"/>
              </a:rPr>
              <a:t>Uppföljning</a:t>
            </a:r>
          </a:p>
          <a:p>
            <a:endParaRPr lang="sv-SE" sz="1000" dirty="0">
              <a:solidFill>
                <a:srgbClr val="2B1F2D"/>
              </a:solidFill>
              <a:latin typeface="Futura Std Medium" panose="020B0502020204020303" pitchFamily="34" charset="0"/>
            </a:endParaRPr>
          </a:p>
          <a:p>
            <a:r>
              <a:rPr lang="sv-SE" sz="1400" dirty="0">
                <a:solidFill>
                  <a:srgbClr val="2B1F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Socialnämnden har ett ansvar att följa upp öppna insatser mot fastställda mål och den planering som gjorts tillsammans med den enskilde. </a:t>
            </a:r>
          </a:p>
          <a:p>
            <a:endParaRPr lang="sv-SE" sz="1000" dirty="0">
              <a:solidFill>
                <a:srgbClr val="2B1F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400" dirty="0">
                <a:solidFill>
                  <a:srgbClr val="2B1F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Uppföljningen ska dokumenteras. 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E78A725E-B2F0-43A4-94AB-808F4BC6B312}"/>
              </a:ext>
            </a:extLst>
          </p:cNvPr>
          <p:cNvSpPr/>
          <p:nvPr/>
        </p:nvSpPr>
        <p:spPr>
          <a:xfrm>
            <a:off x="6868160" y="1132784"/>
            <a:ext cx="132716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1050">
                <a:solidFill>
                  <a:schemeClr val="bg1"/>
                </a:solidFill>
                <a:latin typeface="Futura Std Medium" panose="020B0502020204020303" pitchFamily="34" charset="0"/>
                <a:cs typeface="Arial" panose="020B0604020202020204" pitchFamily="34" charset="0"/>
              </a:rPr>
              <a:t>Underlag</a:t>
            </a:r>
            <a:endParaRPr lang="sv-SE" sz="1050">
              <a:solidFill>
                <a:schemeClr val="bg1"/>
              </a:solidFill>
              <a:latin typeface="Futura Std Medium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28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E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objekt 16" descr="En bild som visar klocka&#10;&#10;Automatiskt genererad beskrivning">
            <a:extLst>
              <a:ext uri="{FF2B5EF4-FFF2-40B4-BE49-F238E27FC236}">
                <a16:creationId xmlns:a16="http://schemas.microsoft.com/office/drawing/2014/main" id="{6BC1865D-0DFA-4DE2-8771-3C1EAF7592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52" y="506501"/>
            <a:ext cx="10381496" cy="5844998"/>
          </a:xfrm>
          <a:prstGeom prst="rect">
            <a:avLst/>
          </a:prstGeom>
        </p:spPr>
      </p:pic>
      <p:sp>
        <p:nvSpPr>
          <p:cNvPr id="18" name="textruta 17">
            <a:extLst>
              <a:ext uri="{FF2B5EF4-FFF2-40B4-BE49-F238E27FC236}">
                <a16:creationId xmlns:a16="http://schemas.microsoft.com/office/drawing/2014/main" id="{0262E8E5-CCA6-483E-A9C0-96961C016203}"/>
              </a:ext>
            </a:extLst>
          </p:cNvPr>
          <p:cNvSpPr txBox="1"/>
          <p:nvPr/>
        </p:nvSpPr>
        <p:spPr>
          <a:xfrm>
            <a:off x="2262378" y="2221472"/>
            <a:ext cx="183832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sv-SE" sz="1600">
                <a:solidFill>
                  <a:srgbClr val="2A2922"/>
                </a:solidFill>
                <a:latin typeface="Futura Std Medium" panose="020B0502020204020303" pitchFamily="34" charset="0"/>
              </a:rPr>
              <a:t>Öppna insatser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87209123-8FB1-4F94-AA05-6706B59906CF}"/>
              </a:ext>
            </a:extLst>
          </p:cNvPr>
          <p:cNvSpPr txBox="1"/>
          <p:nvPr/>
        </p:nvSpPr>
        <p:spPr>
          <a:xfrm>
            <a:off x="4602956" y="1998984"/>
            <a:ext cx="124187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v-SE" sz="1600" dirty="0">
                <a:solidFill>
                  <a:srgbClr val="323435"/>
                </a:solidFill>
                <a:latin typeface="Futura Std Medium" panose="020B0502020204020303" pitchFamily="34" charset="0"/>
              </a:rPr>
              <a:t>Uppdrag till utförare</a:t>
            </a: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8921BA86-12E1-4211-A26B-ACD4542B59A8}"/>
              </a:ext>
            </a:extLst>
          </p:cNvPr>
          <p:cNvSpPr txBox="1"/>
          <p:nvPr/>
        </p:nvSpPr>
        <p:spPr>
          <a:xfrm>
            <a:off x="6320933" y="1936626"/>
            <a:ext cx="12700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v-SE" sz="1600">
                <a:solidFill>
                  <a:srgbClr val="323435"/>
                </a:solidFill>
                <a:latin typeface="Futura Std Medium" panose="020B0502020204020303" pitchFamily="34" charset="0"/>
              </a:rPr>
              <a:t>Utförarens</a:t>
            </a:r>
          </a:p>
          <a:p>
            <a:pPr algn="ctr"/>
            <a:r>
              <a:rPr lang="sv-SE" sz="1600">
                <a:solidFill>
                  <a:srgbClr val="323435"/>
                </a:solidFill>
                <a:latin typeface="Futura Std Medium" panose="020B0502020204020303" pitchFamily="34" charset="0"/>
              </a:rPr>
              <a:t>genom-</a:t>
            </a:r>
          </a:p>
          <a:p>
            <a:pPr algn="ctr"/>
            <a:r>
              <a:rPr lang="sv-SE" sz="1600">
                <a:solidFill>
                  <a:srgbClr val="323435"/>
                </a:solidFill>
                <a:latin typeface="Futura Std Medium" panose="020B0502020204020303" pitchFamily="34" charset="0"/>
              </a:rPr>
              <a:t>förandeplan</a:t>
            </a: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77ABE6CC-45C9-4635-8755-F0B0543BD8F3}"/>
              </a:ext>
            </a:extLst>
          </p:cNvPr>
          <p:cNvSpPr txBox="1"/>
          <p:nvPr/>
        </p:nvSpPr>
        <p:spPr>
          <a:xfrm>
            <a:off x="8059420" y="2137650"/>
            <a:ext cx="12700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v-SE" sz="1600">
                <a:solidFill>
                  <a:srgbClr val="2B1F2D"/>
                </a:solidFill>
                <a:latin typeface="Futura Std Medium" panose="020B0502020204020303" pitchFamily="34" charset="0"/>
              </a:rPr>
              <a:t>Uppföljning</a:t>
            </a: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B92D275D-6368-47BC-88DB-8E3020A916F3}"/>
              </a:ext>
            </a:extLst>
          </p:cNvPr>
          <p:cNvSpPr txBox="1"/>
          <p:nvPr/>
        </p:nvSpPr>
        <p:spPr>
          <a:xfrm>
            <a:off x="2262378" y="3883398"/>
            <a:ext cx="2096262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sv-SE" sz="1600">
                <a:solidFill>
                  <a:srgbClr val="2A2922"/>
                </a:solidFill>
                <a:latin typeface="Futura Std Medium" panose="020B0502020204020303" pitchFamily="34" charset="0"/>
              </a:rPr>
              <a:t>Kontaktperson, </a:t>
            </a:r>
          </a:p>
          <a:p>
            <a:r>
              <a:rPr lang="sv-SE" sz="1600">
                <a:solidFill>
                  <a:srgbClr val="2A2922"/>
                </a:solidFill>
                <a:latin typeface="Futura Std Medium" panose="020B0502020204020303" pitchFamily="34" charset="0"/>
              </a:rPr>
              <a:t>kontaktfamilj, </a:t>
            </a:r>
          </a:p>
          <a:p>
            <a:r>
              <a:rPr lang="sv-SE" sz="1600">
                <a:solidFill>
                  <a:srgbClr val="2A2922"/>
                </a:solidFill>
                <a:latin typeface="Futura Std Medium" panose="020B0502020204020303" pitchFamily="34" charset="0"/>
              </a:rPr>
              <a:t>särskilt kvalificerad </a:t>
            </a:r>
          </a:p>
          <a:p>
            <a:r>
              <a:rPr lang="sv-SE" sz="1600">
                <a:solidFill>
                  <a:srgbClr val="2A2922"/>
                </a:solidFill>
                <a:latin typeface="Futura Std Medium" panose="020B0502020204020303" pitchFamily="34" charset="0"/>
              </a:rPr>
              <a:t>kontaktperson.</a:t>
            </a:r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EF2B44E5-A7D3-492E-AE05-71135FD2DBE5}"/>
              </a:ext>
            </a:extLst>
          </p:cNvPr>
          <p:cNvSpPr txBox="1"/>
          <p:nvPr/>
        </p:nvSpPr>
        <p:spPr>
          <a:xfrm>
            <a:off x="4602956" y="4129582"/>
            <a:ext cx="124187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v-SE" sz="1600">
                <a:solidFill>
                  <a:srgbClr val="323435"/>
                </a:solidFill>
                <a:latin typeface="Futura Std Medium" panose="020B0502020204020303" pitchFamily="34" charset="0"/>
              </a:rPr>
              <a:t>Genom-förandeplan</a:t>
            </a: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6BA8DF97-06FD-434B-B1D9-0CD67BF78011}"/>
              </a:ext>
            </a:extLst>
          </p:cNvPr>
          <p:cNvSpPr txBox="1"/>
          <p:nvPr/>
        </p:nvSpPr>
        <p:spPr>
          <a:xfrm>
            <a:off x="8059420" y="4252692"/>
            <a:ext cx="12700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v-SE" sz="1600">
                <a:solidFill>
                  <a:srgbClr val="2B1F2D"/>
                </a:solidFill>
                <a:latin typeface="Futura Std Medium" panose="020B0502020204020303" pitchFamily="34" charset="0"/>
              </a:rPr>
              <a:t>Uppföljning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7E197320-D75A-4364-B9D5-42AD3E1A60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52" y="506501"/>
            <a:ext cx="10381496" cy="5844998"/>
          </a:xfrm>
          <a:prstGeom prst="rect">
            <a:avLst/>
          </a:prstGeom>
        </p:spPr>
      </p:pic>
      <p:sp>
        <p:nvSpPr>
          <p:cNvPr id="29" name="textruta 28">
            <a:extLst>
              <a:ext uri="{FF2B5EF4-FFF2-40B4-BE49-F238E27FC236}">
                <a16:creationId xmlns:a16="http://schemas.microsoft.com/office/drawing/2014/main" id="{3D2DE776-E25A-4EAE-A989-37AC3BA93167}"/>
              </a:ext>
            </a:extLst>
          </p:cNvPr>
          <p:cNvSpPr txBox="1"/>
          <p:nvPr/>
        </p:nvSpPr>
        <p:spPr>
          <a:xfrm>
            <a:off x="4612581" y="1364510"/>
            <a:ext cx="4822460" cy="1674474"/>
          </a:xfrm>
          <a:prstGeom prst="rect">
            <a:avLst/>
          </a:prstGeom>
          <a:noFill/>
        </p:spPr>
        <p:txBody>
          <a:bodyPr wrap="square" lIns="180000" tIns="180000" rIns="180000" rtlCol="0" anchor="t">
            <a:spAutoFit/>
          </a:bodyPr>
          <a:lstStyle/>
          <a:p>
            <a:r>
              <a:rPr lang="sv-SE" b="1" dirty="0">
                <a:solidFill>
                  <a:srgbClr val="2B1F2D"/>
                </a:solidFill>
                <a:latin typeface="Futura Std Medium" panose="020B0502020204020303" pitchFamily="34" charset="0"/>
              </a:rPr>
              <a:t>Uppföljning</a:t>
            </a:r>
          </a:p>
          <a:p>
            <a:endParaRPr lang="sv-SE" sz="1000" dirty="0">
              <a:solidFill>
                <a:srgbClr val="2B1F2D"/>
              </a:solidFill>
              <a:latin typeface="Futura Std Medium" panose="020B0502020204020303" pitchFamily="34" charset="0"/>
            </a:endParaRPr>
          </a:p>
          <a:p>
            <a:r>
              <a:rPr lang="sv-SE" sz="1400" dirty="0">
                <a:solidFill>
                  <a:srgbClr val="2B1F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För insatserna kontaktperson, kontaktfamilj och särskilt kvalificerad kontaktperson finns det särskilda krav på kontinuerlig uppföljning av hur insatsen genomförs. </a:t>
            </a:r>
          </a:p>
          <a:p>
            <a:endParaRPr lang="sv-SE" sz="1000" dirty="0">
              <a:solidFill>
                <a:srgbClr val="2B1F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400" dirty="0">
                <a:solidFill>
                  <a:srgbClr val="2B1F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Uppföljningen ska dokumenteras. </a:t>
            </a: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402C1E78-7BB0-494F-9F7E-3D907128C2BB}"/>
              </a:ext>
            </a:extLst>
          </p:cNvPr>
          <p:cNvSpPr/>
          <p:nvPr/>
        </p:nvSpPr>
        <p:spPr>
          <a:xfrm>
            <a:off x="6927353" y="5297064"/>
            <a:ext cx="132716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1050">
                <a:solidFill>
                  <a:schemeClr val="bg1"/>
                </a:solidFill>
                <a:latin typeface="Futura Std Medium" panose="020B0502020204020303" pitchFamily="34" charset="0"/>
                <a:cs typeface="Arial" panose="020B0604020202020204" pitchFamily="34" charset="0"/>
              </a:rPr>
              <a:t>Underlag</a:t>
            </a:r>
            <a:endParaRPr lang="sv-SE" sz="1050">
              <a:solidFill>
                <a:schemeClr val="bg1"/>
              </a:solidFill>
              <a:latin typeface="Futura Std Medium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397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65E7786C5920448A0EC0AB486F666C3" ma:contentTypeVersion="13" ma:contentTypeDescription="Skapa ett nytt dokument." ma:contentTypeScope="" ma:versionID="341549e6414eaadbee100b1368b41198">
  <xsd:schema xmlns:xsd="http://www.w3.org/2001/XMLSchema" xmlns:xs="http://www.w3.org/2001/XMLSchema" xmlns:p="http://schemas.microsoft.com/office/2006/metadata/properties" xmlns:ns3="75d3f8ff-f181-4789-8163-2de7fc3361ce" xmlns:ns4="b4b8141c-f581-4f3a-ac54-24ef40c003ed" targetNamespace="http://schemas.microsoft.com/office/2006/metadata/properties" ma:root="true" ma:fieldsID="b821a550605c15a7ce159d1636320a3f" ns3:_="" ns4:_="">
    <xsd:import namespace="75d3f8ff-f181-4789-8163-2de7fc3361ce"/>
    <xsd:import namespace="b4b8141c-f581-4f3a-ac54-24ef40c003e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3f8ff-f181-4789-8163-2de7fc3361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b8141c-f581-4f3a-ac54-24ef40c003e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Delar tips,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A10739-5FD0-4B24-B0CD-D83A97A13B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d3f8ff-f181-4789-8163-2de7fc3361ce"/>
    <ds:schemaRef ds:uri="b4b8141c-f581-4f3a-ac54-24ef40c003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E3F88A7-465C-4492-9202-FAB0620157A2}">
  <ds:schemaRefs>
    <ds:schemaRef ds:uri="http://purl.org/dc/terms/"/>
    <ds:schemaRef ds:uri="75d3f8ff-f181-4789-8163-2de7fc3361ce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b4b8141c-f581-4f3a-ac54-24ef40c003ed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0524BC0-55AD-4BAC-8A42-0F7BF72EF38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286</Words>
  <Application>Microsoft Office PowerPoint</Application>
  <PresentationFormat>Bredbild</PresentationFormat>
  <Paragraphs>102</Paragraphs>
  <Slides>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1" baseType="lpstr">
      <vt:lpstr>Futura Std Medium</vt:lpstr>
      <vt:lpstr>Arial</vt:lpstr>
      <vt:lpstr>Calibri Light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Carl Mikael Nordlöf</dc:creator>
  <cp:lastModifiedBy>Wasberg, Iwa</cp:lastModifiedBy>
  <cp:revision>16</cp:revision>
  <dcterms:created xsi:type="dcterms:W3CDTF">2020-02-23T22:30:50Z</dcterms:created>
  <dcterms:modified xsi:type="dcterms:W3CDTF">2020-09-18T09:11:52Z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0x010100065E7786C5920448A0EC0AB486F666C3</vt:lpwstr>
  </property>
</Properties>
</file>