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35" r:id="rId2"/>
    <p:sldId id="336" r:id="rId3"/>
  </p:sldIdLst>
  <p:sldSz cx="9144000" cy="6858000" type="screen4x3"/>
  <p:notesSz cx="6781800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56">
          <p15:clr>
            <a:srgbClr val="A4A3A4"/>
          </p15:clr>
        </p15:guide>
        <p15:guide id="2" orient="horz" pos="3908">
          <p15:clr>
            <a:srgbClr val="A4A3A4"/>
          </p15:clr>
        </p15:guide>
        <p15:guide id="3" orient="horz" pos="3566">
          <p15:clr>
            <a:srgbClr val="A4A3A4"/>
          </p15:clr>
        </p15:guide>
        <p15:guide id="4" orient="horz" pos="1341">
          <p15:clr>
            <a:srgbClr val="A4A3A4"/>
          </p15:clr>
        </p15:guide>
        <p15:guide id="5" orient="horz" pos="443">
          <p15:clr>
            <a:srgbClr val="A4A3A4"/>
          </p15:clr>
        </p15:guide>
        <p15:guide id="6" pos="511">
          <p15:clr>
            <a:srgbClr val="A4A3A4"/>
          </p15:clr>
        </p15:guide>
        <p15:guide id="7" pos="4889">
          <p15:clr>
            <a:srgbClr val="A4A3A4"/>
          </p15:clr>
        </p15:guide>
        <p15:guide id="8" pos="214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Kågström, Eva" initials="KE" lastIdx="1" clrIdx="0">
    <p:extLst>
      <p:ext uri="{19B8F6BF-5375-455C-9EA6-DF929625EA0E}">
        <p15:presenceInfo xmlns:p15="http://schemas.microsoft.com/office/powerpoint/2012/main" userId="S-1-5-21-2075942658-1792417684-393963531-309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1E4AEA4-8DFA-4A89-87EB-49C32662AFE0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Mellanmörkt format 3 - Dekorfärg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llanmörkt format 2 - Dekorfär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3367" autoAdjust="0"/>
  </p:normalViewPr>
  <p:slideViewPr>
    <p:cSldViewPr snapToGrid="0" showGuides="1">
      <p:cViewPr varScale="1">
        <p:scale>
          <a:sx n="46" d="100"/>
          <a:sy n="46" d="100"/>
        </p:scale>
        <p:origin x="1776" y="32"/>
      </p:cViewPr>
      <p:guideLst>
        <p:guide orient="horz" pos="1256"/>
        <p:guide orient="horz" pos="3908"/>
        <p:guide orient="horz" pos="3566"/>
        <p:guide orient="horz" pos="1341"/>
        <p:guide orient="horz" pos="443"/>
        <p:guide pos="511"/>
        <p:guide pos="4889"/>
        <p:guide pos="214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3" d="100"/>
          <a:sy n="93" d="100"/>
        </p:scale>
        <p:origin x="-3732" y="-102"/>
      </p:cViewPr>
      <p:guideLst>
        <p:guide orient="horz" pos="3126"/>
        <p:guide pos="21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1750" y="0"/>
            <a:ext cx="29384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26941D-6ED6-4480-B48D-D720ADA45BFB}" type="datetimeFigureOut">
              <a:rPr lang="sv-SE" smtClean="0"/>
              <a:t>2020-05-05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1750" y="9428163"/>
            <a:ext cx="29384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D1ED4-416D-4DD7-8370-109B0FEA21A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7464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1451" y="1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/>
          <a:lstStyle>
            <a:lvl1pPr algn="r">
              <a:defRPr sz="1200"/>
            </a:lvl1pPr>
          </a:lstStyle>
          <a:p>
            <a:fld id="{00F28322-9E50-4BFC-ADA5-24FE44B8EB92}" type="datetimeFigureOut">
              <a:rPr lang="sv-SE" smtClean="0"/>
              <a:t>2020-05-05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6125"/>
            <a:ext cx="4959350" cy="3719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6" rIns="95470" bIns="47736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5470" tIns="47736" rIns="95470" bIns="47736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1451" y="9428584"/>
            <a:ext cx="2938780" cy="496332"/>
          </a:xfrm>
          <a:prstGeom prst="rect">
            <a:avLst/>
          </a:prstGeom>
        </p:spPr>
        <p:txBody>
          <a:bodyPr vert="horz" lIns="95470" tIns="47736" rIns="95470" bIns="47736" rtlCol="0" anchor="b"/>
          <a:lstStyle>
            <a:lvl1pPr algn="r">
              <a:defRPr sz="1200"/>
            </a:lvl1pPr>
          </a:lstStyle>
          <a:p>
            <a:fld id="{D4045FB0-5EAC-49C2-A7A1-C763FDD8135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237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Till denna övning finns instruktioner i Deltagarmaterialet som</a:t>
            </a:r>
            <a:r>
              <a:rPr lang="sv-SE" baseline="0" dirty="0"/>
              <a:t> du behöver se till att deltagarna får när de ska öva.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2258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Utreda/</a:t>
            </a:r>
            <a:r>
              <a:rPr lang="sv-SE" baseline="0" dirty="0"/>
              <a:t> 8. Analys och bedömning/övning Kollegial granskning analys och bedömning bild 13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45FB0-5EAC-49C2-A7A1-C763FDD81356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2283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4173579"/>
            <a:ext cx="9147600" cy="2684421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4421">
                <a:moveTo>
                  <a:pt x="1" y="2337683"/>
                </a:moveTo>
                <a:lnTo>
                  <a:pt x="9131698" y="0"/>
                </a:lnTo>
                <a:cubicBezTo>
                  <a:pt x="9136999" y="894807"/>
                  <a:pt x="9142299" y="1789614"/>
                  <a:pt x="9147600" y="2684421"/>
                </a:cubicBezTo>
                <a:lnTo>
                  <a:pt x="0" y="2684421"/>
                </a:lnTo>
                <a:cubicBezTo>
                  <a:pt x="0" y="2568842"/>
                  <a:pt x="1" y="2453262"/>
                  <a:pt x="1" y="2337683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2059055"/>
            <a:ext cx="7772400" cy="1104900"/>
          </a:xfrm>
        </p:spPr>
        <p:txBody>
          <a:bodyPr/>
          <a:lstStyle>
            <a:lvl1pPr>
              <a:defRPr sz="3400">
                <a:solidFill>
                  <a:srgbClr val="E98300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01688" y="4266501"/>
            <a:ext cx="5858518" cy="232375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om du vill redigera mall för underrubrikformat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817590" y="5380362"/>
            <a:ext cx="1152128" cy="267235"/>
          </a:xfrm>
        </p:spPr>
        <p:txBody>
          <a:bodyPr/>
          <a:lstStyle>
            <a:lvl1pPr>
              <a:defRPr sz="900" b="1">
                <a:solidFill>
                  <a:srgbClr val="FFFFFF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14"/>
          </p:nvPr>
        </p:nvSpPr>
        <p:spPr>
          <a:xfrm>
            <a:off x="801688" y="4475023"/>
            <a:ext cx="5858544" cy="72231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rgbClr val="FFFFFF"/>
                </a:solidFill>
              </a:defRPr>
            </a:lvl1pPr>
            <a:lvl2pPr marL="285750" indent="0">
              <a:buNone/>
              <a:defRPr sz="1400">
                <a:solidFill>
                  <a:schemeClr val="bg2"/>
                </a:solidFill>
              </a:defRPr>
            </a:lvl2pPr>
            <a:lvl3pPr marL="539750" indent="0">
              <a:buNone/>
              <a:defRPr sz="1400">
                <a:solidFill>
                  <a:schemeClr val="bg2"/>
                </a:solidFill>
              </a:defRPr>
            </a:lvl3pPr>
            <a:lvl4pPr marL="723900" indent="0">
              <a:buNone/>
              <a:defRPr sz="1400">
                <a:solidFill>
                  <a:schemeClr val="bg2"/>
                </a:solidFill>
              </a:defRPr>
            </a:lvl4pPr>
            <a:lvl5pPr marL="927100" indent="0">
              <a:buNone/>
              <a:defRPr sz="1400">
                <a:solidFill>
                  <a:schemeClr val="bg2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pic>
        <p:nvPicPr>
          <p:cNvPr id="5" name="Bildobjekt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4" y="800439"/>
            <a:ext cx="2592000" cy="54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236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8871"/>
            <a:ext cx="3299791" cy="3095625"/>
          </a:xfrm>
        </p:spPr>
        <p:txBody>
          <a:bodyPr/>
          <a:lstStyle>
            <a:lvl1pPr marL="0" indent="0">
              <a:buNone/>
              <a:defRPr sz="1400" b="0" baseline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3723" y="5299364"/>
            <a:ext cx="3312220" cy="471487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587689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354468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6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96804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7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  <p:sp>
        <p:nvSpPr>
          <p:cNvPr id="8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3481397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32538871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801688" y="2130425"/>
            <a:ext cx="3252727" cy="3054050"/>
          </a:xfrm>
        </p:spPr>
        <p:txBody>
          <a:bodyPr/>
          <a:lstStyle>
            <a:lvl1pPr marL="0" indent="0">
              <a:buNone/>
              <a:defRPr sz="2600" b="1"/>
            </a:lvl1pPr>
            <a:lvl2pPr marL="285750" indent="0">
              <a:buNone/>
              <a:defRPr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198167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hög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4325509" y="2127600"/>
            <a:ext cx="4818491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630239" y="5221275"/>
            <a:ext cx="3422236" cy="367200"/>
          </a:xfrm>
        </p:spPr>
        <p:txBody>
          <a:bodyPr anchor="b" anchorCtr="0"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139350"/>
            <a:ext cx="3410272" cy="36327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 sz="2000"/>
            </a:lvl1pPr>
            <a:lvl2pPr>
              <a:defRPr sz="2000"/>
            </a:lvl2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Redigera format för bakgrundstext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800"/>
              </a:spcBef>
              <a:spcAft>
                <a:spcPts val="800"/>
              </a:spcAft>
              <a:buClrTx/>
              <a:buSzPct val="115000"/>
              <a:buFont typeface="Century Gothic" pitchFamily="34" charset="0"/>
              <a:buNone/>
              <a:tabLst/>
              <a:defRPr/>
            </a:pPr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25876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901632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punktlista och stor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3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86592" y="2139950"/>
            <a:ext cx="3338991" cy="3648075"/>
          </a:xfrm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22105883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0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801688" y="2127600"/>
            <a:ext cx="3299791" cy="3441117"/>
          </a:xfrm>
        </p:spPr>
        <p:txBody>
          <a:bodyPr/>
          <a:lstStyle>
            <a:lvl1pPr marL="0" indent="0">
              <a:buNone/>
              <a:defRPr sz="1400"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5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87327" y="5221275"/>
            <a:ext cx="3493699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930349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med plats fö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548841"/>
            <a:ext cx="9147600" cy="5309159"/>
          </a:xfrm>
          <a:custGeom>
            <a:avLst/>
            <a:gdLst>
              <a:gd name="connsiteX0" fmla="*/ 0 w 9147600"/>
              <a:gd name="connsiteY0" fmla="*/ 0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0 w 9147600"/>
              <a:gd name="connsiteY4" fmla="*/ 0 h 2708275"/>
              <a:gd name="connsiteX0" fmla="*/ 15903 w 9147600"/>
              <a:gd name="connsiteY0" fmla="*/ 2313829 h 2708275"/>
              <a:gd name="connsiteX1" fmla="*/ 9147600 w 9147600"/>
              <a:gd name="connsiteY1" fmla="*/ 0 h 2708275"/>
              <a:gd name="connsiteX2" fmla="*/ 9147600 w 9147600"/>
              <a:gd name="connsiteY2" fmla="*/ 2708275 h 2708275"/>
              <a:gd name="connsiteX3" fmla="*/ 0 w 9147600"/>
              <a:gd name="connsiteY3" fmla="*/ 2708275 h 2708275"/>
              <a:gd name="connsiteX4" fmla="*/ 15903 w 9147600"/>
              <a:gd name="connsiteY4" fmla="*/ 2313829 h 2708275"/>
              <a:gd name="connsiteX0" fmla="*/ 0 w 9155551"/>
              <a:gd name="connsiteY0" fmla="*/ 2313829 h 2708275"/>
              <a:gd name="connsiteX1" fmla="*/ 9155551 w 9155551"/>
              <a:gd name="connsiteY1" fmla="*/ 0 h 2708275"/>
              <a:gd name="connsiteX2" fmla="*/ 9155551 w 9155551"/>
              <a:gd name="connsiteY2" fmla="*/ 2708275 h 2708275"/>
              <a:gd name="connsiteX3" fmla="*/ 7951 w 9155551"/>
              <a:gd name="connsiteY3" fmla="*/ 2708275 h 2708275"/>
              <a:gd name="connsiteX4" fmla="*/ 0 w 9155551"/>
              <a:gd name="connsiteY4" fmla="*/ 2313829 h 2708275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0 w 9155551"/>
              <a:gd name="connsiteY0" fmla="*/ 2289975 h 2684421"/>
              <a:gd name="connsiteX1" fmla="*/ 9139649 w 9155551"/>
              <a:gd name="connsiteY1" fmla="*/ 0 h 2684421"/>
              <a:gd name="connsiteX2" fmla="*/ 9155551 w 9155551"/>
              <a:gd name="connsiteY2" fmla="*/ 2684421 h 2684421"/>
              <a:gd name="connsiteX3" fmla="*/ 7951 w 9155551"/>
              <a:gd name="connsiteY3" fmla="*/ 2684421 h 2684421"/>
              <a:gd name="connsiteX4" fmla="*/ 0 w 9155551"/>
              <a:gd name="connsiteY4" fmla="*/ 2289975 h 2684421"/>
              <a:gd name="connsiteX0" fmla="*/ 1 w 9147600"/>
              <a:gd name="connsiteY0" fmla="*/ 2337683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2337683 h 2684421"/>
              <a:gd name="connsiteX0" fmla="*/ 1 w 9147600"/>
              <a:gd name="connsiteY0" fmla="*/ 1182114 h 2684421"/>
              <a:gd name="connsiteX1" fmla="*/ 9131698 w 9147600"/>
              <a:gd name="connsiteY1" fmla="*/ 0 h 2684421"/>
              <a:gd name="connsiteX2" fmla="*/ 9147600 w 9147600"/>
              <a:gd name="connsiteY2" fmla="*/ 2684421 h 2684421"/>
              <a:gd name="connsiteX3" fmla="*/ 0 w 9147600"/>
              <a:gd name="connsiteY3" fmla="*/ 2684421 h 2684421"/>
              <a:gd name="connsiteX4" fmla="*/ 1 w 9147600"/>
              <a:gd name="connsiteY4" fmla="*/ 1182114 h 2684421"/>
              <a:gd name="connsiteX0" fmla="*/ 1 w 9147600"/>
              <a:gd name="connsiteY0" fmla="*/ 1186140 h 2688447"/>
              <a:gd name="connsiteX1" fmla="*/ 9139649 w 9147600"/>
              <a:gd name="connsiteY1" fmla="*/ 0 h 2688447"/>
              <a:gd name="connsiteX2" fmla="*/ 9147600 w 9147600"/>
              <a:gd name="connsiteY2" fmla="*/ 2688447 h 2688447"/>
              <a:gd name="connsiteX3" fmla="*/ 0 w 9147600"/>
              <a:gd name="connsiteY3" fmla="*/ 2688447 h 2688447"/>
              <a:gd name="connsiteX4" fmla="*/ 1 w 9147600"/>
              <a:gd name="connsiteY4" fmla="*/ 1186140 h 2688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7600" h="2688447">
                <a:moveTo>
                  <a:pt x="1" y="1186140"/>
                </a:moveTo>
                <a:lnTo>
                  <a:pt x="9139649" y="0"/>
                </a:lnTo>
                <a:cubicBezTo>
                  <a:pt x="9144950" y="894807"/>
                  <a:pt x="9142299" y="1793640"/>
                  <a:pt x="9147600" y="2688447"/>
                </a:cubicBezTo>
                <a:lnTo>
                  <a:pt x="0" y="2688447"/>
                </a:lnTo>
                <a:cubicBezTo>
                  <a:pt x="0" y="2572868"/>
                  <a:pt x="1" y="1301719"/>
                  <a:pt x="1" y="1186140"/>
                </a:cubicBezTo>
                <a:close/>
              </a:path>
            </a:pathLst>
          </a:custGeom>
          <a:solidFill>
            <a:srgbClr val="A5ACAF"/>
          </a:solidFill>
        </p:spPr>
        <p:txBody>
          <a:bodyPr anchor="b" anchorCtr="0"/>
          <a:lstStyle>
            <a:lvl1pPr marL="0" indent="0" algn="r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33391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600"/>
            </a:lvl1pPr>
            <a:lvl2pPr marL="285750" indent="0">
              <a:buNone/>
              <a:defRPr sz="2000"/>
            </a:lvl2pPr>
            <a:lvl3pPr marL="539750" indent="0">
              <a:buNone/>
              <a:defRPr/>
            </a:lvl3pPr>
            <a:lvl4pPr marL="723900" indent="0">
              <a:buNone/>
              <a:defRPr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text och stor bild vänster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77182" cy="129614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4"/>
          </p:nvPr>
        </p:nvSpPr>
        <p:spPr>
          <a:xfrm>
            <a:off x="0" y="2127600"/>
            <a:ext cx="4094205" cy="3439984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1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278702" y="5221275"/>
            <a:ext cx="3528204" cy="367200"/>
          </a:xfrm>
        </p:spPr>
        <p:txBody>
          <a:bodyPr anchor="b" anchorCtr="0"/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12" name="Platshållare för text 6"/>
          <p:cNvSpPr>
            <a:spLocks noGrp="1"/>
          </p:cNvSpPr>
          <p:nvPr>
            <p:ph type="body" sz="quarter" idx="16"/>
          </p:nvPr>
        </p:nvSpPr>
        <p:spPr>
          <a:xfrm>
            <a:off x="4278702" y="2130426"/>
            <a:ext cx="3501636" cy="2976412"/>
          </a:xfrm>
        </p:spPr>
        <p:txBody>
          <a:bodyPr/>
          <a:lstStyle>
            <a:lvl1pPr marL="0" indent="0">
              <a:buNone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1803616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801688" y="2074072"/>
            <a:ext cx="68326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9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56971595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 utfall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828537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2066925"/>
            <a:ext cx="9144000" cy="34385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1"/>
          <p:cNvSpPr>
            <a:spLocks noGrp="1"/>
          </p:cNvSpPr>
          <p:nvPr>
            <p:ph type="body" sz="quarter" idx="15"/>
          </p:nvPr>
        </p:nvSpPr>
        <p:spPr>
          <a:xfrm>
            <a:off x="4324928" y="5612277"/>
            <a:ext cx="3312220" cy="153853"/>
          </a:xfrm>
        </p:spPr>
        <p:txBody>
          <a:bodyPr/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900" b="0" i="1"/>
            </a:lvl1pPr>
            <a:lvl2pPr marL="285750" indent="0">
              <a:buNone/>
              <a:defRPr sz="900"/>
            </a:lvl2pPr>
            <a:lvl3pPr marL="539750" indent="0">
              <a:buNone/>
              <a:defRPr sz="900"/>
            </a:lvl3pPr>
            <a:lvl4pPr marL="723900" indent="0">
              <a:buNone/>
              <a:defRPr sz="900"/>
            </a:lvl4pPr>
            <a:lvl5pPr marL="927100" indent="0">
              <a:buNone/>
              <a:defRPr sz="900"/>
            </a:lvl5pPr>
          </a:lstStyle>
          <a:p>
            <a:pPr lvl="0"/>
            <a:r>
              <a:rPr lang="sv-SE"/>
              <a:t>Redigera format för bakgrundstext</a:t>
            </a:r>
          </a:p>
        </p:txBody>
      </p:sp>
    </p:spTree>
    <p:extLst>
      <p:ext uri="{BB962C8B-B14F-4D97-AF65-F5344CB8AC3E}">
        <p14:creationId xmlns:p14="http://schemas.microsoft.com/office/powerpoint/2010/main" val="27922803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tfallande bild utan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5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0" y="664235"/>
            <a:ext cx="9144000" cy="5003320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7554186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3844" y="687600"/>
            <a:ext cx="6957444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5631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sida utan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8" name="Rektangel 2"/>
          <p:cNvSpPr/>
          <p:nvPr userDrawn="1"/>
        </p:nvSpPr>
        <p:spPr>
          <a:xfrm>
            <a:off x="0" y="1543050"/>
            <a:ext cx="9144000" cy="5314950"/>
          </a:xfrm>
          <a:custGeom>
            <a:avLst/>
            <a:gdLst>
              <a:gd name="connsiteX0" fmla="*/ 0 w 9144000"/>
              <a:gd name="connsiteY0" fmla="*/ 0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0 h 5314950"/>
              <a:gd name="connsiteX0" fmla="*/ 0 w 9144000"/>
              <a:gd name="connsiteY0" fmla="*/ 27717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771775 h 5314950"/>
              <a:gd name="connsiteX0" fmla="*/ 0 w 9144000"/>
              <a:gd name="connsiteY0" fmla="*/ 2352675 h 5314950"/>
              <a:gd name="connsiteX1" fmla="*/ 9144000 w 9144000"/>
              <a:gd name="connsiteY1" fmla="*/ 0 h 5314950"/>
              <a:gd name="connsiteX2" fmla="*/ 9144000 w 9144000"/>
              <a:gd name="connsiteY2" fmla="*/ 5314950 h 5314950"/>
              <a:gd name="connsiteX3" fmla="*/ 0 w 9144000"/>
              <a:gd name="connsiteY3" fmla="*/ 5314950 h 5314950"/>
              <a:gd name="connsiteX4" fmla="*/ 0 w 9144000"/>
              <a:gd name="connsiteY4" fmla="*/ 2352675 h 5314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0" h="5314950">
                <a:moveTo>
                  <a:pt x="0" y="2352675"/>
                </a:moveTo>
                <a:lnTo>
                  <a:pt x="9144000" y="0"/>
                </a:lnTo>
                <a:lnTo>
                  <a:pt x="9144000" y="5314950"/>
                </a:lnTo>
                <a:lnTo>
                  <a:pt x="0" y="5314950"/>
                </a:lnTo>
                <a:lnTo>
                  <a:pt x="0" y="2352675"/>
                </a:lnTo>
                <a:close/>
              </a:path>
            </a:pathLst>
          </a:custGeom>
          <a:solidFill>
            <a:srgbClr val="A5AC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900">
              <a:solidFill>
                <a:schemeClr val="tx1"/>
              </a:solidFill>
            </a:endParaRPr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784342" y="725700"/>
            <a:ext cx="7772400" cy="1408385"/>
          </a:xfrm>
        </p:spPr>
        <p:txBody>
          <a:bodyPr/>
          <a:lstStyle>
            <a:lvl1pPr>
              <a:defRPr sz="340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30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enstaka o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1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62224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punktlista – mening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>
              <a:spcBef>
                <a:spcPts val="0"/>
              </a:spcBef>
              <a:defRPr sz="2600" b="0"/>
            </a:lvl1pPr>
            <a:lvl2pPr>
              <a:defRPr sz="2000"/>
            </a:lvl2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4054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801688" y="2059200"/>
            <a:ext cx="6959600" cy="3708400"/>
          </a:xfrm>
        </p:spPr>
        <p:txBody>
          <a:bodyPr/>
          <a:lstStyle>
            <a:lvl1pPr marL="0" indent="0">
              <a:spcBef>
                <a:spcPts val="800"/>
              </a:spcBef>
              <a:spcAft>
                <a:spcPts val="0"/>
              </a:spcAft>
              <a:buFontTx/>
              <a:buNone/>
              <a:defRPr sz="2600"/>
            </a:lvl1pPr>
            <a:lvl2pPr marL="0" indent="0">
              <a:buFontTx/>
              <a:buNone/>
              <a:defRPr sz="2000"/>
            </a:lvl2pPr>
            <a:lvl3pPr marL="0" indent="0">
              <a:spcAft>
                <a:spcPts val="0"/>
              </a:spcAft>
              <a:buFontTx/>
              <a:buNone/>
              <a:defRPr sz="1900" b="1"/>
            </a:lvl3pPr>
            <a:lvl4pPr marL="0" indent="0">
              <a:spcAft>
                <a:spcPts val="0"/>
              </a:spcAft>
              <a:buFontTx/>
              <a:buNone/>
              <a:defRPr sz="1600"/>
            </a:lvl4pPr>
            <a:lvl5pPr marL="0" indent="0">
              <a:spcAft>
                <a:spcPts val="0"/>
              </a:spcAft>
              <a:buFontTx/>
              <a:buNone/>
              <a:defRPr sz="1600"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</p:txBody>
      </p:sp>
    </p:spTree>
    <p:extLst>
      <p:ext uri="{BB962C8B-B14F-4D97-AF65-F5344CB8AC3E}">
        <p14:creationId xmlns:p14="http://schemas.microsoft.com/office/powerpoint/2010/main" val="1026846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14110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ast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801504"/>
            <a:ext cx="9147600" cy="479284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801688" y="1353267"/>
            <a:ext cx="6959600" cy="3708400"/>
          </a:xfrm>
        </p:spPr>
        <p:txBody>
          <a:bodyPr/>
          <a:lstStyle>
            <a:lvl1pPr marL="373063" indent="-373063">
              <a:spcBef>
                <a:spcPts val="1000"/>
              </a:spcBef>
              <a:buSzPct val="115000"/>
              <a:buFont typeface="Arial" pitchFamily="34" charset="0"/>
              <a:buChar char="•"/>
              <a:defRPr sz="2600">
                <a:solidFill>
                  <a:srgbClr val="FFFFFF"/>
                </a:solidFill>
              </a:defRPr>
            </a:lvl1pPr>
            <a:lvl2pPr>
              <a:defRPr sz="2000">
                <a:solidFill>
                  <a:srgbClr val="FFFFFF"/>
                </a:solidFill>
              </a:defRPr>
            </a:lvl2pPr>
            <a:lvl3pPr>
              <a:defRPr sz="1600">
                <a:solidFill>
                  <a:srgbClr val="FFFFFF"/>
                </a:solidFill>
              </a:defRPr>
            </a:lvl3pPr>
            <a:lvl4pPr>
              <a:defRPr sz="1400">
                <a:solidFill>
                  <a:srgbClr val="FFFFFF"/>
                </a:solidFill>
              </a:defRPr>
            </a:lvl4pPr>
            <a:lvl5pPr>
              <a:defRPr sz="1200">
                <a:solidFill>
                  <a:srgbClr val="FFFFFF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44465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01688" y="687600"/>
            <a:ext cx="6951600" cy="1296144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1DABF-CD59-47A1-8187-10F3203EF59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3"/>
          </p:nvPr>
        </p:nvSpPr>
        <p:spPr>
          <a:xfrm>
            <a:off x="4355976" y="2060206"/>
            <a:ext cx="3405312" cy="3708400"/>
          </a:xfrm>
        </p:spPr>
        <p:txBody>
          <a:bodyPr/>
          <a:lstStyle>
            <a:lvl1pPr>
              <a:spcBef>
                <a:spcPts val="800"/>
              </a:spcBef>
              <a:defRPr sz="2600" b="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 marL="927100" indent="0">
              <a:buNone/>
              <a:defRPr/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2113906"/>
            <a:ext cx="4067175" cy="3455988"/>
          </a:xfrm>
          <a:solidFill>
            <a:schemeClr val="accent4"/>
          </a:solidFill>
          <a:ln>
            <a:noFill/>
          </a:ln>
        </p:spPr>
        <p:txBody>
          <a:bodyPr lIns="180000" tIns="180000" rIns="180000" bIns="180000" anchor="ctr" anchorCtr="1"/>
          <a:lstStyle>
            <a:lvl1pPr marL="0" indent="0" algn="ctr">
              <a:buNone/>
              <a:defRPr sz="2600" b="0" i="1">
                <a:solidFill>
                  <a:srgbClr val="FFFFFF"/>
                </a:solidFill>
              </a:defRPr>
            </a:lvl1pPr>
            <a:lvl2pPr>
              <a:defRPr sz="3000" b="0" i="1">
                <a:solidFill>
                  <a:srgbClr val="E6C99B"/>
                </a:solidFill>
              </a:defRPr>
            </a:lvl2pPr>
            <a:lvl3pPr>
              <a:defRPr sz="3000" b="0" i="1">
                <a:solidFill>
                  <a:srgbClr val="E6C99B"/>
                </a:solidFill>
              </a:defRPr>
            </a:lvl3pPr>
            <a:lvl4pPr>
              <a:defRPr sz="3000" b="0" i="1">
                <a:solidFill>
                  <a:srgbClr val="E6C99B"/>
                </a:solidFill>
              </a:defRPr>
            </a:lvl4pPr>
            <a:lvl5pPr>
              <a:defRPr sz="3000" b="0" i="1">
                <a:solidFill>
                  <a:srgbClr val="E6C99B"/>
                </a:solidFill>
              </a:defRPr>
            </a:lvl5pPr>
          </a:lstStyle>
          <a:p>
            <a:pPr lvl="0"/>
            <a:r>
              <a:rPr lang="sv-SE" dirty="0"/>
              <a:t>Klicka här för att </a:t>
            </a:r>
            <a:br>
              <a:rPr lang="sv-SE" dirty="0"/>
            </a:br>
            <a:r>
              <a:rPr lang="sv-SE" dirty="0"/>
              <a:t>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063518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800" y="6210000"/>
            <a:ext cx="1396800" cy="293233"/>
          </a:xfrm>
          <a:prstGeom prst="rect">
            <a:avLst/>
          </a:prstGeom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03844" y="686594"/>
            <a:ext cx="6951600" cy="129614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01688" y="2057400"/>
            <a:ext cx="6951364" cy="369513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61289" y="6295894"/>
            <a:ext cx="79594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2391119" y="6295894"/>
            <a:ext cx="4320000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Utreda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408988" y="6295894"/>
            <a:ext cx="432544" cy="26723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3A1DABF-CD59-47A1-8187-10F3203EF599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/>
          <p:cNvCxnSpPr/>
          <p:nvPr/>
        </p:nvCxnSpPr>
        <p:spPr>
          <a:xfrm>
            <a:off x="-362309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-362309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>
            <a:off x="-362309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12"/>
          <p:cNvCxnSpPr/>
          <p:nvPr/>
        </p:nvCxnSpPr>
        <p:spPr>
          <a:xfrm>
            <a:off x="-362309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k 13"/>
          <p:cNvCxnSpPr/>
          <p:nvPr/>
        </p:nvCxnSpPr>
        <p:spPr>
          <a:xfrm>
            <a:off x="9264772" y="5652398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14"/>
          <p:cNvCxnSpPr/>
          <p:nvPr/>
        </p:nvCxnSpPr>
        <p:spPr>
          <a:xfrm>
            <a:off x="9264772" y="6195324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15"/>
          <p:cNvCxnSpPr/>
          <p:nvPr/>
        </p:nvCxnSpPr>
        <p:spPr>
          <a:xfrm>
            <a:off x="9264772" y="2120322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16"/>
          <p:cNvCxnSpPr/>
          <p:nvPr/>
        </p:nvCxnSpPr>
        <p:spPr>
          <a:xfrm>
            <a:off x="9264772" y="702175"/>
            <a:ext cx="250166" cy="0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17"/>
          <p:cNvCxnSpPr/>
          <p:nvPr/>
        </p:nvCxnSpPr>
        <p:spPr>
          <a:xfrm flipV="1">
            <a:off x="802586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18"/>
          <p:cNvCxnSpPr/>
          <p:nvPr/>
        </p:nvCxnSpPr>
        <p:spPr>
          <a:xfrm flipV="1">
            <a:off x="7751763" y="-229676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19"/>
          <p:cNvCxnSpPr/>
          <p:nvPr/>
        </p:nvCxnSpPr>
        <p:spPr>
          <a:xfrm flipV="1">
            <a:off x="802586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 flipV="1">
            <a:off x="7751763" y="6923599"/>
            <a:ext cx="0" cy="138022"/>
          </a:xfrm>
          <a:prstGeom prst="line">
            <a:avLst/>
          </a:prstGeom>
          <a:ln>
            <a:solidFill>
              <a:srgbClr val="00263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430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99" r:id="rId3"/>
    <p:sldLayoutId id="2147483650" r:id="rId4"/>
    <p:sldLayoutId id="2147483665" r:id="rId5"/>
    <p:sldLayoutId id="2147483661" r:id="rId6"/>
    <p:sldLayoutId id="2147483662" r:id="rId7"/>
    <p:sldLayoutId id="2147483700" r:id="rId8"/>
    <p:sldLayoutId id="2147483663" r:id="rId9"/>
    <p:sldLayoutId id="2147483664" r:id="rId10"/>
    <p:sldLayoutId id="2147483703" r:id="rId11"/>
    <p:sldLayoutId id="2147483702" r:id="rId12"/>
    <p:sldLayoutId id="2147483704" r:id="rId13"/>
    <p:sldLayoutId id="2147483667" r:id="rId14"/>
    <p:sldLayoutId id="2147483705" r:id="rId15"/>
    <p:sldLayoutId id="2147483670" r:id="rId16"/>
    <p:sldLayoutId id="2147483668" r:id="rId17"/>
    <p:sldLayoutId id="2147483707" r:id="rId18"/>
    <p:sldLayoutId id="2147483706" r:id="rId19"/>
    <p:sldLayoutId id="2147483708" r:id="rId20"/>
    <p:sldLayoutId id="2147483709" r:id="rId21"/>
    <p:sldLayoutId id="2147483666" r:id="rId22"/>
    <p:sldLayoutId id="2147483669" r:id="rId23"/>
    <p:sldLayoutId id="2147483655" r:id="rId24"/>
    <p:sldLayoutId id="2147483654" r:id="rId2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400" b="1" kern="1200">
          <a:solidFill>
            <a:schemeClr val="accent4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71463" indent="-271463" algn="l" defTabSz="914400" rtl="0" eaLnBrk="1" latinLnBrk="0" hangingPunct="1">
        <a:spcBef>
          <a:spcPts val="1900"/>
        </a:spcBef>
        <a:spcAft>
          <a:spcPts val="800"/>
        </a:spcAft>
        <a:buSzPct val="115000"/>
        <a:buFont typeface="Century Gothic" pitchFamily="34" charset="0"/>
        <a:buChar char="•"/>
        <a:defRPr sz="1900" b="1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0700" indent="-2349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9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711200" indent="-1714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6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920750" indent="-1968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–"/>
        <a:defRPr sz="14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3150" indent="-146050" algn="l" defTabSz="914400" rtl="0" eaLnBrk="1" latinLnBrk="0" hangingPunct="1">
        <a:spcBef>
          <a:spcPts val="0"/>
        </a:spcBef>
        <a:spcAft>
          <a:spcPts val="800"/>
        </a:spcAft>
        <a:buFont typeface="Arial" pitchFamily="34" charset="0"/>
        <a:buChar char="•"/>
        <a:defRPr sz="1200" b="0" kern="1200">
          <a:solidFill>
            <a:schemeClr val="accent4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 1"/>
          <p:cNvSpPr>
            <a:spLocks noGrp="1"/>
          </p:cNvSpPr>
          <p:nvPr>
            <p:ph type="pic" sz="quarter" idx="13"/>
          </p:nvPr>
        </p:nvSpPr>
        <p:spPr>
          <a:solidFill>
            <a:srgbClr val="3DB7E4"/>
          </a:solidFill>
        </p:spPr>
      </p:sp>
      <p:sp>
        <p:nvSpPr>
          <p:cNvPr id="3" name="Rubrik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3600" dirty="0"/>
              <a:t>Kollegial granskning</a:t>
            </a:r>
            <a:br>
              <a:rPr lang="sv-SE" sz="3600" dirty="0"/>
            </a:br>
            <a:r>
              <a:rPr lang="sv-SE" sz="3600" dirty="0"/>
              <a:t>analys och bedömning</a:t>
            </a:r>
            <a:br>
              <a:rPr lang="sv-SE" sz="3600" dirty="0"/>
            </a:br>
            <a:r>
              <a:rPr lang="sv-SE" sz="3600" b="0" dirty="0"/>
              <a:t>Deltagarmaterial</a:t>
            </a:r>
          </a:p>
        </p:txBody>
      </p:sp>
    </p:spTree>
    <p:extLst>
      <p:ext uri="{BB962C8B-B14F-4D97-AF65-F5344CB8AC3E}">
        <p14:creationId xmlns:p14="http://schemas.microsoft.com/office/powerpoint/2010/main" val="2544603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Läs Analys och bedömning i din kollegas beslutsunderlag. 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Utreda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Markera de uppgifter som du uppfattar som information från utredningen, till exempel:</a:t>
            </a:r>
          </a:p>
          <a:p>
            <a:pPr marL="270000" indent="-270000">
              <a:buFont typeface="Arial" panose="020B0604020202020204" pitchFamily="34" charset="0"/>
              <a:buChar char="•"/>
            </a:pPr>
            <a:r>
              <a:rPr lang="sv-SE" sz="2000" b="0" dirty="0"/>
              <a:t>”Lisa har en aktiv fritid, det innebär att hon….”  </a:t>
            </a:r>
          </a:p>
          <a:p>
            <a:pPr marL="270000" indent="-270000">
              <a:buFont typeface="Arial" panose="020B0604020202020204" pitchFamily="34" charset="0"/>
              <a:buChar char="•"/>
            </a:pPr>
            <a:r>
              <a:rPr lang="sv-SE" sz="2000" b="0" dirty="0"/>
              <a:t>”Lisa upplever att hon kan prata med sin </a:t>
            </a:r>
            <a:br>
              <a:rPr lang="sv-SE" sz="2000" b="0" dirty="0"/>
            </a:br>
            <a:r>
              <a:rPr lang="sv-SE" sz="2000" b="0" dirty="0"/>
              <a:t>pappa när hon är ledsen…..” </a:t>
            </a:r>
          </a:p>
          <a:p>
            <a:pPr>
              <a:spcAft>
                <a:spcPts val="800"/>
              </a:spcAft>
            </a:pPr>
            <a:r>
              <a:rPr lang="sv-SE" sz="2000" b="0" dirty="0"/>
              <a:t>Titta på den text du har markerat. Finns det någon efterföljande analys eller resonemang runt informationen? </a:t>
            </a:r>
          </a:p>
          <a:p>
            <a:pPr>
              <a:spcAft>
                <a:spcPts val="800"/>
              </a:spcAft>
            </a:pPr>
            <a:r>
              <a:rPr lang="sv-SE" sz="2000" b="0" dirty="0"/>
              <a:t>Om det finns information utan analys, vad  behövs för att analysen ska bli mer än en sammanfattning? Ge förslag till hur resonemanget kan utvecklas.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01918146"/>
      </p:ext>
    </p:extLst>
  </p:cSld>
  <p:clrMapOvr>
    <a:masterClrMapping/>
  </p:clrMapOvr>
</p:sld>
</file>

<file path=ppt/theme/theme1.xml><?xml version="1.0" encoding="utf-8"?>
<a:theme xmlns:a="http://schemas.openxmlformats.org/drawingml/2006/main" name="SoS-PPT-svensk-150922">
  <a:themeElements>
    <a:clrScheme name="Anpassat 4">
      <a:dk1>
        <a:srgbClr val="000000"/>
      </a:dk1>
      <a:lt1>
        <a:srgbClr val="DAD7CB"/>
      </a:lt1>
      <a:dk2>
        <a:srgbClr val="8D6E97"/>
      </a:dk2>
      <a:lt2>
        <a:srgbClr val="4A7729"/>
      </a:lt2>
      <a:accent1>
        <a:srgbClr val="A6BCC6"/>
      </a:accent1>
      <a:accent2>
        <a:srgbClr val="7D9AAA"/>
      </a:accent2>
      <a:accent3>
        <a:srgbClr val="D3BF96"/>
      </a:accent3>
      <a:accent4>
        <a:srgbClr val="002B45"/>
      </a:accent4>
      <a:accent5>
        <a:srgbClr val="857363"/>
      </a:accent5>
      <a:accent6>
        <a:srgbClr val="452325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DAD7CB"/>
        </a:solidFill>
        <a:ln>
          <a:noFill/>
        </a:ln>
      </a:spPr>
      <a:bodyPr rtlCol="0" anchor="ctr"/>
      <a:lstStyle>
        <a:defPPr algn="ctr">
          <a:defRPr sz="1900" dirty="0" smtClean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1900" smtClean="0"/>
        </a:defPPr>
      </a:lstStyle>
    </a:txDef>
  </a:objectDefaults>
  <a:extraClrSchemeLst/>
  <a:custClrLst>
    <a:custClr name="Beige Diagrambakgrund">
      <a:srgbClr val="DAD7CB"/>
    </a:custClr>
    <a:custClr name="Mörkbeige">
      <a:srgbClr val="D3BF96"/>
    </a:custClr>
    <a:custClr>
      <a:srgbClr val="AAA38E"/>
    </a:custClr>
    <a:custClr name="Brun">
      <a:srgbClr val="857363"/>
    </a:custClr>
    <a:custClr name="Mellanbrun">
      <a:srgbClr val="6D5047"/>
    </a:custClr>
    <a:custClr name="Mörkbrun">
      <a:srgbClr val="452325"/>
    </a:custClr>
    <a:custClr name="Vit">
      <a:srgbClr val="FFFFFF"/>
    </a:custClr>
    <a:custClr name="Vit">
      <a:srgbClr val="FFFFFF"/>
    </a:custClr>
    <a:custClr name="Svart">
      <a:srgbClr val="000000"/>
    </a:custClr>
    <a:custClr name="Vit">
      <a:srgbClr val="FFFFFF"/>
    </a:custClr>
    <a:custClr name="Ljusblå">
      <a:srgbClr val="E0E6E6"/>
    </a:custClr>
    <a:custClr name="Isblå">
      <a:srgbClr val="A6BCC6"/>
    </a:custClr>
    <a:custClr name="Ljus blågrå">
      <a:srgbClr val="A5ACAF"/>
    </a:custClr>
    <a:custClr name="Blågrå">
      <a:srgbClr val="7D9AAA"/>
    </a:custClr>
    <a:custClr name="Mörk blågrå">
      <a:srgbClr val="51626F"/>
    </a:custClr>
    <a:custClr name="Mörkblå">
      <a:srgbClr val="002B45"/>
    </a:custClr>
    <a:custClr name="Vit">
      <a:srgbClr val="FFFFFF"/>
    </a:custClr>
    <a:custClr name="Accentfärg orange">
      <a:srgbClr val="ED8B00"/>
    </a:custClr>
    <a:custClr name="Accentfärg turkos">
      <a:srgbClr val="3DB7E4"/>
    </a:custClr>
    <a:custClr name="Accentfärg grön">
      <a:srgbClr val="3F9C35"/>
    </a:custClr>
    <a:custClr name="Diagramfärg Riket 251/230/204">
      <a:srgbClr val="FBE6CC"/>
    </a:custClr>
    <a:custClr name="Diagramfärg Riket 246/205/153">
      <a:srgbClr val="F6CD99"/>
    </a:custClr>
    <a:custClr name="Diagramfärg Riket 242/181/102">
      <a:srgbClr val="F2B566"/>
    </a:custClr>
    <a:custClr name="Diagramfärg Riket Huvudfärg">
      <a:srgbClr val="ED8B00"/>
    </a:custClr>
    <a:custClr name="Diagramfärg Riket 175/98/10">
      <a:srgbClr val="AF620A"/>
    </a:custClr>
    <a:custClr name="Diagramfärg Riket 117/66/0">
      <a:srgbClr val="754200"/>
    </a:custClr>
    <a:custClr name="Vit">
      <a:srgbClr val="FFFFFF"/>
    </a:custClr>
    <a:custClr name="Diagramfärg Riket Huvudfärg">
      <a:srgbClr val="ED8B00"/>
    </a:custClr>
    <a:custClr name="Diagramfärg alarmerande händelse">
      <a:srgbClr val="BA0C2F"/>
    </a:custClr>
    <a:custClr name="Beige Diagrambakgrund">
      <a:srgbClr val="DAD7CB"/>
    </a:custClr>
    <a:custClr name="Diagramfärg män 218/237/203">
      <a:srgbClr val="DAEDCB"/>
    </a:custClr>
    <a:custClr name="Diagramfärg män 180/219/151">
      <a:srgbClr val="B4DB97"/>
    </a:custClr>
    <a:custClr name="Diagramfärg män 142/201/99">
      <a:srgbClr val="8EC963"/>
    </a:custClr>
    <a:custClr name="Diagramfärg män Huvudfärg">
      <a:srgbClr val="4A7729"/>
    </a:custClr>
    <a:custClr name="Diagramfärg män 55/88/31">
      <a:srgbClr val="3B581F"/>
    </a:custClr>
    <a:custClr name="Diagramfärg män 36/58/20">
      <a:srgbClr val="243A14"/>
    </a:custClr>
    <a:custClr name="Vit">
      <a:srgbClr val="FFFFFF"/>
    </a:custClr>
    <a:custClr name="Diagramfärg män Huvudfärg">
      <a:srgbClr val="4A7729"/>
    </a:custClr>
    <a:custClr name="Vit">
      <a:srgbClr val="FFFFFF"/>
    </a:custClr>
    <a:custClr name="Vit">
      <a:srgbClr val="FFFFFF"/>
    </a:custClr>
    <a:custClr name="Diagramfärg kvinnor 232/225/234">
      <a:srgbClr val="E8E1EA"/>
    </a:custClr>
    <a:custClr name="Diagramfärg kvinnor 209/197/214">
      <a:srgbClr val="D1C5D6"/>
    </a:custClr>
    <a:custClr name="Diagramfärg kvinnor 186/167/192">
      <a:srgbClr val="BAA7C0"/>
    </a:custClr>
    <a:custClr name="Diagramfärg kvinnor Huvudfärg">
      <a:srgbClr val="8D6E97"/>
    </a:custClr>
    <a:custClr name="Diagramfärg kvinnor 106/82/114">
      <a:srgbClr val="6A5272"/>
    </a:custClr>
    <a:custClr name="Diagramfärg kvinnor 70/54/75">
      <a:srgbClr val="46364B"/>
    </a:custClr>
    <a:custClr name="Vit">
      <a:srgbClr val="FFFFFF"/>
    </a:custClr>
    <a:custClr name="Diagramfärg kvinnor huvudfärg">
      <a:srgbClr val="8D6E97"/>
    </a:custClr>
    <a:custClr name="Vit">
      <a:srgbClr val="FFFFFF"/>
    </a:custClr>
    <a:custClr name="Vit">
      <a:srgbClr val="FFFFFF"/>
    </a:custClr>
  </a:custClrLst>
  <a:extLst>
    <a:ext uri="{05A4C25C-085E-4340-85A3-A5531E510DB2}">
      <thm15:themeFamily xmlns:thm15="http://schemas.microsoft.com/office/thememl/2012/main" name="SoS PPT-sve.potx" id="{E25BEABA-F5FF-4E97-873F-DB82715E8840}" vid="{9F60E1E5-9C3A-46AD-8AA9-D23F8B1475EC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SoS PPT-sve</Template>
  <TotalTime>26</TotalTime>
  <Words>144</Words>
  <Application>Microsoft Office PowerPoint</Application>
  <PresentationFormat>Bildspel på skärmen (4:3)</PresentationFormat>
  <Paragraphs>12</Paragraphs>
  <Slides>2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Arial</vt:lpstr>
      <vt:lpstr>Calibri</vt:lpstr>
      <vt:lpstr>Century Gothic</vt:lpstr>
      <vt:lpstr>SoS-PPT-svensk-150922</vt:lpstr>
      <vt:lpstr>Kollegial granskning analys och bedömning Deltagarmaterial</vt:lpstr>
      <vt:lpstr>Läs Analys och bedömning i din kollegas beslutsunderlag.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Socialstyrelsens Powerpointmall</dc:title>
  <dc:creator>Johansson, Pernilla</dc:creator>
  <cp:keywords>class='Open'</cp:keywords>
  <cp:lastModifiedBy>Linda Öberg</cp:lastModifiedBy>
  <cp:revision>11</cp:revision>
  <cp:lastPrinted>2015-05-08T11:44:01Z</cp:lastPrinted>
  <dcterms:created xsi:type="dcterms:W3CDTF">2020-02-18T11:49:14Z</dcterms:created>
  <dcterms:modified xsi:type="dcterms:W3CDTF">2020-05-05T11:00:04Z</dcterms:modified>
</cp:coreProperties>
</file>