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346" r:id="rId2"/>
    <p:sldId id="316" r:id="rId3"/>
    <p:sldId id="317" r:id="rId4"/>
    <p:sldId id="318" r:id="rId5"/>
    <p:sldId id="319" r:id="rId6"/>
    <p:sldId id="347" r:id="rId7"/>
    <p:sldId id="321" r:id="rId8"/>
    <p:sldId id="348" r:id="rId9"/>
    <p:sldId id="323" r:id="rId10"/>
    <p:sldId id="324" r:id="rId11"/>
    <p:sldId id="325" r:id="rId12"/>
    <p:sldId id="326" r:id="rId13"/>
    <p:sldId id="349" r:id="rId14"/>
    <p:sldId id="328" r:id="rId15"/>
    <p:sldId id="329" r:id="rId16"/>
    <p:sldId id="330" r:id="rId17"/>
    <p:sldId id="331" r:id="rId18"/>
    <p:sldId id="332" r:id="rId19"/>
    <p:sldId id="333" r:id="rId20"/>
    <p:sldId id="350" r:id="rId21"/>
    <p:sldId id="335" r:id="rId22"/>
    <p:sldId id="336" r:id="rId23"/>
    <p:sldId id="337" r:id="rId24"/>
    <p:sldId id="338" r:id="rId25"/>
    <p:sldId id="339" r:id="rId26"/>
    <p:sldId id="351" r:id="rId27"/>
    <p:sldId id="341" r:id="rId28"/>
    <p:sldId id="342" r:id="rId29"/>
    <p:sldId id="343" r:id="rId30"/>
    <p:sldId id="344" r:id="rId31"/>
    <p:sldId id="352" r:id="rId32"/>
  </p:sldIdLst>
  <p:sldSz cx="9144000" cy="6858000" type="screen4x3"/>
  <p:notesSz cx="6781800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6">
          <p15:clr>
            <a:srgbClr val="A4A3A4"/>
          </p15:clr>
        </p15:guide>
        <p15:guide id="2" orient="horz" pos="3908">
          <p15:clr>
            <a:srgbClr val="A4A3A4"/>
          </p15:clr>
        </p15:guide>
        <p15:guide id="3" orient="horz" pos="3566">
          <p15:clr>
            <a:srgbClr val="A4A3A4"/>
          </p15:clr>
        </p15:guide>
        <p15:guide id="4" orient="horz" pos="1341">
          <p15:clr>
            <a:srgbClr val="A4A3A4"/>
          </p15:clr>
        </p15:guide>
        <p15:guide id="5" orient="horz" pos="443">
          <p15:clr>
            <a:srgbClr val="A4A3A4"/>
          </p15:clr>
        </p15:guide>
        <p15:guide id="6" pos="511">
          <p15:clr>
            <a:srgbClr val="A4A3A4"/>
          </p15:clr>
        </p15:guide>
        <p15:guide id="7" pos="4889">
          <p15:clr>
            <a:srgbClr val="A4A3A4"/>
          </p15:clr>
        </p15:guide>
        <p15:guide id="8" pos="214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gåker, Eva" initials="AE" lastIdx="34" clrIdx="0">
    <p:extLst>
      <p:ext uri="{19B8F6BF-5375-455C-9EA6-DF929625EA0E}">
        <p15:presenceInfo xmlns:p15="http://schemas.microsoft.com/office/powerpoint/2012/main" userId="S-1-5-21-2075942658-1792417684-393963531-20547" providerId="AD"/>
      </p:ext>
    </p:extLst>
  </p:cmAuthor>
  <p:cmAuthor id="4" name="Kågström, Eva" initials="KE" lastIdx="8" clrIdx="1">
    <p:extLst>
      <p:ext uri="{19B8F6BF-5375-455C-9EA6-DF929625EA0E}">
        <p15:presenceInfo xmlns:p15="http://schemas.microsoft.com/office/powerpoint/2012/main" userId="S-1-5-21-2075942658-1792417684-393963531-30966" providerId="AD"/>
      </p:ext>
    </p:extLst>
  </p:cmAuthor>
  <p:cmAuthor id="5" name="Johansson, Pernilla" initials="JP" lastIdx="1" clrIdx="2">
    <p:extLst>
      <p:ext uri="{19B8F6BF-5375-455C-9EA6-DF929625EA0E}">
        <p15:presenceInfo xmlns:p15="http://schemas.microsoft.com/office/powerpoint/2012/main" userId="S-1-5-21-2075942658-1792417684-393963531-1917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llanmörkt format 3 - Dekorfärg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5612" autoAdjust="0"/>
  </p:normalViewPr>
  <p:slideViewPr>
    <p:cSldViewPr snapToGrid="0" showGuides="1">
      <p:cViewPr varScale="1">
        <p:scale>
          <a:sx n="54" d="100"/>
          <a:sy n="54" d="100"/>
        </p:scale>
        <p:origin x="1556" y="44"/>
      </p:cViewPr>
      <p:guideLst>
        <p:guide orient="horz" pos="1256"/>
        <p:guide orient="horz" pos="3908"/>
        <p:guide orient="horz" pos="3566"/>
        <p:guide orient="horz" pos="1341"/>
        <p:guide orient="horz" pos="443"/>
        <p:guide pos="511"/>
        <p:guide pos="4889"/>
        <p:guide pos="214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-3732" y="-102"/>
      </p:cViewPr>
      <p:guideLst>
        <p:guide orient="horz" pos="3126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6941D-6ED6-4480-B48D-D720ADA45BFB}" type="datetimeFigureOut">
              <a:rPr lang="sv-SE" smtClean="0"/>
              <a:t>2020-05-05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D1ED4-416D-4DD7-8370-109B0FEA21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7464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1451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r">
              <a:defRPr sz="1200"/>
            </a:lvl1pPr>
          </a:lstStyle>
          <a:p>
            <a:fld id="{00F28322-9E50-4BFC-ADA5-24FE44B8EB92}" type="datetimeFigureOut">
              <a:rPr lang="sv-SE" smtClean="0"/>
              <a:t>2020-05-05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6125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70" tIns="47736" rIns="95470" bIns="47736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5470" tIns="47736" rIns="95470" bIns="47736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1451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r">
              <a:defRPr sz="1200"/>
            </a:lvl1pPr>
          </a:lstStyle>
          <a:p>
            <a:fld id="{D4045FB0-5EAC-49C2-A7A1-C763FDD813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2376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Här börjar bildspelet</a:t>
            </a:r>
            <a:r>
              <a:rPr lang="sv-SE" baseline="0" dirty="0"/>
              <a:t> som du visar för deltagarna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93072-01C5-4990-92DD-1C8DC08DF95F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8503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Ta fram nästa bild, där finns meningarna som även finns i deltagar</a:t>
            </a:r>
            <a:r>
              <a:rPr lang="sv-SE" baseline="0" dirty="0"/>
              <a:t>materialet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01527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663340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Ta</a:t>
            </a:r>
            <a:r>
              <a:rPr lang="sv-SE" baseline="0" dirty="0"/>
              <a:t> fram nästa bild på den finns förslagen att jämföra med som finns i deltagarmaterialet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26302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Efter att alla har berättat, summera diskussionen genom att gå igenom  2 bilder med tips för klarspråk på kommande bilder.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404854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Läs upp för gruppen.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552034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Läs upp för gruppen och fortsätt sedan till diskussionsfrågorna på nästa bild.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831180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gärna</a:t>
            </a:r>
            <a:r>
              <a:rPr lang="en-US" dirty="0"/>
              <a:t> </a:t>
            </a:r>
            <a:r>
              <a:rPr lang="en-US" dirty="0" err="1"/>
              <a:t>upp</a:t>
            </a:r>
            <a:r>
              <a:rPr lang="en-US" dirty="0"/>
              <a:t> </a:t>
            </a:r>
            <a:r>
              <a:rPr lang="en-US" dirty="0" err="1"/>
              <a:t>saker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tas</a:t>
            </a:r>
            <a:r>
              <a:rPr lang="en-US" dirty="0"/>
              <a:t> </a:t>
            </a:r>
            <a:r>
              <a:rPr lang="en-US" dirty="0" err="1"/>
              <a:t>upp</a:t>
            </a:r>
            <a:r>
              <a:rPr lang="en-US" dirty="0"/>
              <a:t> under </a:t>
            </a:r>
            <a:r>
              <a:rPr lang="en-US" dirty="0" err="1"/>
              <a:t>diskussionen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ett</a:t>
            </a:r>
            <a:r>
              <a:rPr lang="en-US" dirty="0"/>
              <a:t> </a:t>
            </a:r>
            <a:r>
              <a:rPr lang="en-US" dirty="0" err="1"/>
              <a:t>blädderblock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tavla</a:t>
            </a:r>
            <a:r>
              <a:rPr lang="en-US" dirty="0"/>
              <a:t>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54964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Tips för klarspråk</a:t>
            </a:r>
            <a:r>
              <a:rPr lang="sv-SE" baseline="0" dirty="0"/>
              <a:t> finns i Deltagarmaterialet. Se till att deltagarna har de innan övningen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60738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Tips</a:t>
            </a:r>
            <a:r>
              <a:rPr lang="en-US" baseline="0" dirty="0"/>
              <a:t> </a:t>
            </a:r>
            <a:r>
              <a:rPr lang="en-US" baseline="0" dirty="0" err="1"/>
              <a:t>för</a:t>
            </a:r>
            <a:r>
              <a:rPr lang="en-US" baseline="0" dirty="0"/>
              <a:t> </a:t>
            </a:r>
            <a:r>
              <a:rPr lang="en-US" baseline="0" dirty="0" err="1"/>
              <a:t>klarspråk</a:t>
            </a:r>
            <a:r>
              <a:rPr lang="en-US" baseline="0" dirty="0"/>
              <a:t> </a:t>
            </a:r>
            <a:r>
              <a:rPr lang="en-US" baseline="0" dirty="0" err="1"/>
              <a:t>finns</a:t>
            </a:r>
            <a:r>
              <a:rPr lang="en-US" baseline="0" dirty="0"/>
              <a:t> i </a:t>
            </a:r>
            <a:r>
              <a:rPr lang="en-US" baseline="0" dirty="0" err="1"/>
              <a:t>Deltagarmaterialet</a:t>
            </a:r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756294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Gå</a:t>
            </a:r>
            <a:r>
              <a:rPr lang="en-US" dirty="0"/>
              <a:t> </a:t>
            </a:r>
            <a:r>
              <a:rPr lang="en-US" dirty="0" err="1"/>
              <a:t>igenom</a:t>
            </a:r>
            <a:r>
              <a:rPr lang="en-US" dirty="0"/>
              <a:t> </a:t>
            </a:r>
            <a:r>
              <a:rPr lang="en-US" dirty="0" err="1"/>
              <a:t>instruktionen</a:t>
            </a:r>
            <a:r>
              <a:rPr lang="en-US" dirty="0"/>
              <a:t> och be </a:t>
            </a:r>
            <a:r>
              <a:rPr lang="en-US" dirty="0" err="1"/>
              <a:t>deltagarna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arbeta</a:t>
            </a:r>
            <a:r>
              <a:rPr lang="en-US" dirty="0"/>
              <a:t> </a:t>
            </a:r>
            <a:r>
              <a:rPr lang="en-US" dirty="0" err="1"/>
              <a:t>enskilt</a:t>
            </a:r>
            <a:r>
              <a:rPr lang="en-US" dirty="0"/>
              <a:t> under ca 15 </a:t>
            </a:r>
            <a:r>
              <a:rPr lang="en-US" dirty="0" err="1"/>
              <a:t>minuter</a:t>
            </a:r>
            <a:r>
              <a:rPr lang="en-US" dirty="0"/>
              <a:t>..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8922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Denna bild visas inte för</a:t>
            </a:r>
            <a:r>
              <a:rPr lang="sv-SE" baseline="0" dirty="0"/>
              <a:t> deltagarna. Den är till för att du ska veta vilka övningar som finns här.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514372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Dela in </a:t>
            </a:r>
            <a:r>
              <a:rPr lang="en-US" dirty="0" err="1"/>
              <a:t>deltagarna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par.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873744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gärna</a:t>
            </a:r>
            <a:r>
              <a:rPr lang="en-US" dirty="0"/>
              <a:t> </a:t>
            </a:r>
            <a:r>
              <a:rPr lang="en-US" dirty="0" err="1"/>
              <a:t>upp</a:t>
            </a:r>
            <a:r>
              <a:rPr lang="en-US" dirty="0"/>
              <a:t> </a:t>
            </a:r>
            <a:r>
              <a:rPr lang="en-US" dirty="0" err="1"/>
              <a:t>viktiga</a:t>
            </a:r>
            <a:r>
              <a:rPr lang="en-US" dirty="0"/>
              <a:t> </a:t>
            </a:r>
            <a:r>
              <a:rPr lang="en-US" dirty="0" err="1"/>
              <a:t>lärdomar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tavla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blädderblock</a:t>
            </a:r>
            <a:r>
              <a:rPr lang="en-US" dirty="0"/>
              <a:t>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30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94633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="0" dirty="0"/>
              <a:t>Gå igenom syftet tillsammans. 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27023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Gå</a:t>
            </a:r>
            <a:r>
              <a:rPr lang="en-US" dirty="0"/>
              <a:t> </a:t>
            </a:r>
            <a:r>
              <a:rPr lang="en-US" dirty="0" err="1"/>
              <a:t>igenom</a:t>
            </a:r>
            <a:r>
              <a:rPr lang="en-US" dirty="0"/>
              <a:t> </a:t>
            </a:r>
            <a:r>
              <a:rPr lang="en-US" dirty="0" err="1"/>
              <a:t>instruktionen</a:t>
            </a:r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74085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Peka ut vilket hörn som har vilket nummer. Be alla att välja ett hörn.</a:t>
            </a:r>
          </a:p>
          <a:p>
            <a:r>
              <a:rPr lang="sv-SE" dirty="0"/>
              <a:t>När alla ställt sig i ett hörn,</a:t>
            </a:r>
            <a:r>
              <a:rPr lang="sv-SE" baseline="0" dirty="0"/>
              <a:t> byt bild.</a:t>
            </a:r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96089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546675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indent="0">
              <a:spcBef>
                <a:spcPts val="1900"/>
              </a:spcBef>
              <a:buSzPct val="115000"/>
              <a:buFont typeface="Arial" panose="020B0604020202020204" pitchFamily="34" charset="0"/>
              <a:buNone/>
            </a:pPr>
            <a:r>
              <a:rPr lang="sv-SE" sz="2200" b="0" dirty="0"/>
              <a:t>Ställ gärna följdfrågor till grupperna. Till exempel: </a:t>
            </a:r>
          </a:p>
          <a:p>
            <a:pPr marL="342900" lvl="1" indent="-342900">
              <a:spcBef>
                <a:spcPts val="1900"/>
              </a:spcBef>
              <a:buSzPct val="115000"/>
              <a:buFont typeface="Arial" panose="020B0604020202020204" pitchFamily="34" charset="0"/>
              <a:buChar char="•"/>
            </a:pPr>
            <a:r>
              <a:rPr lang="sv-SE" sz="2200" b="0" dirty="0"/>
              <a:t>Hur skiljer sig vårt sätt att skriva om vi t.ex. skriver för att chefen ska fatta ett beslut, eller för att familjen eller vårdnadshavarna ska förstå?</a:t>
            </a:r>
          </a:p>
          <a:p>
            <a:pPr marL="385763" lvl="1" indent="-385763">
              <a:spcBef>
                <a:spcPts val="1900"/>
              </a:spcBef>
              <a:buSzPct val="115000"/>
              <a:buFont typeface="Arial" panose="020B0604020202020204" pitchFamily="34" charset="0"/>
              <a:buChar char="•"/>
            </a:pPr>
            <a:r>
              <a:rPr lang="sv-SE" sz="2200" b="0" dirty="0"/>
              <a:t>Finns det några språkliga konflikter i att skriva för flera olika målgrupper?</a:t>
            </a:r>
          </a:p>
          <a:p>
            <a:endParaRPr lang="en-US" b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165802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Till denna övning finns bild 13 och  16 i Deltagarrmaterialet. Se till att deltagarna ha r det innan ni börjar öva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15294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b="0" dirty="0"/>
              <a:t>Gå igenom syftet med övningen.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9278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4173579"/>
            <a:ext cx="9147600" cy="2684421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4421">
                <a:moveTo>
                  <a:pt x="1" y="2337683"/>
                </a:moveTo>
                <a:lnTo>
                  <a:pt x="9131698" y="0"/>
                </a:lnTo>
                <a:cubicBezTo>
                  <a:pt x="9136999" y="894807"/>
                  <a:pt x="9142299" y="1789614"/>
                  <a:pt x="9147600" y="2684421"/>
                </a:cubicBezTo>
                <a:lnTo>
                  <a:pt x="0" y="2684421"/>
                </a:lnTo>
                <a:cubicBezTo>
                  <a:pt x="0" y="2568842"/>
                  <a:pt x="1" y="2453262"/>
                  <a:pt x="1" y="2337683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2059055"/>
            <a:ext cx="7772400" cy="1104900"/>
          </a:xfrm>
        </p:spPr>
        <p:txBody>
          <a:bodyPr/>
          <a:lstStyle>
            <a:lvl1pPr>
              <a:defRPr sz="3400">
                <a:solidFill>
                  <a:srgbClr val="E9830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01688" y="4266501"/>
            <a:ext cx="5858518" cy="232375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17590" y="5380362"/>
            <a:ext cx="1152128" cy="267235"/>
          </a:xfrm>
        </p:spPr>
        <p:txBody>
          <a:bodyPr/>
          <a:lstStyle>
            <a:lvl1pPr>
              <a:defRPr sz="900" b="1">
                <a:solidFill>
                  <a:srgbClr val="FFFFFF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4"/>
          </p:nvPr>
        </p:nvSpPr>
        <p:spPr>
          <a:xfrm>
            <a:off x="801688" y="4475023"/>
            <a:ext cx="5858544" cy="72231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rgbClr val="FFFFFF"/>
                </a:solidFill>
              </a:defRPr>
            </a:lvl1pPr>
            <a:lvl2pPr marL="285750" indent="0">
              <a:buNone/>
              <a:defRPr sz="1400">
                <a:solidFill>
                  <a:schemeClr val="bg2"/>
                </a:solidFill>
              </a:defRPr>
            </a:lvl2pPr>
            <a:lvl3pPr marL="539750" indent="0">
              <a:buNone/>
              <a:defRPr sz="1400">
                <a:solidFill>
                  <a:schemeClr val="bg2"/>
                </a:solidFill>
              </a:defRPr>
            </a:lvl3pPr>
            <a:lvl4pPr marL="723900" indent="0">
              <a:buNone/>
              <a:defRPr sz="1400">
                <a:solidFill>
                  <a:schemeClr val="bg2"/>
                </a:solidFill>
              </a:defRPr>
            </a:lvl4pPr>
            <a:lvl5pPr marL="927100" indent="0">
              <a:buNone/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14" y="800439"/>
            <a:ext cx="2592000" cy="54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23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8871"/>
            <a:ext cx="3299791" cy="3095625"/>
          </a:xfrm>
        </p:spPr>
        <p:txBody>
          <a:bodyPr/>
          <a:lstStyle>
            <a:lvl1pPr marL="0" indent="0">
              <a:buNone/>
              <a:defRPr sz="1400" b="0" baseline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3723" y="5299364"/>
            <a:ext cx="3312220" cy="47148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58768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354468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6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968046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253887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0425"/>
            <a:ext cx="3252727" cy="3054050"/>
          </a:xfrm>
        </p:spPr>
        <p:txBody>
          <a:bodyPr/>
          <a:lstStyle>
            <a:lvl1pPr marL="0" indent="0">
              <a:buNone/>
              <a:defRPr sz="2600" b="1"/>
            </a:lvl1pPr>
            <a:lvl2pPr marL="285750" indent="0">
              <a:buNone/>
              <a:defRPr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19816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258760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490163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3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210588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med plats fö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1548841"/>
            <a:ext cx="9147600" cy="5309159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  <a:gd name="connsiteX0" fmla="*/ 1 w 9147600"/>
              <a:gd name="connsiteY0" fmla="*/ 1182114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1182114 h 2684421"/>
              <a:gd name="connsiteX0" fmla="*/ 1 w 9147600"/>
              <a:gd name="connsiteY0" fmla="*/ 1186140 h 2688447"/>
              <a:gd name="connsiteX1" fmla="*/ 9139649 w 9147600"/>
              <a:gd name="connsiteY1" fmla="*/ 0 h 2688447"/>
              <a:gd name="connsiteX2" fmla="*/ 9147600 w 9147600"/>
              <a:gd name="connsiteY2" fmla="*/ 2688447 h 2688447"/>
              <a:gd name="connsiteX3" fmla="*/ 0 w 9147600"/>
              <a:gd name="connsiteY3" fmla="*/ 2688447 h 2688447"/>
              <a:gd name="connsiteX4" fmla="*/ 1 w 9147600"/>
              <a:gd name="connsiteY4" fmla="*/ 1186140 h 268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8447">
                <a:moveTo>
                  <a:pt x="1" y="1186140"/>
                </a:moveTo>
                <a:lnTo>
                  <a:pt x="9139649" y="0"/>
                </a:lnTo>
                <a:cubicBezTo>
                  <a:pt x="9144950" y="894807"/>
                  <a:pt x="9142299" y="1793640"/>
                  <a:pt x="9147600" y="2688447"/>
                </a:cubicBezTo>
                <a:lnTo>
                  <a:pt x="0" y="2688447"/>
                </a:lnTo>
                <a:cubicBezTo>
                  <a:pt x="0" y="2572868"/>
                  <a:pt x="1" y="1301719"/>
                  <a:pt x="1" y="1186140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3339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801688" y="2074072"/>
            <a:ext cx="68326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5697159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 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2066925"/>
            <a:ext cx="91440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3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922803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uta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664235"/>
            <a:ext cx="9144000" cy="5003320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7554186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56317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9DD622-F54F-40E9-B147-94DCF94A0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5936BCF-7566-492C-AF06-9187DAD22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A3AB57D-FB88-476D-8875-38B187BEB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51EFC1-176B-4D1F-A20B-4A4A670BF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853F86B-0B63-4E3E-A572-3EA73FA6D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04708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2"/>
          <p:cNvSpPr/>
          <p:nvPr userDrawn="1"/>
        </p:nvSpPr>
        <p:spPr>
          <a:xfrm>
            <a:off x="0" y="1543050"/>
            <a:ext cx="9144000" cy="5314950"/>
          </a:xfrm>
          <a:custGeom>
            <a:avLst/>
            <a:gdLst>
              <a:gd name="connsiteX0" fmla="*/ 0 w 9144000"/>
              <a:gd name="connsiteY0" fmla="*/ 0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0 h 5314950"/>
              <a:gd name="connsiteX0" fmla="*/ 0 w 9144000"/>
              <a:gd name="connsiteY0" fmla="*/ 27717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771775 h 5314950"/>
              <a:gd name="connsiteX0" fmla="*/ 0 w 9144000"/>
              <a:gd name="connsiteY0" fmla="*/ 23526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352675 h 531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314950">
                <a:moveTo>
                  <a:pt x="0" y="2352675"/>
                </a:moveTo>
                <a:lnTo>
                  <a:pt x="9144000" y="0"/>
                </a:lnTo>
                <a:lnTo>
                  <a:pt x="9144000" y="5314950"/>
                </a:lnTo>
                <a:lnTo>
                  <a:pt x="0" y="5314950"/>
                </a:lnTo>
                <a:lnTo>
                  <a:pt x="0" y="2352675"/>
                </a:lnTo>
                <a:close/>
              </a:path>
            </a:pathLst>
          </a:custGeom>
          <a:solidFill>
            <a:srgbClr val="A5A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>
              <a:solidFill>
                <a:schemeClr val="tx1"/>
              </a:solidFill>
            </a:endParaRPr>
          </a:p>
        </p:txBody>
      </p:sp>
      <p:sp>
        <p:nvSpPr>
          <p:cNvPr id="9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93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enstaka 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1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2224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mening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054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2600"/>
            </a:lvl1pPr>
            <a:lvl2pPr marL="0" indent="0">
              <a:buFontTx/>
              <a:buNone/>
              <a:defRPr sz="2000"/>
            </a:lvl2pPr>
            <a:lvl3pPr marL="0" indent="0">
              <a:spcAft>
                <a:spcPts val="0"/>
              </a:spcAft>
              <a:buFontTx/>
              <a:buNone/>
              <a:defRPr sz="1900" b="1"/>
            </a:lvl3pPr>
            <a:lvl4pPr marL="0" indent="0">
              <a:spcAft>
                <a:spcPts val="0"/>
              </a:spcAft>
              <a:buFontTx/>
              <a:buNone/>
              <a:defRPr sz="1600"/>
            </a:lvl4pPr>
            <a:lvl5pPr marL="0" indent="0">
              <a:spcAft>
                <a:spcPts val="0"/>
              </a:spcAft>
              <a:buFontTx/>
              <a:buNone/>
              <a:defRPr sz="16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1026846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4110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446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4355976" y="2060206"/>
            <a:ext cx="3405312" cy="3708400"/>
          </a:xfrm>
        </p:spPr>
        <p:txBody>
          <a:bodyPr/>
          <a:lstStyle>
            <a:lvl1pPr>
              <a:spcBef>
                <a:spcPts val="800"/>
              </a:spcBef>
              <a:defRPr sz="2600" b="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2113906"/>
            <a:ext cx="4067175" cy="3455988"/>
          </a:xfrm>
          <a:solidFill>
            <a:schemeClr val="accent4"/>
          </a:solidFill>
          <a:ln>
            <a:noFill/>
          </a:ln>
        </p:spPr>
        <p:txBody>
          <a:bodyPr lIns="180000" tIns="180000" rIns="180000" bIns="180000" anchor="ctr" anchorCtr="1"/>
          <a:lstStyle>
            <a:lvl1pPr marL="0" indent="0" algn="ctr">
              <a:buNone/>
              <a:defRPr sz="2600" b="0" i="1">
                <a:solidFill>
                  <a:srgbClr val="FFFFFF"/>
                </a:solidFill>
              </a:defRPr>
            </a:lvl1pPr>
            <a:lvl2pPr>
              <a:defRPr sz="3000" b="0" i="1">
                <a:solidFill>
                  <a:srgbClr val="E6C99B"/>
                </a:solidFill>
              </a:defRPr>
            </a:lvl2pPr>
            <a:lvl3pPr>
              <a:defRPr sz="3000" b="0" i="1">
                <a:solidFill>
                  <a:srgbClr val="E6C99B"/>
                </a:solidFill>
              </a:defRPr>
            </a:lvl3pPr>
            <a:lvl4pPr>
              <a:defRPr sz="3000" b="0" i="1">
                <a:solidFill>
                  <a:srgbClr val="E6C99B"/>
                </a:solidFill>
              </a:defRPr>
            </a:lvl4pPr>
            <a:lvl5pPr>
              <a:defRPr sz="3000" b="0" i="1">
                <a:solidFill>
                  <a:srgbClr val="E6C99B"/>
                </a:solidFill>
              </a:defRPr>
            </a:lvl5pPr>
          </a:lstStyle>
          <a:p>
            <a:pPr lvl="0"/>
            <a:r>
              <a:rPr lang="sv-SE" dirty="0"/>
              <a:t>Klicka här för att </a:t>
            </a:r>
            <a:br>
              <a:rPr lang="sv-SE" dirty="0"/>
            </a:br>
            <a:r>
              <a:rPr lang="sv-SE" dirty="0"/>
              <a:t>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06351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3844" y="686594"/>
            <a:ext cx="6951600" cy="12961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1688" y="2057400"/>
            <a:ext cx="6951364" cy="36951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761289" y="6295894"/>
            <a:ext cx="79594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91119" y="6295894"/>
            <a:ext cx="432000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408988" y="6295894"/>
            <a:ext cx="432544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8"/>
          <p:cNvCxnSpPr/>
          <p:nvPr/>
        </p:nvCxnSpPr>
        <p:spPr>
          <a:xfrm>
            <a:off x="-362309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-362309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-362309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>
            <a:off x="-362309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13"/>
          <p:cNvCxnSpPr/>
          <p:nvPr/>
        </p:nvCxnSpPr>
        <p:spPr>
          <a:xfrm>
            <a:off x="9264772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14"/>
          <p:cNvCxnSpPr/>
          <p:nvPr/>
        </p:nvCxnSpPr>
        <p:spPr>
          <a:xfrm>
            <a:off x="9264772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15"/>
          <p:cNvCxnSpPr/>
          <p:nvPr/>
        </p:nvCxnSpPr>
        <p:spPr>
          <a:xfrm>
            <a:off x="9264772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16"/>
          <p:cNvCxnSpPr/>
          <p:nvPr/>
        </p:nvCxnSpPr>
        <p:spPr>
          <a:xfrm>
            <a:off x="9264772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/>
          <p:nvPr/>
        </p:nvCxnSpPr>
        <p:spPr>
          <a:xfrm flipV="1">
            <a:off x="802586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18"/>
          <p:cNvCxnSpPr/>
          <p:nvPr/>
        </p:nvCxnSpPr>
        <p:spPr>
          <a:xfrm flipV="1">
            <a:off x="7751763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19"/>
          <p:cNvCxnSpPr/>
          <p:nvPr/>
        </p:nvCxnSpPr>
        <p:spPr>
          <a:xfrm flipV="1">
            <a:off x="802586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 flipV="1">
            <a:off x="7751763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30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99" r:id="rId3"/>
    <p:sldLayoutId id="2147483650" r:id="rId4"/>
    <p:sldLayoutId id="2147483665" r:id="rId5"/>
    <p:sldLayoutId id="2147483661" r:id="rId6"/>
    <p:sldLayoutId id="2147483662" r:id="rId7"/>
    <p:sldLayoutId id="2147483700" r:id="rId8"/>
    <p:sldLayoutId id="2147483663" r:id="rId9"/>
    <p:sldLayoutId id="2147483664" r:id="rId10"/>
    <p:sldLayoutId id="2147483703" r:id="rId11"/>
    <p:sldLayoutId id="2147483702" r:id="rId12"/>
    <p:sldLayoutId id="2147483704" r:id="rId13"/>
    <p:sldLayoutId id="2147483667" r:id="rId14"/>
    <p:sldLayoutId id="2147483705" r:id="rId15"/>
    <p:sldLayoutId id="2147483670" r:id="rId16"/>
    <p:sldLayoutId id="2147483668" r:id="rId17"/>
    <p:sldLayoutId id="2147483707" r:id="rId18"/>
    <p:sldLayoutId id="2147483706" r:id="rId19"/>
    <p:sldLayoutId id="2147483708" r:id="rId20"/>
    <p:sldLayoutId id="2147483709" r:id="rId21"/>
    <p:sldLayoutId id="2147483666" r:id="rId22"/>
    <p:sldLayoutId id="2147483669" r:id="rId23"/>
    <p:sldLayoutId id="2147483655" r:id="rId24"/>
    <p:sldLayoutId id="2147483654" r:id="rId25"/>
    <p:sldLayoutId id="2147483710" r:id="rId26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accent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1463" indent="-271463" algn="l" defTabSz="914400" rtl="0" eaLnBrk="1" latinLnBrk="0" hangingPunct="1">
        <a:spcBef>
          <a:spcPts val="1900"/>
        </a:spcBef>
        <a:spcAft>
          <a:spcPts val="800"/>
        </a:spcAft>
        <a:buSzPct val="115000"/>
        <a:buFont typeface="Century Gothic" pitchFamily="34" charset="0"/>
        <a:buChar char="•"/>
        <a:defRPr sz="1900" b="1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20700" indent="-2349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9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11200" indent="-1714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6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20750" indent="-1968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4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073150" indent="-1460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2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E2B85A-D4EB-43F5-817E-4940A89308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/>
              <a:t>Skriva beslutsunderlag</a:t>
            </a:r>
            <a:br>
              <a:rPr lang="sv-SE" dirty="0"/>
            </a:br>
            <a:br>
              <a:rPr lang="sv-SE" dirty="0"/>
            </a:br>
            <a:r>
              <a:rPr lang="sv-SE" sz="2100" b="0" dirty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4" name="Platshållare för bild 3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5489" t="-31038" r="-20566" b="-8673"/>
          <a:stretch/>
        </p:blipFill>
        <p:spPr>
          <a:solidFill>
            <a:srgbClr val="3DB7E4"/>
          </a:solidFill>
        </p:spPr>
      </p:pic>
    </p:spTree>
    <p:extLst>
      <p:ext uri="{BB962C8B-B14F-4D97-AF65-F5344CB8AC3E}">
        <p14:creationId xmlns:p14="http://schemas.microsoft.com/office/powerpoint/2010/main" val="1529940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/>
          <p:cNvSpPr>
            <a:spLocks noGrp="1"/>
          </p:cNvSpPr>
          <p:nvPr>
            <p:ph type="pic" sz="quarter" idx="13"/>
          </p:nvPr>
        </p:nvSpPr>
        <p:spPr>
          <a:solidFill>
            <a:srgbClr val="3DB7E4"/>
          </a:solidFill>
        </p:spPr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3600" dirty="0"/>
              <a:t>Skriva så fler förstår</a:t>
            </a:r>
            <a:br>
              <a:rPr lang="sv-SE" sz="3600" dirty="0"/>
            </a:br>
            <a:r>
              <a:rPr lang="sv-SE" sz="3600" b="0" dirty="0"/>
              <a:t>(50 minuter)</a:t>
            </a:r>
            <a:endParaRPr lang="sv-SE" b="0" dirty="0"/>
          </a:p>
        </p:txBody>
      </p:sp>
    </p:spTree>
    <p:extLst>
      <p:ext uri="{BB962C8B-B14F-4D97-AF65-F5344CB8AC3E}">
        <p14:creationId xmlns:p14="http://schemas.microsoft.com/office/powerpoint/2010/main" val="2229841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811397-365C-4CD3-9D47-6A4373D48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Övningens syfte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78076D7E-DE21-45B5-B362-1FB266BE5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600" b="0" dirty="0"/>
              <a:t>Att öka förståelsen för vad </a:t>
            </a:r>
            <a:br>
              <a:rPr lang="sv-SE" sz="2600" b="0" dirty="0"/>
            </a:br>
            <a:r>
              <a:rPr lang="sv-SE" sz="2600" b="0" dirty="0"/>
              <a:t>som kan göra en text mer lätt </a:t>
            </a:r>
            <a:br>
              <a:rPr lang="sv-SE" sz="2600" b="0" dirty="0"/>
            </a:br>
            <a:r>
              <a:rPr lang="sv-SE" sz="2600" b="0" dirty="0"/>
              <a:t>– respektive svårläst.  </a:t>
            </a: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5" y="686594"/>
            <a:ext cx="1320883" cy="1025828"/>
          </a:xfrm>
          <a:prstGeom prst="rect">
            <a:avLst/>
          </a:prstGeom>
        </p:spPr>
      </p:pic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20143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Arbeta två och två </a:t>
            </a:r>
            <a:br>
              <a:rPr lang="sv-SE" dirty="0"/>
            </a:br>
            <a:r>
              <a:rPr lang="sv-SE" b="0" dirty="0"/>
              <a:t>(15</a:t>
            </a:r>
            <a:r>
              <a:rPr lang="sv-SE" b="0" dirty="0">
                <a:solidFill>
                  <a:srgbClr val="FF0000"/>
                </a:solidFill>
              </a:rPr>
              <a:t> </a:t>
            </a:r>
            <a:r>
              <a:rPr lang="sv-SE" b="0" dirty="0"/>
              <a:t>minuter)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b="0" dirty="0"/>
              <a:t>Försök att formulera om exemplen så att de blir lättare att förstå för fler mottagare.</a:t>
            </a:r>
          </a:p>
          <a:p>
            <a:r>
              <a:rPr lang="sv-SE" b="0" dirty="0"/>
              <a:t>Skriv ner de omformulerade meningarna.</a:t>
            </a:r>
          </a:p>
          <a:p>
            <a:pPr marL="0" indent="0">
              <a:buNone/>
            </a:pPr>
            <a:r>
              <a:rPr lang="sv-SE" sz="2400" dirty="0"/>
              <a:t> </a:t>
            </a:r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1295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Formulera om meningarna </a:t>
            </a:r>
            <a:br>
              <a:rPr lang="sv-SE" dirty="0"/>
            </a:br>
            <a:r>
              <a:rPr lang="sv-SE" dirty="0"/>
              <a:t>så att de blir enklare att förstå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3"/>
          </p:nvPr>
        </p:nvSpPr>
        <p:spPr>
          <a:xfrm>
            <a:off x="801687" y="2059200"/>
            <a:ext cx="7755541" cy="3708400"/>
          </a:xfrm>
        </p:spPr>
        <p:txBody>
          <a:bodyPr/>
          <a:lstStyle/>
          <a:p>
            <a:pPr marL="270000" indent="-270000">
              <a:buFont typeface="+mj-lt"/>
              <a:buAutoNum type="arabicPeriod"/>
            </a:pPr>
            <a:r>
              <a:rPr lang="sv-SE" sz="1400" dirty="0"/>
              <a:t>Det är viktigt att tillse att…</a:t>
            </a:r>
          </a:p>
          <a:p>
            <a:pPr marL="270000" indent="-270000">
              <a:buFont typeface="+mj-lt"/>
              <a:buAutoNum type="arabicPeriod"/>
            </a:pPr>
            <a:r>
              <a:rPr lang="sv-SE" sz="1400" dirty="0"/>
              <a:t>Vid mötet närvarade X och Y.</a:t>
            </a:r>
          </a:p>
          <a:p>
            <a:pPr marL="270000" indent="-270000">
              <a:buFont typeface="+mj-lt"/>
              <a:buAutoNum type="arabicPeriod"/>
            </a:pPr>
            <a:r>
              <a:rPr lang="sv-SE" sz="1400" dirty="0"/>
              <a:t>Kalles relation till sin mamma är sporadisk och Kalle har upplevt kontinuitetsbrott i </a:t>
            </a:r>
            <a:br>
              <a:rPr lang="sv-SE" sz="1400" dirty="0"/>
            </a:br>
            <a:r>
              <a:rPr lang="sv-SE" sz="1400" dirty="0"/>
              <a:t>relationen till sin pappa då de för närvarande inte har kontakt. </a:t>
            </a:r>
          </a:p>
          <a:p>
            <a:pPr marL="270000" indent="-270000">
              <a:buFont typeface="+mj-lt"/>
              <a:buAutoNum type="arabicPeriod"/>
            </a:pPr>
            <a:r>
              <a:rPr lang="sv-SE" sz="1400" dirty="0"/>
              <a:t>Det finns inga avvikelser gällande Lisas tillväxt och BVC har ingen oro för Lisas hälsa.  </a:t>
            </a:r>
          </a:p>
          <a:p>
            <a:pPr marL="270000" indent="-270000">
              <a:buFont typeface="+mj-lt"/>
              <a:buAutoNum type="arabicPeriod"/>
            </a:pPr>
            <a:r>
              <a:rPr lang="sv-SE" sz="1400" dirty="0"/>
              <a:t>Samtal med föräldrarna sker på socialtjänsten.</a:t>
            </a:r>
          </a:p>
          <a:p>
            <a:pPr marL="270000" indent="-270000">
              <a:buFont typeface="+mj-lt"/>
              <a:buAutoNum type="arabicPeriod"/>
            </a:pPr>
            <a:r>
              <a:rPr lang="sv-SE" sz="1400" dirty="0"/>
              <a:t>…när Kalle har umgänge med sin modern.</a:t>
            </a:r>
          </a:p>
          <a:p>
            <a:pPr marL="270000" indent="-270000">
              <a:buFont typeface="+mj-lt"/>
              <a:buAutoNum type="arabicPeriod"/>
            </a:pPr>
            <a:r>
              <a:rPr lang="sv-SE" sz="1400" dirty="0"/>
              <a:t>Bedömning görs att föräldrarna tillsammans med nätverk har förmåga till att detta </a:t>
            </a:r>
            <a:br>
              <a:rPr lang="sv-SE" sz="1400" dirty="0"/>
            </a:br>
            <a:r>
              <a:rPr lang="sv-SE" sz="1400" dirty="0"/>
              <a:t>behov tillgodoses.</a:t>
            </a:r>
          </a:p>
          <a:p>
            <a:pPr marL="270000" indent="-270000">
              <a:buFont typeface="+mj-lt"/>
              <a:buAutoNum type="arabicPeriod"/>
            </a:pPr>
            <a:r>
              <a:rPr lang="sv-SE" sz="1400" dirty="0"/>
              <a:t>Insats som syftar till att ge stöd för att Lisa ska få kunskap om mammas psykiska ohälsa </a:t>
            </a:r>
            <a:br>
              <a:rPr lang="sv-SE" sz="1400" dirty="0"/>
            </a:br>
            <a:r>
              <a:rPr lang="sv-SE" sz="1400" dirty="0"/>
              <a:t>har övervägts. </a:t>
            </a:r>
          </a:p>
          <a:p>
            <a:pPr marL="270000" indent="-270000">
              <a:buFont typeface="+mj-lt"/>
              <a:buAutoNum type="arabicPeriod"/>
            </a:pPr>
            <a:r>
              <a:rPr lang="sv-SE" sz="1400" dirty="0"/>
              <a:t>Utredaren har varit på hembesök hos Kalle och samtalat med honom samt fadern</a:t>
            </a:r>
            <a:r>
              <a:rPr lang="sv-SE" sz="1600" dirty="0"/>
              <a:t>.</a:t>
            </a:r>
          </a:p>
          <a:p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253" y="680657"/>
            <a:ext cx="1183285" cy="1100455"/>
          </a:xfrm>
          <a:prstGeom prst="rect">
            <a:avLst/>
          </a:prstGeom>
        </p:spPr>
      </p:pic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1921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23BADC-D833-4FC3-BC1A-AECF1E241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844" y="686594"/>
            <a:ext cx="7442848" cy="1296144"/>
          </a:xfrm>
        </p:spPr>
        <p:txBody>
          <a:bodyPr/>
          <a:lstStyle/>
          <a:p>
            <a:r>
              <a:rPr lang="sv-SE" dirty="0"/>
              <a:t>Byt omformulerade meningar </a:t>
            </a:r>
            <a:br>
              <a:rPr lang="sv-SE" dirty="0"/>
            </a:br>
            <a:r>
              <a:rPr lang="sv-SE" dirty="0"/>
              <a:t>med ett annat par </a:t>
            </a:r>
            <a:r>
              <a:rPr lang="sv-SE" b="0" dirty="0"/>
              <a:t>(10 minuter)</a:t>
            </a:r>
            <a:br>
              <a:rPr lang="sv-SE" dirty="0"/>
            </a:br>
            <a:r>
              <a:rPr lang="sv-SE" dirty="0"/>
              <a:t>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688" y="2057400"/>
            <a:ext cx="7180084" cy="369513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sv-SE" sz="2600" dirty="0"/>
              <a:t>Jämför med era egna formuleringar </a:t>
            </a:r>
            <a:br>
              <a:rPr lang="sv-SE" sz="2600" dirty="0"/>
            </a:br>
            <a:r>
              <a:rPr lang="sv-SE" sz="2600" dirty="0"/>
              <a:t>– vilka likheter och skillnader ser ni?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600" dirty="0"/>
              <a:t>Diskutera: </a:t>
            </a:r>
          </a:p>
          <a:p>
            <a:pPr lvl="1"/>
            <a:r>
              <a:rPr lang="sv-SE" sz="2000" dirty="0"/>
              <a:t>Vilka formella uttryck eller formuleringar använder vi </a:t>
            </a:r>
            <a:br>
              <a:rPr lang="sv-SE" sz="2000" dirty="0"/>
            </a:br>
            <a:r>
              <a:rPr lang="sv-SE" sz="2000" dirty="0"/>
              <a:t>själva när vi skriver?</a:t>
            </a:r>
          </a:p>
          <a:p>
            <a:pPr lvl="1"/>
            <a:r>
              <a:rPr lang="sv-SE" sz="2000" dirty="0"/>
              <a:t>Finns det fler exempel på formella eller krångliga ord eller uttryck som vi oftast kan byta ut mot enklare varianter?</a:t>
            </a:r>
          </a:p>
          <a:p>
            <a:pPr marL="457200" indent="-457200">
              <a:buFont typeface="+mj-lt"/>
              <a:buAutoNum type="arabicPeriod"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pic>
        <p:nvPicPr>
          <p:cNvPr id="11" name="Bildobjekt 10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14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919179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23BADC-D833-4FC3-BC1A-AECF1E241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Jämför och sammanfatta </a:t>
            </a:r>
            <a:br>
              <a:rPr lang="sv-SE" dirty="0"/>
            </a:br>
            <a:r>
              <a:rPr lang="sv-SE" b="0" dirty="0"/>
              <a:t>(10 minuter)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dirty="0"/>
              <a:t>Titta tillsammans med din kollega på Förslagen att jämföra med. 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dirty="0"/>
              <a:t>Jämför med de förslag ni redan har sett. 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dirty="0"/>
              <a:t>Reflektera över hur förslagen har förändrats när det gäller ordval och meningsbyggnad.</a:t>
            </a:r>
          </a:p>
          <a:p>
            <a:pPr marL="0" indent="0">
              <a:spcBef>
                <a:spcPts val="600"/>
              </a:spcBef>
              <a:buNone/>
            </a:pPr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96475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23BADC-D833-4FC3-BC1A-AECF1E241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Förslag att jämföra med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D1B1651-1CD5-49E1-B877-E8288F8DCAA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4087887"/>
          </a:xfrm>
        </p:spPr>
        <p:txBody>
          <a:bodyPr>
            <a:no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sv-SE" sz="1400" b="0" dirty="0"/>
              <a:t>Det är viktigt att se till att…</a:t>
            </a:r>
          </a:p>
          <a:p>
            <a:pPr marL="228600" indent="-228600">
              <a:buFont typeface="+mj-lt"/>
              <a:buAutoNum type="arabicPeriod"/>
            </a:pPr>
            <a:r>
              <a:rPr lang="sv-SE" sz="1400" b="0" dirty="0"/>
              <a:t>X och Y var med på mötet. </a:t>
            </a:r>
          </a:p>
          <a:p>
            <a:pPr marL="228600" indent="-228600">
              <a:buFont typeface="+mj-lt"/>
              <a:buAutoNum type="arabicPeriod"/>
            </a:pPr>
            <a:r>
              <a:rPr lang="sv-SE" sz="1400" b="0" dirty="0"/>
              <a:t>Kalles och mammas relation är oregelbunden. Kalle har just nu ingen kontakt </a:t>
            </a:r>
            <a:br>
              <a:rPr lang="sv-SE" sz="1400" b="0" dirty="0"/>
            </a:br>
            <a:r>
              <a:rPr lang="sv-SE" sz="1400" b="0" dirty="0"/>
              <a:t>med sin pappa. </a:t>
            </a:r>
          </a:p>
          <a:p>
            <a:pPr marL="228600" indent="-228600">
              <a:buFont typeface="+mj-lt"/>
              <a:buAutoNum type="arabicPeriod"/>
            </a:pPr>
            <a:r>
              <a:rPr lang="sv-SE" sz="1400" b="0" dirty="0"/>
              <a:t>Lisa växer normalt och barnavårdscentralen har ingen oro för Lisas hälsa. </a:t>
            </a:r>
          </a:p>
          <a:p>
            <a:pPr marL="228600" indent="-228600">
              <a:buFont typeface="+mj-lt"/>
              <a:buAutoNum type="arabicPeriod"/>
            </a:pPr>
            <a:r>
              <a:rPr lang="sv-SE" sz="1400" b="0" dirty="0"/>
              <a:t>Utredaren pratar med föräldrarna på socialtjänstens kontor.</a:t>
            </a:r>
          </a:p>
          <a:p>
            <a:pPr marL="228600" indent="-228600">
              <a:buFont typeface="+mj-lt"/>
              <a:buAutoNum type="arabicPeriod"/>
            </a:pPr>
            <a:r>
              <a:rPr lang="sv-SE" sz="1400" b="0" dirty="0"/>
              <a:t>…när Kalle träffar sin mamma.</a:t>
            </a:r>
          </a:p>
          <a:p>
            <a:pPr marL="228600" indent="-228600">
              <a:buFont typeface="+mj-lt"/>
              <a:buAutoNum type="arabicPeriod"/>
            </a:pPr>
            <a:r>
              <a:rPr lang="sv-SE" sz="1400" b="0" dirty="0"/>
              <a:t>Utredaren/Vi/Jag bedömer att föräldrarna tillsammans med nätverket kan tillgodose/uppfylla detta behov. </a:t>
            </a:r>
          </a:p>
          <a:p>
            <a:pPr marL="228600" indent="-228600">
              <a:buFont typeface="+mj-lt"/>
              <a:buAutoNum type="arabicPeriod"/>
            </a:pPr>
            <a:r>
              <a:rPr lang="sv-SE" sz="1400" b="0" dirty="0"/>
              <a:t>Utredaren/Jag/Socialtjänsten har övervägt att ge stöd för att Lisa ska få </a:t>
            </a:r>
            <a:br>
              <a:rPr lang="sv-SE" sz="1400" b="0" dirty="0"/>
            </a:br>
            <a:r>
              <a:rPr lang="sv-SE" sz="1400" b="0" dirty="0"/>
              <a:t>kunskap om mammas psykiska ohälsa.</a:t>
            </a:r>
          </a:p>
          <a:p>
            <a:pPr marL="228600" indent="-228600">
              <a:buFont typeface="+mj-lt"/>
              <a:buAutoNum type="arabicPeriod"/>
            </a:pPr>
            <a:r>
              <a:rPr lang="sv-SE" sz="1400" b="0" dirty="0"/>
              <a:t>Utredaren har träffat Kalle i hemmet och pratat med honom och pappan.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sv-SE" sz="1400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16</a:t>
            </a:fld>
            <a:endParaRPr lang="sv-SE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253" y="680657"/>
            <a:ext cx="1183285" cy="1100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2096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BB3AD0B-1A8E-4A06-9116-D9293F7FD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Sammanfatta gemensamt 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36268F0-6CB6-41D2-A979-F4E53E9CE0F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b="0" dirty="0"/>
              <a:t>Varje par berättar kort om vad de har kommit fram till i övningen.</a:t>
            </a: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72643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sv-SE" sz="3400" dirty="0"/>
              <a:t>Några tips för ett begripligt språk</a:t>
            </a:r>
          </a:p>
          <a:p>
            <a:pPr>
              <a:spcBef>
                <a:spcPts val="1200"/>
              </a:spcBef>
            </a:pPr>
            <a:r>
              <a:rPr lang="sv-SE" dirty="0"/>
              <a:t>Undvik fackuttryck och formella ord </a:t>
            </a:r>
            <a:br>
              <a:rPr lang="sv-SE" dirty="0"/>
            </a:br>
            <a:r>
              <a:rPr lang="sv-SE" dirty="0"/>
              <a:t>så långt som möjligt.</a:t>
            </a:r>
          </a:p>
          <a:p>
            <a:pPr>
              <a:spcBef>
                <a:spcPts val="1200"/>
              </a:spcBef>
            </a:pPr>
            <a:r>
              <a:rPr lang="sv-SE" dirty="0"/>
              <a:t>Om det finns ett vardagligare alternativ </a:t>
            </a:r>
            <a:br>
              <a:rPr lang="sv-SE" dirty="0"/>
            </a:br>
            <a:r>
              <a:rPr lang="sv-SE" dirty="0"/>
              <a:t>– välj det.</a:t>
            </a:r>
          </a:p>
          <a:p>
            <a:pPr>
              <a:spcBef>
                <a:spcPts val="1200"/>
              </a:spcBef>
            </a:pPr>
            <a:r>
              <a:rPr lang="sv-SE" dirty="0"/>
              <a:t>Dela upp långa och invecklade meningar. </a:t>
            </a:r>
          </a:p>
          <a:p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67112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801687" y="1353267"/>
            <a:ext cx="8120639" cy="3708400"/>
          </a:xfrm>
        </p:spPr>
        <p:txBody>
          <a:bodyPr/>
          <a:lstStyle/>
          <a:p>
            <a:pPr marL="0" indent="0">
              <a:buNone/>
            </a:pPr>
            <a:r>
              <a:rPr lang="sv-SE" sz="3400" spc="-30" dirty="0"/>
              <a:t>Forts. några tips för ett begripligt språk</a:t>
            </a:r>
          </a:p>
          <a:p>
            <a:pPr>
              <a:spcBef>
                <a:spcPts val="1200"/>
              </a:spcBef>
            </a:pPr>
            <a:r>
              <a:rPr lang="sv-SE" sz="2000" dirty="0"/>
              <a:t>Var tydlig med vem som har gjort vad. Undvik passiva formuleringar som ”detta har övervägts.”</a:t>
            </a:r>
          </a:p>
          <a:p>
            <a:pPr>
              <a:spcBef>
                <a:spcPts val="1200"/>
              </a:spcBef>
            </a:pPr>
            <a:r>
              <a:rPr lang="sv-SE" sz="2000" dirty="0"/>
              <a:t>Sätt verbet så tidigt som möjligt i meningen. </a:t>
            </a:r>
            <a:br>
              <a:rPr lang="sv-SE" sz="2000" dirty="0"/>
            </a:br>
            <a:r>
              <a:rPr lang="sv-SE" sz="2000" dirty="0"/>
              <a:t>Jämför t.ex.: </a:t>
            </a:r>
          </a:p>
          <a:p>
            <a:pPr lvl="1"/>
            <a:r>
              <a:rPr lang="sv-SE" dirty="0"/>
              <a:t>Utredaren </a:t>
            </a:r>
            <a:r>
              <a:rPr lang="sv-SE" u="sng" dirty="0"/>
              <a:t>har övervägt </a:t>
            </a:r>
            <a:r>
              <a:rPr lang="sv-SE" dirty="0"/>
              <a:t>att ge stöd för att Lisa ska få </a:t>
            </a:r>
            <a:br>
              <a:rPr lang="sv-SE" dirty="0"/>
            </a:br>
            <a:r>
              <a:rPr lang="sv-SE" dirty="0"/>
              <a:t>kunskap om mammas psykiska ohälsa.</a:t>
            </a:r>
          </a:p>
          <a:p>
            <a:pPr lvl="1"/>
            <a:r>
              <a:rPr lang="sv-SE" dirty="0"/>
              <a:t>Insats som syftar till att ge stöd för att Lisa ska få </a:t>
            </a:r>
            <a:br>
              <a:rPr lang="sv-SE" dirty="0"/>
            </a:br>
            <a:r>
              <a:rPr lang="sv-SE" dirty="0"/>
              <a:t>kunskap om mammas psykiska ohälsa </a:t>
            </a:r>
            <a:r>
              <a:rPr lang="sv-SE" u="sng" dirty="0"/>
              <a:t>har övervägts.</a:t>
            </a:r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19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3813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3" y="686594"/>
            <a:ext cx="7487901" cy="1296144"/>
          </a:xfrm>
        </p:spPr>
        <p:txBody>
          <a:bodyPr/>
          <a:lstStyle/>
          <a:p>
            <a:r>
              <a:rPr lang="sv-SE" dirty="0"/>
              <a:t>Innehåll och ungefärlig tidsåtgång</a:t>
            </a: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sz="2800" dirty="0"/>
              <a:t>Vem skriver jag för? </a:t>
            </a:r>
            <a:r>
              <a:rPr lang="sv-SE" sz="2000" b="0" dirty="0"/>
              <a:t>(30 minuter)</a:t>
            </a:r>
          </a:p>
          <a:p>
            <a:r>
              <a:rPr lang="sv-SE" sz="2800" dirty="0"/>
              <a:t>Skriva så fler förstår </a:t>
            </a:r>
            <a:r>
              <a:rPr lang="sv-SE" sz="2000" b="0" dirty="0"/>
              <a:t>(50 minuter)</a:t>
            </a:r>
          </a:p>
          <a:p>
            <a:r>
              <a:rPr lang="sv-SE" sz="2800" dirty="0"/>
              <a:t>Klarspråk i beslutsunderlaget </a:t>
            </a:r>
            <a:r>
              <a:rPr lang="sv-SE" sz="2000" b="0" dirty="0"/>
              <a:t>(60 minuter)</a:t>
            </a:r>
            <a:endParaRPr lang="sv-SE" sz="2000" dirty="0"/>
          </a:p>
          <a:p>
            <a:pPr marL="0" indent="0">
              <a:buNone/>
            </a:pPr>
            <a:br>
              <a:rPr lang="sv-SE" sz="2800" dirty="0"/>
            </a:b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79132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Diskutera gemensamt </a:t>
            </a:r>
            <a:br>
              <a:rPr lang="sv-SE" dirty="0"/>
            </a:br>
            <a:r>
              <a:rPr lang="sv-SE" b="0" dirty="0"/>
              <a:t>(5 minuter)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Finns det</a:t>
            </a:r>
          </a:p>
          <a:p>
            <a:r>
              <a:rPr lang="sv-SE" sz="2400" dirty="0"/>
              <a:t>onödigt formella eller krångliga ord eller </a:t>
            </a:r>
            <a:br>
              <a:rPr lang="sv-SE" sz="2400" dirty="0"/>
            </a:br>
            <a:r>
              <a:rPr lang="sv-SE" sz="2400" dirty="0"/>
              <a:t>formuleringar som vi använder ofta?</a:t>
            </a:r>
          </a:p>
          <a:p>
            <a:r>
              <a:rPr lang="sv-SE" sz="2400" dirty="0"/>
              <a:t>ord eller uttryck som vi vill sluta använda?</a:t>
            </a:r>
          </a:p>
          <a:p>
            <a:r>
              <a:rPr lang="sv-SE" sz="2400" dirty="0"/>
              <a:t>formella ord eller uttryck som vi inte kan </a:t>
            </a:r>
            <a:br>
              <a:rPr lang="sv-SE" sz="2400" dirty="0"/>
            </a:br>
            <a:r>
              <a:rPr lang="sv-SE" sz="2400" dirty="0"/>
              <a:t>eller vill sluta använda (och varför)?</a:t>
            </a:r>
          </a:p>
          <a:p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1802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23BADC-D833-4FC3-BC1A-AECF1E241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Fundera enskilt</a:t>
            </a:r>
            <a:br>
              <a:rPr lang="sv-SE" dirty="0"/>
            </a:br>
            <a:r>
              <a:rPr lang="sv-SE" b="0" dirty="0"/>
              <a:t>(3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600" dirty="0"/>
              <a:t>Vad du tar med dig från diskussionen? </a:t>
            </a:r>
          </a:p>
          <a:p>
            <a:pPr marL="0" indent="0">
              <a:buNone/>
            </a:pPr>
            <a:r>
              <a:rPr lang="sv-SE" sz="2000" dirty="0"/>
              <a:t>Exempelvis: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Något du har fått hjälp med.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Eventuella ”aha-upplevelser”.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Något du ska börja, sluta eller fortsätta göra. </a:t>
            </a: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00911" cy="994449"/>
          </a:xfrm>
          <a:prstGeom prst="rect">
            <a:avLst/>
          </a:prstGeom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21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375388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23BADC-D833-4FC3-BC1A-AECF1E241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Sammanfatta och </a:t>
            </a:r>
            <a:br>
              <a:rPr lang="sv-SE" dirty="0"/>
            </a:br>
            <a:r>
              <a:rPr lang="sv-SE" dirty="0"/>
              <a:t>avsluta gemensamt </a:t>
            </a:r>
            <a:r>
              <a:rPr lang="sv-SE" b="0" dirty="0"/>
              <a:t>(5 minuter)</a:t>
            </a:r>
            <a:br>
              <a:rPr lang="sv-SE" dirty="0"/>
            </a:br>
            <a:r>
              <a:rPr lang="sv-SE" dirty="0"/>
              <a:t>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sv-SE" b="0" dirty="0"/>
              <a:t>Summera viktiga slutsatser.</a:t>
            </a:r>
          </a:p>
          <a:p>
            <a:pPr>
              <a:spcBef>
                <a:spcPts val="600"/>
              </a:spcBef>
            </a:pPr>
            <a:r>
              <a:rPr lang="sv-SE" b="0" dirty="0"/>
              <a:t>Avsluta övningen.</a:t>
            </a:r>
          </a:p>
          <a:p>
            <a:pPr lvl="1">
              <a:spcBef>
                <a:spcPts val="600"/>
              </a:spcBef>
            </a:pPr>
            <a:endParaRPr lang="sv-SE" dirty="0"/>
          </a:p>
          <a:p>
            <a:pPr marL="385763" indent="-385763">
              <a:spcBef>
                <a:spcPts val="600"/>
              </a:spcBef>
              <a:buFont typeface="+mj-lt"/>
              <a:buAutoNum type="arabicPeriod"/>
            </a:pPr>
            <a:endParaRPr lang="sv-SE" dirty="0"/>
          </a:p>
          <a:p>
            <a:pPr marL="385763" indent="-385763">
              <a:spcBef>
                <a:spcPts val="600"/>
              </a:spcBef>
              <a:buFont typeface="+mj-lt"/>
              <a:buAutoNum type="arabicPeriod"/>
            </a:pPr>
            <a:endParaRPr lang="sv-SE" dirty="0"/>
          </a:p>
          <a:p>
            <a:pPr marL="0" indent="0">
              <a:spcBef>
                <a:spcPts val="600"/>
              </a:spcBef>
              <a:buNone/>
            </a:pPr>
            <a:endParaRPr lang="sv-SE" dirty="0"/>
          </a:p>
          <a:p>
            <a:pPr marL="0" indent="0">
              <a:spcBef>
                <a:spcPts val="600"/>
              </a:spcBef>
              <a:buNone/>
            </a:pPr>
            <a:endParaRPr lang="sv-SE" dirty="0"/>
          </a:p>
          <a:p>
            <a:pPr>
              <a:spcBef>
                <a:spcPts val="600"/>
              </a:spcBef>
            </a:pPr>
            <a:endParaRPr lang="sv-SE" dirty="0"/>
          </a:p>
          <a:p>
            <a:pPr>
              <a:spcBef>
                <a:spcPts val="600"/>
              </a:spcBef>
            </a:pPr>
            <a:endParaRPr lang="sv-SE" dirty="0"/>
          </a:p>
          <a:p>
            <a:pPr marL="0" indent="0">
              <a:spcBef>
                <a:spcPts val="600"/>
              </a:spcBef>
              <a:buNone/>
            </a:pPr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37766" y="678279"/>
            <a:ext cx="1095924" cy="1105211"/>
          </a:xfrm>
          <a:prstGeom prst="ellipse">
            <a:avLst/>
          </a:prstGeom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92052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/>
          <p:cNvSpPr>
            <a:spLocks noGrp="1"/>
          </p:cNvSpPr>
          <p:nvPr>
            <p:ph type="pic" sz="quarter" idx="13"/>
          </p:nvPr>
        </p:nvSpPr>
        <p:spPr>
          <a:solidFill>
            <a:srgbClr val="3DB7E4"/>
          </a:solidFill>
        </p:spPr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3600" dirty="0"/>
              <a:t>Klarspråk i beslutsunderlaget</a:t>
            </a:r>
            <a:br>
              <a:rPr lang="sv-SE" sz="3600" dirty="0"/>
            </a:br>
            <a:r>
              <a:rPr lang="sv-SE" sz="3600" b="0" dirty="0"/>
              <a:t>(60 minuter)</a:t>
            </a:r>
            <a:br>
              <a:rPr lang="sv-SE" sz="3600" b="0" dirty="0"/>
            </a:br>
            <a:endParaRPr lang="sv-SE" b="0" dirty="0"/>
          </a:p>
        </p:txBody>
      </p:sp>
    </p:spTree>
    <p:extLst>
      <p:ext uri="{BB962C8B-B14F-4D97-AF65-F5344CB8AC3E}">
        <p14:creationId xmlns:p14="http://schemas.microsoft.com/office/powerpoint/2010/main" val="19854051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Övningens syfte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b="0" dirty="0"/>
              <a:t>Att ge praktisk övning i att formulera beslutsunderlaget så att det blir </a:t>
            </a:r>
            <a:br>
              <a:rPr lang="sv-SE" b="0" dirty="0"/>
            </a:br>
            <a:r>
              <a:rPr lang="sv-SE" b="0" dirty="0"/>
              <a:t>begripligt för flera olika mottagare.</a:t>
            </a: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5" y="686594"/>
            <a:ext cx="1320883" cy="1025828"/>
          </a:xfrm>
          <a:prstGeom prst="rect">
            <a:avLst/>
          </a:prstGeom>
        </p:spPr>
      </p:pic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24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44380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Arbeta enskilt 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b="0" dirty="0"/>
              <a:t>Läs igenom </a:t>
            </a:r>
          </a:p>
          <a:p>
            <a:r>
              <a:rPr lang="sv-SE" b="0" dirty="0"/>
              <a:t>Tips för klarspråk i dokumentationen</a:t>
            </a: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00911" cy="994449"/>
          </a:xfrm>
          <a:prstGeom prst="rect">
            <a:avLst/>
          </a:prstGeom>
        </p:spPr>
      </p:pic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25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42132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pc="-30" dirty="0"/>
              <a:t>Gå igenom ditt beslutsunderlag </a:t>
            </a:r>
            <a:r>
              <a:rPr lang="sv-SE" b="0" dirty="0"/>
              <a:t>(15 minuter)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Utreda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>
          <a:xfrm>
            <a:off x="801687" y="2059200"/>
            <a:ext cx="7612287" cy="3708400"/>
          </a:xfrm>
        </p:spPr>
        <p:txBody>
          <a:bodyPr/>
          <a:lstStyle/>
          <a:p>
            <a:pPr marL="270000" indent="-270000">
              <a:buFont typeface="+mj-lt"/>
              <a:buAutoNum type="arabicPeriod"/>
            </a:pPr>
            <a:r>
              <a:rPr lang="sv-SE" sz="2000" dirty="0"/>
              <a:t>Läs igenom ditt eget beslutsunderlag. Fundera över </a:t>
            </a:r>
            <a:br>
              <a:rPr lang="sv-SE" sz="2000" dirty="0"/>
            </a:br>
            <a:r>
              <a:rPr lang="sv-SE" sz="2000" dirty="0"/>
              <a:t>om de olika mottagarna kommer att förstå innehållet.  </a:t>
            </a:r>
          </a:p>
          <a:p>
            <a:pPr marL="270000" indent="-270000">
              <a:buFont typeface="+mj-lt"/>
              <a:buAutoNum type="arabicPeriod"/>
            </a:pPr>
            <a:r>
              <a:rPr lang="sv-SE" sz="2000" dirty="0"/>
              <a:t>Markera delar av texten som kan  formuleras om (eller </a:t>
            </a:r>
            <a:br>
              <a:rPr lang="sv-SE" sz="2000" dirty="0"/>
            </a:br>
            <a:r>
              <a:rPr lang="sv-SE" sz="2000" dirty="0"/>
              <a:t>strykas) för att budskapet ska bli lättare att förstå, till exempel: </a:t>
            </a:r>
          </a:p>
          <a:p>
            <a:pPr lvl="1"/>
            <a:r>
              <a:rPr lang="sv-SE" sz="1600" dirty="0"/>
              <a:t>Onödigt formella eller ord eller fackspråk.</a:t>
            </a:r>
          </a:p>
          <a:p>
            <a:pPr lvl="1"/>
            <a:r>
              <a:rPr lang="sv-SE" sz="1600" dirty="0"/>
              <a:t>Passiva formuleringar som gör det svårt att förstå vem som har </a:t>
            </a:r>
            <a:br>
              <a:rPr lang="sv-SE" sz="1600" dirty="0"/>
            </a:br>
            <a:r>
              <a:rPr lang="sv-SE" sz="1600" dirty="0"/>
              <a:t>gjort vad (t.ex. ”ärendet diskuterades”).</a:t>
            </a:r>
          </a:p>
          <a:p>
            <a:pPr lvl="1"/>
            <a:r>
              <a:rPr lang="sv-SE" sz="1600" dirty="0"/>
              <a:t>Långa eller komplicerade meningar.</a:t>
            </a:r>
          </a:p>
          <a:p>
            <a:pPr lvl="1"/>
            <a:r>
              <a:rPr lang="sv-SE" sz="1600" dirty="0"/>
              <a:t>Ologisk disposition</a:t>
            </a:r>
          </a:p>
          <a:p>
            <a:pPr marL="270000" indent="-270000">
              <a:buFont typeface="+mj-lt"/>
              <a:buAutoNum type="arabicPeriod"/>
            </a:pPr>
            <a:r>
              <a:rPr lang="sv-SE" sz="2000" dirty="0"/>
              <a:t>Fundera över hur de markerade partierna skulle </a:t>
            </a:r>
            <a:br>
              <a:rPr lang="sv-SE" sz="2000" dirty="0"/>
            </a:br>
            <a:r>
              <a:rPr lang="sv-SE" sz="2000" dirty="0"/>
              <a:t>kunna förenklas. </a:t>
            </a:r>
          </a:p>
          <a:p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00911" cy="994449"/>
          </a:xfrm>
          <a:prstGeom prst="rect">
            <a:avLst/>
          </a:prstGeom>
        </p:spPr>
      </p:pic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26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80670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23BADC-D833-4FC3-BC1A-AECF1E241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Arbeta två och två </a:t>
            </a:r>
            <a:br>
              <a:rPr lang="sv-SE" dirty="0"/>
            </a:br>
            <a:r>
              <a:rPr lang="sv-SE" b="0" dirty="0"/>
              <a:t>(30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2600" b="0" dirty="0"/>
              <a:t>Sätt dig med en kollega och hjälp </a:t>
            </a:r>
            <a:br>
              <a:rPr lang="sv-SE" sz="2600" b="0" dirty="0"/>
            </a:br>
            <a:r>
              <a:rPr lang="sv-SE" sz="2600" b="0" dirty="0"/>
              <a:t>varandra att formulera om och </a:t>
            </a:r>
            <a:br>
              <a:rPr lang="sv-SE" sz="2600" b="0" dirty="0"/>
            </a:br>
            <a:r>
              <a:rPr lang="sv-SE" sz="2600" b="0" dirty="0"/>
              <a:t>göra era texter mer lättlästa.  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27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861328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23BADC-D833-4FC3-BC1A-AECF1E241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Sammanfatta gemensamt </a:t>
            </a:r>
            <a:br>
              <a:rPr lang="sv-SE" dirty="0"/>
            </a:br>
            <a:r>
              <a:rPr lang="sv-SE" b="0" dirty="0"/>
              <a:t>(5 minuter)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600"/>
              </a:spcAft>
              <a:buNone/>
            </a:pPr>
            <a:r>
              <a:rPr lang="sv-SE" sz="2600" dirty="0"/>
              <a:t>Varje par berättar om hur det var att </a:t>
            </a:r>
            <a:br>
              <a:rPr lang="sv-SE" sz="2600" dirty="0"/>
            </a:br>
            <a:r>
              <a:rPr lang="sv-SE" sz="2600" dirty="0"/>
              <a:t>arbeta med att omformulera texten.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sz="2000" dirty="0"/>
              <a:t>Exempelvis: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Var det några återkommande formuleringar </a:t>
            </a:r>
            <a:br>
              <a:rPr lang="sv-SE" sz="2000" b="0" dirty="0"/>
            </a:br>
            <a:r>
              <a:rPr lang="sv-SE" sz="2000" b="0" dirty="0"/>
              <a:t>eller ord som ni justerade? </a:t>
            </a: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28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22142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23BADC-D833-4FC3-BC1A-AECF1E241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Fundera enskilt</a:t>
            </a:r>
            <a:br>
              <a:rPr lang="sv-SE" dirty="0"/>
            </a:br>
            <a:r>
              <a:rPr lang="sv-SE" b="0" dirty="0"/>
              <a:t>(3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600" dirty="0"/>
              <a:t>Vad tar du med dig från diskussionen? </a:t>
            </a:r>
          </a:p>
          <a:p>
            <a:pPr marL="0" indent="0">
              <a:buNone/>
            </a:pPr>
            <a:r>
              <a:rPr lang="sv-SE" sz="2000" dirty="0"/>
              <a:t>Exempelvis: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Något du har fått hjälp med.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Eventuella ”aha-upplevelser”.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Något du ska börja, sluta eller fortsätta göra. </a:t>
            </a: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00911" cy="994449"/>
          </a:xfrm>
          <a:prstGeom prst="rect">
            <a:avLst/>
          </a:prstGeom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29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87855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/>
          <p:cNvSpPr>
            <a:spLocks noGrp="1"/>
          </p:cNvSpPr>
          <p:nvPr>
            <p:ph type="pic" sz="quarter" idx="13"/>
          </p:nvPr>
        </p:nvSpPr>
        <p:spPr>
          <a:solidFill>
            <a:srgbClr val="3DB7E4"/>
          </a:solidFill>
        </p:spPr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3600" dirty="0"/>
              <a:t>Vem skriver jag för?</a:t>
            </a:r>
            <a:br>
              <a:rPr lang="sv-SE" sz="3600" dirty="0"/>
            </a:br>
            <a:r>
              <a:rPr lang="sv-SE" sz="3600" b="0" dirty="0"/>
              <a:t>(30 minuter)</a:t>
            </a:r>
            <a:endParaRPr lang="sv-SE" b="0" dirty="0"/>
          </a:p>
        </p:txBody>
      </p:sp>
    </p:spTree>
    <p:extLst>
      <p:ext uri="{BB962C8B-B14F-4D97-AF65-F5344CB8AC3E}">
        <p14:creationId xmlns:p14="http://schemas.microsoft.com/office/powerpoint/2010/main" val="18317554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23BADC-D833-4FC3-BC1A-AECF1E241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Sammanfatta och avsluta gemensamt </a:t>
            </a:r>
            <a:r>
              <a:rPr lang="sv-SE" b="0" dirty="0"/>
              <a:t>(5 minuter)</a:t>
            </a:r>
            <a:br>
              <a:rPr lang="sv-SE" b="0" dirty="0"/>
            </a:br>
            <a:endParaRPr lang="sv-SE" b="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sv-SE" sz="2600" b="0" dirty="0"/>
              <a:t>Berätta var och en om </a:t>
            </a:r>
            <a:br>
              <a:rPr lang="sv-SE" sz="2600" b="0" dirty="0"/>
            </a:br>
            <a:r>
              <a:rPr lang="sv-SE" sz="2600" b="0" u="sng" dirty="0"/>
              <a:t>en</a:t>
            </a:r>
            <a:r>
              <a:rPr lang="sv-SE" sz="2600" b="0" dirty="0"/>
              <a:t> sak ni tar med er. </a:t>
            </a:r>
          </a:p>
          <a:p>
            <a:pPr>
              <a:spcBef>
                <a:spcPts val="0"/>
              </a:spcBef>
            </a:pPr>
            <a:r>
              <a:rPr lang="sv-SE" sz="2600" b="0" dirty="0"/>
              <a:t>Avsluta övningen.</a:t>
            </a: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30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565643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4001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811397-365C-4CD3-9D47-6A4373D48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Övningens syfte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78076D7E-DE21-45B5-B362-1FB266BE5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600" b="0" dirty="0"/>
              <a:t>Att öka medvetenheten om hur vi </a:t>
            </a:r>
            <a:br>
              <a:rPr lang="sv-SE" sz="2600" b="0" dirty="0"/>
            </a:br>
            <a:r>
              <a:rPr lang="sv-SE" sz="2600" b="0" dirty="0"/>
              <a:t>kan behöva anpassa språket i beslutsunderlaget, för att olika </a:t>
            </a:r>
            <a:br>
              <a:rPr lang="sv-SE" sz="2600" b="0" dirty="0"/>
            </a:br>
            <a:r>
              <a:rPr lang="sv-SE" sz="2600" b="0" dirty="0"/>
              <a:t>mottagare ska förstå innehållet. </a:t>
            </a: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5" y="686594"/>
            <a:ext cx="1320883" cy="1025828"/>
          </a:xfrm>
          <a:prstGeom prst="rect">
            <a:avLst/>
          </a:prstGeom>
        </p:spPr>
      </p:pic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53269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F390AC-7F68-4AAF-B448-4BE35C233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Instruktion </a:t>
            </a:r>
            <a:br>
              <a:rPr lang="sv-SE" dirty="0"/>
            </a:br>
            <a:r>
              <a:rPr lang="sv-SE" b="0" dirty="0"/>
              <a:t>(2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F28EC8-234D-44BA-94F9-DB392F21F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sv-SE" sz="2600" b="0" dirty="0"/>
              <a:t>Du kommer att få höra fyra påståenden </a:t>
            </a:r>
            <a:br>
              <a:rPr lang="sv-SE" sz="2600" b="0" dirty="0"/>
            </a:br>
            <a:r>
              <a:rPr lang="sv-SE" sz="2600" b="0" dirty="0"/>
              <a:t>(de kommer på nästa bild).</a:t>
            </a:r>
          </a:p>
          <a:p>
            <a:pPr marL="0" indent="0">
              <a:buNone/>
            </a:pPr>
            <a:r>
              <a:rPr lang="sv-SE" sz="2600" b="0" dirty="0"/>
              <a:t>Varje hörn i detta rum </a:t>
            </a:r>
            <a:br>
              <a:rPr lang="sv-SE" sz="2600" b="0" dirty="0"/>
            </a:br>
            <a:r>
              <a:rPr lang="sv-SE" sz="2600" b="0" dirty="0"/>
              <a:t>representerar ett påstående.</a:t>
            </a:r>
          </a:p>
          <a:p>
            <a:pPr marL="0" indent="0">
              <a:buNone/>
            </a:pPr>
            <a:r>
              <a:rPr lang="sv-SE" sz="2600" b="0" dirty="0"/>
              <a:t>Gå till det hörn som bäst stämmer </a:t>
            </a:r>
            <a:br>
              <a:rPr lang="sv-SE" sz="2600" b="0" dirty="0"/>
            </a:br>
            <a:r>
              <a:rPr lang="sv-SE" sz="2600" b="0" dirty="0"/>
              <a:t>överens med din egen uppfattning. </a:t>
            </a:r>
          </a:p>
        </p:txBody>
      </p:sp>
      <p:sp>
        <p:nvSpPr>
          <p:cNvPr id="5" name="Kommentar i oval 4"/>
          <p:cNvSpPr/>
          <p:nvPr/>
        </p:nvSpPr>
        <p:spPr>
          <a:xfrm>
            <a:off x="5504864" y="2785929"/>
            <a:ext cx="3336668" cy="1366755"/>
          </a:xfrm>
          <a:prstGeom prst="wedgeEllipseCallout">
            <a:avLst/>
          </a:prstGeom>
          <a:ln w="952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får när som helst under övningen byta hörn om du ändrar uppfattning</a:t>
            </a: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Utreda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68580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6593"/>
            <a:ext cx="8340156" cy="1772521"/>
          </a:xfrm>
        </p:spPr>
        <p:txBody>
          <a:bodyPr/>
          <a:lstStyle/>
          <a:p>
            <a:r>
              <a:rPr lang="sv-SE" spc="-50" dirty="0"/>
              <a:t>När jag sammanställer ett </a:t>
            </a:r>
            <a:br>
              <a:rPr lang="sv-SE" spc="-50" dirty="0"/>
            </a:br>
            <a:r>
              <a:rPr lang="sv-SE" spc="-50" dirty="0"/>
              <a:t>beslutsunderlag skriver jag </a:t>
            </a:r>
            <a:br>
              <a:rPr lang="sv-SE" spc="-50" dirty="0"/>
            </a:br>
            <a:r>
              <a:rPr lang="sv-SE" spc="-50" dirty="0"/>
              <a:t>oftast i första hand för…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en eventuell granskning – hörn 1</a:t>
            </a:r>
          </a:p>
          <a:p>
            <a:r>
              <a:rPr lang="sv-SE" dirty="0"/>
              <a:t>barnet och vårdnadshavarna – hörn 2</a:t>
            </a:r>
          </a:p>
          <a:p>
            <a:r>
              <a:rPr lang="sv-SE" dirty="0"/>
              <a:t>beslutsfattare – hörn 3</a:t>
            </a:r>
          </a:p>
          <a:p>
            <a:r>
              <a:rPr lang="sv-SE" dirty="0"/>
              <a:t>någon annan, nämligen….. – hörn 4</a:t>
            </a:r>
          </a:p>
          <a:p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6537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F390AC-7F68-4AAF-B448-4BE35C233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Diskutera i hörnet 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F28EC8-234D-44BA-94F9-DB392F21F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688" y="2057401"/>
            <a:ext cx="6951364" cy="1172910"/>
          </a:xfrm>
        </p:spPr>
        <p:txBody>
          <a:bodyPr>
            <a:normAutofit/>
          </a:bodyPr>
          <a:lstStyle/>
          <a:p>
            <a:r>
              <a:rPr lang="sv-SE" sz="2600" b="0" dirty="0"/>
              <a:t>Berätta kort för de andra i hörnet </a:t>
            </a:r>
            <a:br>
              <a:rPr lang="sv-SE" sz="2600" b="0" dirty="0"/>
            </a:br>
            <a:r>
              <a:rPr lang="sv-SE" sz="2600" b="0" dirty="0"/>
              <a:t>varför du valde just detta hörn. </a:t>
            </a:r>
          </a:p>
          <a:p>
            <a:pPr lvl="1"/>
            <a:endParaRPr lang="sv-SE" dirty="0"/>
          </a:p>
        </p:txBody>
      </p:sp>
      <p:sp>
        <p:nvSpPr>
          <p:cNvPr id="4" name="Kommentar i oval 4">
            <a:extLst>
              <a:ext uri="{FF2B5EF4-FFF2-40B4-BE49-F238E27FC236}">
                <a16:creationId xmlns:a16="http://schemas.microsoft.com/office/drawing/2014/main" id="{2A066FDD-BC3E-4F76-BD36-865B9EBDC5B4}"/>
              </a:ext>
            </a:extLst>
          </p:cNvPr>
          <p:cNvSpPr/>
          <p:nvPr/>
        </p:nvSpPr>
        <p:spPr>
          <a:xfrm>
            <a:off x="1974183" y="3481406"/>
            <a:ext cx="4674742" cy="1150706"/>
          </a:xfrm>
          <a:prstGeom prst="wedgeEllipseCallout">
            <a:avLst/>
          </a:prstGeom>
          <a:ln w="952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600" dirty="0">
                <a:solidFill>
                  <a:schemeClr val="accent4"/>
                </a:solidFill>
              </a:rPr>
              <a:t> </a:t>
            </a:r>
            <a:r>
              <a:rPr lang="sv-SE" sz="16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 du står ensam i ditt hörn, diskutera med dem som står i något av de andra hörnen</a:t>
            </a:r>
            <a:r>
              <a:rPr lang="sv-SE" sz="1600" dirty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40818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Fortsatt</a:t>
            </a:r>
            <a:r>
              <a:rPr lang="en-US" dirty="0"/>
              <a:t> </a:t>
            </a:r>
            <a:r>
              <a:rPr lang="en-US" dirty="0" err="1"/>
              <a:t>diskussion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hörnen</a:t>
            </a:r>
            <a:r>
              <a:rPr lang="en-US" dirty="0"/>
              <a:t> </a:t>
            </a:r>
            <a:br>
              <a:rPr lang="en-US" dirty="0"/>
            </a:br>
            <a:r>
              <a:rPr lang="en-US" b="0" dirty="0"/>
              <a:t>(5 </a:t>
            </a:r>
            <a:r>
              <a:rPr lang="en-US" b="0" dirty="0" err="1"/>
              <a:t>minuter</a:t>
            </a:r>
            <a:r>
              <a:rPr lang="en-US" b="0" dirty="0"/>
              <a:t>)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/>
              <a:t>På vilket sätt syns det i våra texter </a:t>
            </a:r>
            <a:br>
              <a:rPr lang="sv-SE" dirty="0"/>
            </a:br>
            <a:r>
              <a:rPr lang="sv-SE" dirty="0"/>
              <a:t>att vi skriver för denna mottagare? </a:t>
            </a:r>
          </a:p>
          <a:p>
            <a:r>
              <a:rPr lang="sv-SE" dirty="0"/>
              <a:t>Finns det några för- eller nackdelar med </a:t>
            </a:r>
            <a:br>
              <a:rPr lang="sv-SE" dirty="0"/>
            </a:br>
            <a:r>
              <a:rPr lang="sv-SE" dirty="0"/>
              <a:t>att skriva specifikt för denna mottagare?</a:t>
            </a:r>
          </a:p>
          <a:p>
            <a:r>
              <a:rPr lang="sv-SE" dirty="0"/>
              <a:t>Vilka för- och nackdelar kan det finnas </a:t>
            </a:r>
            <a:br>
              <a:rPr lang="sv-SE" dirty="0"/>
            </a:br>
            <a:r>
              <a:rPr lang="sv-SE" dirty="0"/>
              <a:t>med att använda ett enklare språk i beslutsunderlaget? </a:t>
            </a:r>
          </a:p>
          <a:p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4304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F390AC-7F68-4AAF-B448-4BE35C233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Sammanfatta gemensamt </a:t>
            </a:r>
            <a:br>
              <a:rPr lang="sv-SE" dirty="0"/>
            </a:br>
            <a:r>
              <a:rPr lang="sv-SE" b="0" dirty="0"/>
              <a:t>(10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F28EC8-234D-44BA-94F9-DB392F21F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688" y="2057400"/>
            <a:ext cx="7325362" cy="36951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3100" dirty="0"/>
              <a:t>Låt en person från varje hörn samman- fatta det som sagts för hela gruppen.</a:t>
            </a:r>
          </a:p>
          <a:p>
            <a:pPr marL="0" indent="0">
              <a:buNone/>
            </a:pPr>
            <a:r>
              <a:rPr lang="sv-SE" sz="2000" dirty="0"/>
              <a:t>Summera viktiga slutsatser, och skriv gärna upp på  blädderblock eller tavla: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Vad gör vi redan bra?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Vilka likheter och skillnader i synsätt kom fram i diskussionen?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Vilka slutsatser drar vi av detta?</a:t>
            </a:r>
          </a:p>
          <a:p>
            <a:pPr marL="0" indent="0">
              <a:buNone/>
            </a:pPr>
            <a:endParaRPr lang="sv-SE" dirty="0"/>
          </a:p>
          <a:p>
            <a:pPr lvl="1"/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442616" y="612144"/>
            <a:ext cx="1002003" cy="1010494"/>
          </a:xfrm>
          <a:prstGeom prst="ellipse">
            <a:avLst/>
          </a:prstGeom>
        </p:spPr>
      </p:pic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Utreda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4029312"/>
      </p:ext>
    </p:extLst>
  </p:cSld>
  <p:clrMapOvr>
    <a:masterClrMapping/>
  </p:clrMapOvr>
</p:sld>
</file>

<file path=ppt/theme/theme1.xml><?xml version="1.0" encoding="utf-8"?>
<a:theme xmlns:a="http://schemas.openxmlformats.org/drawingml/2006/main" name="SoS-PPT-svensk-150922">
  <a:themeElements>
    <a:clrScheme name="Anpassat 4">
      <a:dk1>
        <a:srgbClr val="000000"/>
      </a:dk1>
      <a:lt1>
        <a:srgbClr val="DAD7CB"/>
      </a:lt1>
      <a:dk2>
        <a:srgbClr val="8D6E97"/>
      </a:dk2>
      <a:lt2>
        <a:srgbClr val="4A7729"/>
      </a:lt2>
      <a:accent1>
        <a:srgbClr val="A6BCC6"/>
      </a:accent1>
      <a:accent2>
        <a:srgbClr val="7D9AAA"/>
      </a:accent2>
      <a:accent3>
        <a:srgbClr val="D3BF96"/>
      </a:accent3>
      <a:accent4>
        <a:srgbClr val="002B45"/>
      </a:accent4>
      <a:accent5>
        <a:srgbClr val="857363"/>
      </a:accent5>
      <a:accent6>
        <a:srgbClr val="452325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AD7CB"/>
        </a:solidFill>
        <a:ln>
          <a:noFill/>
        </a:ln>
      </a:spPr>
      <a:bodyPr rtlCol="0" anchor="ctr"/>
      <a:lstStyle>
        <a:defPPr algn="ctr">
          <a:defRPr sz="19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900" smtClean="0"/>
        </a:defPPr>
      </a:lstStyle>
    </a:txDef>
  </a:objectDefaults>
  <a:extraClrSchemeLst/>
  <a:custClrLst>
    <a:custClr name="Beige Diagrambakgrund">
      <a:srgbClr val="DAD7CB"/>
    </a:custClr>
    <a:custClr name="Mörkbeige">
      <a:srgbClr val="D3BF96"/>
    </a:custClr>
    <a:custClr>
      <a:srgbClr val="AAA38E"/>
    </a:custClr>
    <a:custClr name="Brun">
      <a:srgbClr val="857363"/>
    </a:custClr>
    <a:custClr name="Mellanbrun">
      <a:srgbClr val="6D5047"/>
    </a:custClr>
    <a:custClr name="Mörkbrun">
      <a:srgbClr val="452325"/>
    </a:custClr>
    <a:custClr name="Vit">
      <a:srgbClr val="FFFFFF"/>
    </a:custClr>
    <a:custClr name="Vit">
      <a:srgbClr val="FFFFFF"/>
    </a:custClr>
    <a:custClr name="Svart">
      <a:srgbClr val="000000"/>
    </a:custClr>
    <a:custClr name="Vit">
      <a:srgbClr val="FFFFFF"/>
    </a:custClr>
    <a:custClr name="Ljusblå">
      <a:srgbClr val="E0E6E6"/>
    </a:custClr>
    <a:custClr name="Isblå">
      <a:srgbClr val="A6BCC6"/>
    </a:custClr>
    <a:custClr name="Ljus blågrå">
      <a:srgbClr val="A5ACAF"/>
    </a:custClr>
    <a:custClr name="Blågrå">
      <a:srgbClr val="7D9AAA"/>
    </a:custClr>
    <a:custClr name="Mörk blågrå">
      <a:srgbClr val="51626F"/>
    </a:custClr>
    <a:custClr name="Mörkblå">
      <a:srgbClr val="002B45"/>
    </a:custClr>
    <a:custClr name="Vit">
      <a:srgbClr val="FFFFFF"/>
    </a:custClr>
    <a:custClr name="Accentfärg orange">
      <a:srgbClr val="ED8B00"/>
    </a:custClr>
    <a:custClr name="Accentfärg turkos">
      <a:srgbClr val="3DB7E4"/>
    </a:custClr>
    <a:custClr name="Accentfärg grön">
      <a:srgbClr val="3F9C35"/>
    </a:custClr>
    <a:custClr name="Diagramfärg Riket 251/230/204">
      <a:srgbClr val="FBE6CC"/>
    </a:custClr>
    <a:custClr name="Diagramfärg Riket 246/205/153">
      <a:srgbClr val="F6CD99"/>
    </a:custClr>
    <a:custClr name="Diagramfärg Riket 242/181/102">
      <a:srgbClr val="F2B566"/>
    </a:custClr>
    <a:custClr name="Diagramfärg Riket Huvudfärg">
      <a:srgbClr val="ED8B00"/>
    </a:custClr>
    <a:custClr name="Diagramfärg Riket 175/98/10">
      <a:srgbClr val="AF620A"/>
    </a:custClr>
    <a:custClr name="Diagramfärg Riket 117/66/0">
      <a:srgbClr val="754200"/>
    </a:custClr>
    <a:custClr name="Vit">
      <a:srgbClr val="FFFFFF"/>
    </a:custClr>
    <a:custClr name="Diagramfärg Riket Huvudfärg">
      <a:srgbClr val="ED8B00"/>
    </a:custClr>
    <a:custClr name="Diagramfärg alarmerande händelse">
      <a:srgbClr val="BA0C2F"/>
    </a:custClr>
    <a:custClr name="Beige Diagrambakgrund">
      <a:srgbClr val="DAD7CB"/>
    </a:custClr>
    <a:custClr name="Diagramfärg män 218/237/203">
      <a:srgbClr val="DAEDCB"/>
    </a:custClr>
    <a:custClr name="Diagramfärg män 180/219/151">
      <a:srgbClr val="B4DB97"/>
    </a:custClr>
    <a:custClr name="Diagramfärg män 142/201/99">
      <a:srgbClr val="8EC963"/>
    </a:custClr>
    <a:custClr name="Diagramfärg män Huvudfärg">
      <a:srgbClr val="4A7729"/>
    </a:custClr>
    <a:custClr name="Diagramfärg män 55/88/31">
      <a:srgbClr val="3B581F"/>
    </a:custClr>
    <a:custClr name="Diagramfärg män 36/58/20">
      <a:srgbClr val="243A14"/>
    </a:custClr>
    <a:custClr name="Vit">
      <a:srgbClr val="FFFFFF"/>
    </a:custClr>
    <a:custClr name="Diagramfärg män Huvudfärg">
      <a:srgbClr val="4A7729"/>
    </a:custClr>
    <a:custClr name="Vit">
      <a:srgbClr val="FFFFFF"/>
    </a:custClr>
    <a:custClr name="Vit">
      <a:srgbClr val="FFFFFF"/>
    </a:custClr>
    <a:custClr name="Diagramfärg kvinnor 232/225/234">
      <a:srgbClr val="E8E1EA"/>
    </a:custClr>
    <a:custClr name="Diagramfärg kvinnor 209/197/214">
      <a:srgbClr val="D1C5D6"/>
    </a:custClr>
    <a:custClr name="Diagramfärg kvinnor 186/167/192">
      <a:srgbClr val="BAA7C0"/>
    </a:custClr>
    <a:custClr name="Diagramfärg kvinnor Huvudfärg">
      <a:srgbClr val="8D6E97"/>
    </a:custClr>
    <a:custClr name="Diagramfärg kvinnor 106/82/114">
      <a:srgbClr val="6A5272"/>
    </a:custClr>
    <a:custClr name="Diagramfärg kvinnor 70/54/75">
      <a:srgbClr val="46364B"/>
    </a:custClr>
    <a:custClr name="Vit">
      <a:srgbClr val="FFFFFF"/>
    </a:custClr>
    <a:custClr name="Diagramfärg kvinnor huvudfärg">
      <a:srgbClr val="8D6E97"/>
    </a:custClr>
    <a:custClr name="Vit">
      <a:srgbClr val="FFFFFF"/>
    </a:custClr>
    <a:custClr name="Vit">
      <a:srgbClr val="FFFFFF"/>
    </a:custClr>
  </a:custClrLst>
  <a:extLst>
    <a:ext uri="{05A4C25C-085E-4340-85A3-A5531E510DB2}">
      <thm15:themeFamily xmlns:thm15="http://schemas.microsoft.com/office/thememl/2012/main" name="SoS PPT-sve.potx" id="{E25BEABA-F5FF-4E97-873F-DB82715E8840}" vid="{9F60E1E5-9C3A-46AD-8AA9-D23F8B1475E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SoS PPT-sve</Template>
  <TotalTime>266</TotalTime>
  <Words>1610</Words>
  <Application>Microsoft Office PowerPoint</Application>
  <PresentationFormat>Bildspel på skärmen (4:3)</PresentationFormat>
  <Paragraphs>227</Paragraphs>
  <Slides>31</Slides>
  <Notes>21</Notes>
  <HiddenSlides>1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31</vt:i4>
      </vt:variant>
    </vt:vector>
  </HeadingPairs>
  <TitlesOfParts>
    <vt:vector size="35" baseType="lpstr">
      <vt:lpstr>Arial</vt:lpstr>
      <vt:lpstr>Calibri</vt:lpstr>
      <vt:lpstr>Century Gothic</vt:lpstr>
      <vt:lpstr>SoS-PPT-svensk-150922</vt:lpstr>
      <vt:lpstr>Skriva beslutsunderlag   </vt:lpstr>
      <vt:lpstr>Innehåll och ungefärlig tidsåtgång</vt:lpstr>
      <vt:lpstr>Vem skriver jag för? (30 minuter)</vt:lpstr>
      <vt:lpstr>Övningens syfte</vt:lpstr>
      <vt:lpstr>Instruktion  (2 minuter)</vt:lpstr>
      <vt:lpstr>När jag sammanställer ett  beslutsunderlag skriver jag  oftast i första hand för…</vt:lpstr>
      <vt:lpstr>Diskutera i hörnet  (5 minuter)</vt:lpstr>
      <vt:lpstr>Fortsatt diskussion i hörnen  (5 minuter)</vt:lpstr>
      <vt:lpstr>Sammanfatta gemensamt  (10 minuter)</vt:lpstr>
      <vt:lpstr>Skriva så fler förstår (50 minuter)</vt:lpstr>
      <vt:lpstr>Övningens syfte</vt:lpstr>
      <vt:lpstr>Arbeta två och två  (15 minuter)</vt:lpstr>
      <vt:lpstr>Formulera om meningarna  så att de blir enklare att förstå </vt:lpstr>
      <vt:lpstr>Byt omformulerade meningar  med ett annat par (10 minuter)  </vt:lpstr>
      <vt:lpstr>Jämför och sammanfatta  (10 minuter) </vt:lpstr>
      <vt:lpstr>Förslag att jämföra med</vt:lpstr>
      <vt:lpstr>Sammanfatta gemensamt  (5 minuter)</vt:lpstr>
      <vt:lpstr>PowerPoint-presentation</vt:lpstr>
      <vt:lpstr>PowerPoint-presentation</vt:lpstr>
      <vt:lpstr>Diskutera gemensamt  (5 minuter)</vt:lpstr>
      <vt:lpstr>Fundera enskilt (3 minuter)</vt:lpstr>
      <vt:lpstr>Sammanfatta och  avsluta gemensamt (5 minuter)  </vt:lpstr>
      <vt:lpstr>Klarspråk i beslutsunderlaget (60 minuter) </vt:lpstr>
      <vt:lpstr>Övningens syfte</vt:lpstr>
      <vt:lpstr>Arbeta enskilt  (5 minuter)</vt:lpstr>
      <vt:lpstr>Gå igenom ditt beslutsunderlag (15 minuter)</vt:lpstr>
      <vt:lpstr>Arbeta två och två  (30 minuter)</vt:lpstr>
      <vt:lpstr>Sammanfatta gemensamt  (5 minuter) </vt:lpstr>
      <vt:lpstr>Fundera enskilt (3 minuter)</vt:lpstr>
      <vt:lpstr>Sammanfatta och avsluta gemensamt (5 minuter) 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Socialstyrelsens Powerpointmall</dc:title>
  <dc:creator>Johansson, Pernilla</dc:creator>
  <cp:keywords>class='Open'</cp:keywords>
  <cp:lastModifiedBy>Linda Öberg</cp:lastModifiedBy>
  <cp:revision>21</cp:revision>
  <cp:lastPrinted>2015-05-08T11:44:01Z</cp:lastPrinted>
  <dcterms:created xsi:type="dcterms:W3CDTF">2020-02-18T10:18:24Z</dcterms:created>
  <dcterms:modified xsi:type="dcterms:W3CDTF">2020-05-05T10:56:01Z</dcterms:modified>
</cp:coreProperties>
</file>