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346" r:id="rId2"/>
    <p:sldId id="316" r:id="rId3"/>
    <p:sldId id="317" r:id="rId4"/>
    <p:sldId id="318" r:id="rId5"/>
    <p:sldId id="319" r:id="rId6"/>
    <p:sldId id="347" r:id="rId7"/>
    <p:sldId id="321" r:id="rId8"/>
    <p:sldId id="348" r:id="rId9"/>
    <p:sldId id="323" r:id="rId10"/>
    <p:sldId id="324" r:id="rId11"/>
    <p:sldId id="325" r:id="rId12"/>
    <p:sldId id="326" r:id="rId13"/>
    <p:sldId id="349" r:id="rId14"/>
    <p:sldId id="328" r:id="rId15"/>
    <p:sldId id="329" r:id="rId16"/>
    <p:sldId id="330" r:id="rId17"/>
    <p:sldId id="331" r:id="rId18"/>
    <p:sldId id="332" r:id="rId19"/>
    <p:sldId id="333" r:id="rId20"/>
    <p:sldId id="350" r:id="rId21"/>
    <p:sldId id="335" r:id="rId22"/>
    <p:sldId id="336" r:id="rId23"/>
    <p:sldId id="337" r:id="rId24"/>
    <p:sldId id="338" r:id="rId25"/>
    <p:sldId id="339" r:id="rId26"/>
    <p:sldId id="351" r:id="rId27"/>
    <p:sldId id="341" r:id="rId28"/>
    <p:sldId id="342" r:id="rId29"/>
    <p:sldId id="343" r:id="rId30"/>
    <p:sldId id="344" r:id="rId31"/>
    <p:sldId id="352" r:id="rId32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gåker, Eva" initials="AE" lastIdx="34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  <p:cmAuthor id="4" name="Kågström, Eva" initials="KE" lastIdx="8" clrIdx="1">
    <p:extLst>
      <p:ext uri="{19B8F6BF-5375-455C-9EA6-DF929625EA0E}">
        <p15:presenceInfo xmlns:p15="http://schemas.microsoft.com/office/powerpoint/2012/main" userId="S-1-5-21-2075942658-1792417684-393963531-30966" providerId="AD"/>
      </p:ext>
    </p:extLst>
  </p:cmAuthor>
  <p:cmAuthor id="5" name="Johansson, Pernilla" initials="JP" lastIdx="1" clrIdx="2">
    <p:extLst>
      <p:ext uri="{19B8F6BF-5375-455C-9EA6-DF929625EA0E}">
        <p15:presenceInfo xmlns:p15="http://schemas.microsoft.com/office/powerpoint/2012/main" userId="S-1-5-21-2075942658-1792417684-393963531-191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5612" autoAdjust="0"/>
  </p:normalViewPr>
  <p:slideViewPr>
    <p:cSldViewPr snapToGrid="0" showGuides="1">
      <p:cViewPr varScale="1">
        <p:scale>
          <a:sx n="54" d="100"/>
          <a:sy n="54" d="100"/>
        </p:scale>
        <p:origin x="1556" y="44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2020-05-05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2020-05-05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Här börjar bildspelet</a:t>
            </a:r>
            <a:r>
              <a:rPr lang="sv-SE" baseline="0" dirty="0"/>
              <a:t> som du visar för deltagarna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850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Ta fram nästa bild, där finns meningarna som även finns i deltagar</a:t>
            </a:r>
            <a:r>
              <a:rPr lang="sv-SE" baseline="0" dirty="0"/>
              <a:t>materialet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01527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63340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Ta</a:t>
            </a:r>
            <a:r>
              <a:rPr lang="sv-SE" baseline="0" dirty="0"/>
              <a:t> fram nästa bild på den finns förslagen att jämföra med som finns i deltagarmaterialet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6302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Efter att alla har berättat, summera diskussionen genom att gå igenom  2 bilder med tips för klarspråk på kommande bilder.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404854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upp för gruppen.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52034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upp för gruppen och fortsätt sedan till diskussionsfrågorna på nästa bild.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31180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Skriv</a:t>
            </a:r>
            <a:r>
              <a:rPr lang="en-US" dirty="0"/>
              <a:t> </a:t>
            </a:r>
            <a:r>
              <a:rPr lang="en-US" dirty="0" err="1"/>
              <a:t>gärna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saker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tas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under </a:t>
            </a:r>
            <a:r>
              <a:rPr lang="en-US" dirty="0" err="1"/>
              <a:t>diskussionen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blädderblock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tavla</a:t>
            </a:r>
            <a:r>
              <a:rPr lang="en-US" dirty="0"/>
              <a:t>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54964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Tips för klarspråk</a:t>
            </a:r>
            <a:r>
              <a:rPr lang="sv-SE" baseline="0" dirty="0"/>
              <a:t> finns i Deltagarmaterialet. Se till att deltagarna har de innan övningen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60738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Tips</a:t>
            </a:r>
            <a:r>
              <a:rPr lang="en-US" baseline="0" dirty="0"/>
              <a:t> </a:t>
            </a:r>
            <a:r>
              <a:rPr lang="en-US" baseline="0" dirty="0" err="1"/>
              <a:t>för</a:t>
            </a:r>
            <a:r>
              <a:rPr lang="en-US" baseline="0" dirty="0"/>
              <a:t> </a:t>
            </a:r>
            <a:r>
              <a:rPr lang="en-US" baseline="0" dirty="0" err="1"/>
              <a:t>klarspråk</a:t>
            </a:r>
            <a:r>
              <a:rPr lang="en-US" baseline="0" dirty="0"/>
              <a:t> </a:t>
            </a:r>
            <a:r>
              <a:rPr lang="en-US" baseline="0" dirty="0" err="1"/>
              <a:t>finns</a:t>
            </a:r>
            <a:r>
              <a:rPr lang="en-US" baseline="0" dirty="0"/>
              <a:t> i </a:t>
            </a:r>
            <a:r>
              <a:rPr lang="en-US" baseline="0" dirty="0" err="1"/>
              <a:t>Deltagarmaterialet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756294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instruktionen</a:t>
            </a:r>
            <a:r>
              <a:rPr lang="en-US" dirty="0"/>
              <a:t> och be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arbeta</a:t>
            </a:r>
            <a:r>
              <a:rPr lang="en-US" dirty="0"/>
              <a:t> </a:t>
            </a:r>
            <a:r>
              <a:rPr lang="en-US" dirty="0" err="1"/>
              <a:t>enskilt</a:t>
            </a:r>
            <a:r>
              <a:rPr lang="en-US" dirty="0"/>
              <a:t> under ca 15 </a:t>
            </a:r>
            <a:r>
              <a:rPr lang="en-US" dirty="0" err="1"/>
              <a:t>minuter</a:t>
            </a:r>
            <a:r>
              <a:rPr lang="en-US" dirty="0"/>
              <a:t>..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8922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bild visas inte för</a:t>
            </a:r>
            <a:r>
              <a:rPr lang="sv-SE" baseline="0" dirty="0"/>
              <a:t> deltagarna. Den är till för att du ska veta vilka övningar som finns här.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14372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73744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Skriv</a:t>
            </a:r>
            <a:r>
              <a:rPr lang="en-US" dirty="0"/>
              <a:t> </a:t>
            </a:r>
            <a:r>
              <a:rPr lang="en-US" dirty="0" err="1"/>
              <a:t>gärna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viktiga</a:t>
            </a:r>
            <a:r>
              <a:rPr lang="en-US" dirty="0"/>
              <a:t> </a:t>
            </a:r>
            <a:r>
              <a:rPr lang="en-US" dirty="0" err="1"/>
              <a:t>lärdomar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tavla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blädderblock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4633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0" dirty="0"/>
              <a:t>Gå igenom syftet tillsammans.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7023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instruktionen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74085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Peka ut vilket hörn som har vilket nummer. Be alla att välja ett hörn.</a:t>
            </a:r>
          </a:p>
          <a:p>
            <a:r>
              <a:rPr lang="sv-SE" dirty="0"/>
              <a:t>När alla ställt sig i ett hörn,</a:t>
            </a:r>
            <a:r>
              <a:rPr lang="sv-SE" baseline="0" dirty="0"/>
              <a:t> byt bild.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9608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4667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indent="0">
              <a:spcBef>
                <a:spcPts val="1900"/>
              </a:spcBef>
              <a:buSzPct val="115000"/>
              <a:buFont typeface="Arial" panose="020B0604020202020204" pitchFamily="34" charset="0"/>
              <a:buNone/>
            </a:pPr>
            <a:r>
              <a:rPr lang="sv-SE" sz="2200" b="0" dirty="0"/>
              <a:t>Ställ gärna följdfrågor till grupperna. Till exempel: </a:t>
            </a:r>
          </a:p>
          <a:p>
            <a:pPr marL="342900" lvl="1" indent="-342900">
              <a:spcBef>
                <a:spcPts val="1900"/>
              </a:spcBef>
              <a:buSzPct val="115000"/>
              <a:buFont typeface="Arial" panose="020B0604020202020204" pitchFamily="34" charset="0"/>
              <a:buChar char="•"/>
            </a:pPr>
            <a:r>
              <a:rPr lang="sv-SE" sz="2200" b="0" dirty="0"/>
              <a:t>Hur skiljer sig vårt sätt att skriva om vi t.ex. skriver för att chefen ska fatta ett beslut, eller för att familjen eller vårdnadshavarna ska förstå?</a:t>
            </a:r>
          </a:p>
          <a:p>
            <a:pPr marL="385763" lvl="1" indent="-385763">
              <a:spcBef>
                <a:spcPts val="1900"/>
              </a:spcBef>
              <a:buSzPct val="115000"/>
              <a:buFont typeface="Arial" panose="020B0604020202020204" pitchFamily="34" charset="0"/>
              <a:buChar char="•"/>
            </a:pPr>
            <a:r>
              <a:rPr lang="sv-SE" sz="2200" b="0" dirty="0"/>
              <a:t>Finns det några språkliga konflikter i att skriva för flera olika målgrupper?</a:t>
            </a:r>
          </a:p>
          <a:p>
            <a:endParaRPr lang="en-US" b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6580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bild 13 och  16 i Deltagarrmaterialet. Se till att deltagarna ha r det innan ni börjar öva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15294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b="0" dirty="0"/>
              <a:t>Gå igenom syftet med övningen.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9278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9DD622-F54F-40E9-B147-94DCF94A0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936BCF-7566-492C-AF06-9187DAD22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3AB57D-FB88-476D-8875-38B187BE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51EFC1-176B-4D1F-A20B-4A4A670BF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53F86B-0B63-4E3E-A572-3EA73FA6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470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  <p:sldLayoutId id="2147483710" r:id="rId2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/>
              <a:t>Skriva beslutsunderlag</a:t>
            </a:r>
            <a:br>
              <a:rPr lang="sv-SE" dirty="0"/>
            </a:br>
            <a:br>
              <a:rPr lang="sv-SE" dirty="0"/>
            </a:br>
            <a:r>
              <a:rPr lang="sv-SE" sz="2100" b="0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489" t="-31038" r="-20566" b="-8673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1529940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Skriva så fler förstår</a:t>
            </a:r>
            <a:br>
              <a:rPr lang="sv-SE" sz="3600" dirty="0"/>
            </a:br>
            <a:r>
              <a:rPr lang="sv-SE" sz="3600" b="0" dirty="0"/>
              <a:t>(50 minuter)</a:t>
            </a:r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2229841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811397-365C-4CD3-9D47-6A4373D48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78076D7E-DE21-45B5-B362-1FB266BE5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b="0" dirty="0"/>
              <a:t>Att öka förståelsen för vad </a:t>
            </a:r>
            <a:br>
              <a:rPr lang="sv-SE" sz="2600" b="0" dirty="0"/>
            </a:br>
            <a:r>
              <a:rPr lang="sv-SE" sz="2600" b="0" dirty="0"/>
              <a:t>som kan göra en text mer lätt </a:t>
            </a:r>
            <a:br>
              <a:rPr lang="sv-SE" sz="2600" b="0" dirty="0"/>
            </a:br>
            <a:r>
              <a:rPr lang="sv-SE" sz="2600" b="0" dirty="0"/>
              <a:t>– respektive svårläst.  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0143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två och två </a:t>
            </a:r>
            <a:br>
              <a:rPr lang="sv-SE" dirty="0"/>
            </a:br>
            <a:r>
              <a:rPr lang="sv-SE" b="0" dirty="0"/>
              <a:t>(15</a:t>
            </a:r>
            <a:r>
              <a:rPr lang="sv-SE" b="0" dirty="0">
                <a:solidFill>
                  <a:srgbClr val="FF0000"/>
                </a:solidFill>
              </a:rPr>
              <a:t> </a:t>
            </a:r>
            <a:r>
              <a:rPr lang="sv-SE" b="0" dirty="0"/>
              <a:t>minuter)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Försök att formulera om exemplen så att de blir lättare att förstå för fler mottagare.</a:t>
            </a:r>
          </a:p>
          <a:p>
            <a:r>
              <a:rPr lang="sv-SE" b="0" dirty="0"/>
              <a:t>Skriv ner de omformulerade meningarna.</a:t>
            </a:r>
          </a:p>
          <a:p>
            <a:pPr marL="0" indent="0">
              <a:buNone/>
            </a:pPr>
            <a:r>
              <a:rPr lang="sv-SE" sz="2400" dirty="0"/>
              <a:t> </a:t>
            </a:r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1295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Formulera om meningarna </a:t>
            </a:r>
            <a:br>
              <a:rPr lang="sv-SE" dirty="0"/>
            </a:br>
            <a:r>
              <a:rPr lang="sv-SE" dirty="0"/>
              <a:t>så att de blir enklare att förstå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755541" cy="3708400"/>
          </a:xfrm>
        </p:spPr>
        <p:txBody>
          <a:bodyPr/>
          <a:lstStyle/>
          <a:p>
            <a:pPr marL="270000" indent="-270000">
              <a:buFont typeface="+mj-lt"/>
              <a:buAutoNum type="arabicPeriod"/>
            </a:pPr>
            <a:r>
              <a:rPr lang="sv-SE" sz="1400" dirty="0"/>
              <a:t>Det är viktigt att tillse att…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Vid mötet närvarade X och Y.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Kalles relation till sin mamma är sporadisk och Kalle har upplevt kontinuitetsbrott i </a:t>
            </a:r>
            <a:br>
              <a:rPr lang="sv-SE" sz="1400" dirty="0"/>
            </a:br>
            <a:r>
              <a:rPr lang="sv-SE" sz="1400" dirty="0"/>
              <a:t>relationen till sin pappa då de för närvarande inte har kontakt. 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Det finns inga avvikelser gällande Lisas tillväxt och BVC har ingen oro för Lisas hälsa.  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Samtal med föräldrarna sker på socialtjänsten.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…när Kalle har umgänge med sin modern.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Bedömning görs att föräldrarna tillsammans med nätverk har förmåga till att detta </a:t>
            </a:r>
            <a:br>
              <a:rPr lang="sv-SE" sz="1400" dirty="0"/>
            </a:br>
            <a:r>
              <a:rPr lang="sv-SE" sz="1400" dirty="0"/>
              <a:t>behov tillgodoses.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Insats som syftar till att ge stöd för att Lisa ska få kunskap om mammas psykiska ohälsa </a:t>
            </a:r>
            <a:br>
              <a:rPr lang="sv-SE" sz="1400" dirty="0"/>
            </a:br>
            <a:r>
              <a:rPr lang="sv-SE" sz="1400" dirty="0"/>
              <a:t>har övervägts. 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1400" dirty="0"/>
              <a:t>Utredaren har varit på hembesök hos Kalle och samtalat med honom samt fadern</a:t>
            </a:r>
            <a:r>
              <a:rPr lang="sv-SE" sz="1600" dirty="0"/>
              <a:t>.</a:t>
            </a:r>
          </a:p>
          <a:p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253" y="680657"/>
            <a:ext cx="1183285" cy="1100455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192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844" y="686594"/>
            <a:ext cx="7442848" cy="1296144"/>
          </a:xfrm>
        </p:spPr>
        <p:txBody>
          <a:bodyPr/>
          <a:lstStyle/>
          <a:p>
            <a:r>
              <a:rPr lang="sv-SE" dirty="0"/>
              <a:t>Byt omformulerade meningar </a:t>
            </a:r>
            <a:br>
              <a:rPr lang="sv-SE" dirty="0"/>
            </a:br>
            <a:r>
              <a:rPr lang="sv-SE" dirty="0"/>
              <a:t>med ett annat par </a:t>
            </a:r>
            <a:r>
              <a:rPr lang="sv-SE" b="0" dirty="0"/>
              <a:t>(10 minuter)</a:t>
            </a:r>
            <a:br>
              <a:rPr lang="sv-SE" dirty="0"/>
            </a:b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688" y="2057400"/>
            <a:ext cx="7180084" cy="369513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sz="2600" dirty="0"/>
              <a:t>Jämför med era egna formuleringar </a:t>
            </a:r>
            <a:br>
              <a:rPr lang="sv-SE" sz="2600" dirty="0"/>
            </a:br>
            <a:r>
              <a:rPr lang="sv-SE" sz="2600" dirty="0"/>
              <a:t>– vilka likheter och skillnader ser ni?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600" dirty="0"/>
              <a:t>Diskutera: </a:t>
            </a:r>
          </a:p>
          <a:p>
            <a:pPr lvl="1"/>
            <a:r>
              <a:rPr lang="sv-SE" sz="2000" dirty="0"/>
              <a:t>Vilka formella uttryck eller formuleringar använder vi </a:t>
            </a:r>
            <a:br>
              <a:rPr lang="sv-SE" sz="2000" dirty="0"/>
            </a:br>
            <a:r>
              <a:rPr lang="sv-SE" sz="2000" dirty="0"/>
              <a:t>själva när vi skriver?</a:t>
            </a:r>
          </a:p>
          <a:p>
            <a:pPr lvl="1"/>
            <a:r>
              <a:rPr lang="sv-SE" sz="2000" dirty="0"/>
              <a:t>Finns det fler exempel på formella eller krångliga ord eller uttryck som vi oftast kan byta ut mot enklare varianter?</a:t>
            </a:r>
          </a:p>
          <a:p>
            <a:pPr marL="457200" indent="-457200">
              <a:buFont typeface="+mj-lt"/>
              <a:buAutoNum type="arabicPeriod"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91917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Jämför och sammanfatta </a:t>
            </a:r>
            <a:br>
              <a:rPr lang="sv-SE" dirty="0"/>
            </a:br>
            <a:r>
              <a:rPr lang="sv-SE" b="0" dirty="0"/>
              <a:t>(10 minuter)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dirty="0"/>
              <a:t>Titta tillsammans med din kollega på Förslagen att jämföra med. 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dirty="0"/>
              <a:t>Jämför med de förslag ni redan har sett. 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dirty="0"/>
              <a:t>Reflektera över hur förslagen har förändrats när det gäller ordval och meningsbyggnad.</a:t>
            </a:r>
          </a:p>
          <a:p>
            <a:pPr marL="0" indent="0">
              <a:spcBef>
                <a:spcPts val="600"/>
              </a:spcBef>
              <a:buNone/>
            </a:pP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9647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Förslag att jämföra med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D1B1651-1CD5-49E1-B877-E8288F8DCAA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4087887"/>
          </a:xfrm>
        </p:spPr>
        <p:txBody>
          <a:bodyPr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Det är viktigt att se till att…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X och Y var med på mötet. 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Kalles och mammas relation är oregelbunden. Kalle har just nu ingen kontakt </a:t>
            </a:r>
            <a:br>
              <a:rPr lang="sv-SE" sz="1400" b="0" dirty="0"/>
            </a:br>
            <a:r>
              <a:rPr lang="sv-SE" sz="1400" b="0" dirty="0"/>
              <a:t>med sin pappa. 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Lisa växer normalt och barnavårdscentralen har ingen oro för Lisas hälsa. 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Utredaren pratar med föräldrarna på socialtjänstens kontor.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…när Kalle träffar sin mamma.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Utredaren/Vi/Jag bedömer att föräldrarna tillsammans med nätverket kan tillgodose/uppfylla detta behov. 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Utredaren/Jag/Socialtjänsten har övervägt att ge stöd för att Lisa ska få </a:t>
            </a:r>
            <a:br>
              <a:rPr lang="sv-SE" sz="1400" b="0" dirty="0"/>
            </a:br>
            <a:r>
              <a:rPr lang="sv-SE" sz="1400" b="0" dirty="0"/>
              <a:t>kunskap om mammas psykiska ohälsa.</a:t>
            </a:r>
          </a:p>
          <a:p>
            <a:pPr marL="228600" indent="-228600">
              <a:buFont typeface="+mj-lt"/>
              <a:buAutoNum type="arabicPeriod"/>
            </a:pPr>
            <a:r>
              <a:rPr lang="sv-SE" sz="1400" b="0" dirty="0"/>
              <a:t>Utredaren har träffat Kalle i hemmet och pratat med honom och pappan.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sv-SE" sz="1400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16</a:t>
            </a:fld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253" y="680657"/>
            <a:ext cx="1183285" cy="110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209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B3AD0B-1A8E-4A06-9116-D9293F7FD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36268F0-6CB6-41D2-A979-F4E53E9CE0F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Varje par berättar kort om vad de har kommit fram till i övningen.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72643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sv-SE" sz="3400" dirty="0"/>
              <a:t>Några tips för ett begripligt språk</a:t>
            </a:r>
          </a:p>
          <a:p>
            <a:pPr>
              <a:spcBef>
                <a:spcPts val="1200"/>
              </a:spcBef>
            </a:pPr>
            <a:r>
              <a:rPr lang="sv-SE" dirty="0"/>
              <a:t>Undvik fackuttryck och formella ord </a:t>
            </a:r>
            <a:br>
              <a:rPr lang="sv-SE" dirty="0"/>
            </a:br>
            <a:r>
              <a:rPr lang="sv-SE" dirty="0"/>
              <a:t>så långt som möjligt.</a:t>
            </a:r>
          </a:p>
          <a:p>
            <a:pPr>
              <a:spcBef>
                <a:spcPts val="1200"/>
              </a:spcBef>
            </a:pPr>
            <a:r>
              <a:rPr lang="sv-SE" dirty="0"/>
              <a:t>Om det finns ett vardagligare alternativ </a:t>
            </a:r>
            <a:br>
              <a:rPr lang="sv-SE" dirty="0"/>
            </a:br>
            <a:r>
              <a:rPr lang="sv-SE" dirty="0"/>
              <a:t>– välj det.</a:t>
            </a:r>
          </a:p>
          <a:p>
            <a:pPr>
              <a:spcBef>
                <a:spcPts val="1200"/>
              </a:spcBef>
            </a:pPr>
            <a:r>
              <a:rPr lang="sv-SE" dirty="0"/>
              <a:t>Dela upp långa och invecklade meningar. </a:t>
            </a:r>
          </a:p>
          <a:p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2" name="Platshållare för bild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67112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7" y="1353267"/>
            <a:ext cx="8120639" cy="3708400"/>
          </a:xfrm>
        </p:spPr>
        <p:txBody>
          <a:bodyPr/>
          <a:lstStyle/>
          <a:p>
            <a:pPr marL="0" indent="0">
              <a:buNone/>
            </a:pPr>
            <a:r>
              <a:rPr lang="sv-SE" sz="3400" spc="-30" dirty="0"/>
              <a:t>Forts. några tips för ett begripligt språk</a:t>
            </a:r>
          </a:p>
          <a:p>
            <a:pPr>
              <a:spcBef>
                <a:spcPts val="1200"/>
              </a:spcBef>
            </a:pPr>
            <a:r>
              <a:rPr lang="sv-SE" sz="2000" dirty="0"/>
              <a:t>Var tydlig med vem som har gjort vad. Undvik passiva formuleringar som ”detta har övervägts.”</a:t>
            </a:r>
          </a:p>
          <a:p>
            <a:pPr>
              <a:spcBef>
                <a:spcPts val="1200"/>
              </a:spcBef>
            </a:pPr>
            <a:r>
              <a:rPr lang="sv-SE" sz="2000" dirty="0"/>
              <a:t>Sätt verbet så tidigt som möjligt i meningen. </a:t>
            </a:r>
            <a:br>
              <a:rPr lang="sv-SE" sz="2000" dirty="0"/>
            </a:br>
            <a:r>
              <a:rPr lang="sv-SE" sz="2000" dirty="0"/>
              <a:t>Jämför t.ex.: </a:t>
            </a:r>
          </a:p>
          <a:p>
            <a:pPr lvl="1"/>
            <a:r>
              <a:rPr lang="sv-SE" dirty="0"/>
              <a:t>Utredaren </a:t>
            </a:r>
            <a:r>
              <a:rPr lang="sv-SE" u="sng" dirty="0"/>
              <a:t>har övervägt </a:t>
            </a:r>
            <a:r>
              <a:rPr lang="sv-SE" dirty="0"/>
              <a:t>att ge stöd för att Lisa ska få </a:t>
            </a:r>
            <a:br>
              <a:rPr lang="sv-SE" dirty="0"/>
            </a:br>
            <a:r>
              <a:rPr lang="sv-SE" dirty="0"/>
              <a:t>kunskap om mammas psykiska ohälsa.</a:t>
            </a:r>
          </a:p>
          <a:p>
            <a:pPr lvl="1"/>
            <a:r>
              <a:rPr lang="sv-SE" dirty="0"/>
              <a:t>Insats som syftar till att ge stöd för att Lisa ska få </a:t>
            </a:r>
            <a:br>
              <a:rPr lang="sv-SE" dirty="0"/>
            </a:br>
            <a:r>
              <a:rPr lang="sv-SE" dirty="0"/>
              <a:t>kunskap om mammas psykiska ohälsa </a:t>
            </a:r>
            <a:r>
              <a:rPr lang="sv-SE" u="sng" dirty="0"/>
              <a:t>har övervägts.</a:t>
            </a:r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2" name="Platshållare för bild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813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3" y="686594"/>
            <a:ext cx="7487901" cy="1296144"/>
          </a:xfrm>
        </p:spPr>
        <p:txBody>
          <a:bodyPr/>
          <a:lstStyle/>
          <a:p>
            <a:r>
              <a:rPr lang="sv-SE" dirty="0"/>
              <a:t>Innehåll och ungefärlig tidsåtgång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2800" dirty="0"/>
              <a:t>Vem skriver jag för? </a:t>
            </a:r>
            <a:r>
              <a:rPr lang="sv-SE" sz="2000" b="0" dirty="0"/>
              <a:t>(30 minuter)</a:t>
            </a:r>
          </a:p>
          <a:p>
            <a:r>
              <a:rPr lang="sv-SE" sz="2800" dirty="0"/>
              <a:t>Skriva så fler förstår </a:t>
            </a:r>
            <a:r>
              <a:rPr lang="sv-SE" sz="2000" b="0" dirty="0"/>
              <a:t>(50 minuter)</a:t>
            </a:r>
          </a:p>
          <a:p>
            <a:r>
              <a:rPr lang="sv-SE" sz="2800" dirty="0"/>
              <a:t>Klarspråk i beslutsunderlaget </a:t>
            </a:r>
            <a:r>
              <a:rPr lang="sv-SE" sz="2000" b="0" dirty="0"/>
              <a:t>(60 minuter)</a:t>
            </a:r>
            <a:endParaRPr lang="sv-SE" sz="2000" dirty="0"/>
          </a:p>
          <a:p>
            <a:pPr marL="0" indent="0">
              <a:buNone/>
            </a:pPr>
            <a:br>
              <a:rPr lang="sv-SE" sz="2800" dirty="0"/>
            </a:b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7913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gemensamt 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Finns det</a:t>
            </a:r>
          </a:p>
          <a:p>
            <a:r>
              <a:rPr lang="sv-SE" sz="2400" dirty="0"/>
              <a:t>onödigt formella eller krångliga ord eller </a:t>
            </a:r>
            <a:br>
              <a:rPr lang="sv-SE" sz="2400" dirty="0"/>
            </a:br>
            <a:r>
              <a:rPr lang="sv-SE" sz="2400" dirty="0"/>
              <a:t>formuleringar som vi använder ofta?</a:t>
            </a:r>
          </a:p>
          <a:p>
            <a:r>
              <a:rPr lang="sv-SE" sz="2400" dirty="0"/>
              <a:t>ord eller uttryck som vi vill sluta använda?</a:t>
            </a:r>
          </a:p>
          <a:p>
            <a:r>
              <a:rPr lang="sv-SE" sz="2400" dirty="0"/>
              <a:t>formella ord eller uttryck som vi inte kan </a:t>
            </a:r>
            <a:br>
              <a:rPr lang="sv-SE" sz="2400" dirty="0"/>
            </a:br>
            <a:r>
              <a:rPr lang="sv-SE" sz="2400" dirty="0"/>
              <a:t>eller vill sluta använda (och varför)?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1802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Vad du tar med dig från diskussionen? </a:t>
            </a:r>
          </a:p>
          <a:p>
            <a:pPr marL="0" indent="0">
              <a:buNone/>
            </a:pPr>
            <a:r>
              <a:rPr lang="sv-SE" sz="2000" dirty="0"/>
              <a:t>Exempelvis: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har fått hjälp med.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Eventuella ”aha-upplevelser”.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ska börja, sluta eller fortsätta göra. 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75388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</a:t>
            </a:r>
            <a:br>
              <a:rPr lang="sv-SE" dirty="0"/>
            </a:br>
            <a:r>
              <a:rPr lang="sv-SE" dirty="0"/>
              <a:t>avsluta gemensamt </a:t>
            </a:r>
            <a:r>
              <a:rPr lang="sv-SE" b="0" dirty="0"/>
              <a:t>(5 minuter)</a:t>
            </a:r>
            <a:br>
              <a:rPr lang="sv-SE" dirty="0"/>
            </a:b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v-SE" b="0" dirty="0"/>
              <a:t>Summera viktiga slutsatser.</a:t>
            </a:r>
          </a:p>
          <a:p>
            <a:pPr>
              <a:spcBef>
                <a:spcPts val="600"/>
              </a:spcBef>
            </a:pPr>
            <a:r>
              <a:rPr lang="sv-SE" b="0" dirty="0"/>
              <a:t>Avsluta övningen.</a:t>
            </a:r>
          </a:p>
          <a:p>
            <a:pPr lvl="1">
              <a:spcBef>
                <a:spcPts val="600"/>
              </a:spcBef>
            </a:pPr>
            <a:endParaRPr lang="sv-SE" dirty="0"/>
          </a:p>
          <a:p>
            <a:pPr marL="385763" indent="-385763">
              <a:spcBef>
                <a:spcPts val="600"/>
              </a:spcBef>
              <a:buFont typeface="+mj-lt"/>
              <a:buAutoNum type="arabicPeriod"/>
            </a:pPr>
            <a:endParaRPr lang="sv-SE" dirty="0"/>
          </a:p>
          <a:p>
            <a:pPr marL="385763" indent="-385763">
              <a:spcBef>
                <a:spcPts val="600"/>
              </a:spcBef>
              <a:buFont typeface="+mj-lt"/>
              <a:buAutoNum type="arabicPeriod"/>
            </a:pPr>
            <a:endParaRPr lang="sv-SE" dirty="0"/>
          </a:p>
          <a:p>
            <a:pPr marL="0" indent="0">
              <a:spcBef>
                <a:spcPts val="600"/>
              </a:spcBef>
              <a:buNone/>
            </a:pPr>
            <a:endParaRPr lang="sv-SE" dirty="0"/>
          </a:p>
          <a:p>
            <a:pPr marL="0" indent="0">
              <a:spcBef>
                <a:spcPts val="600"/>
              </a:spcBef>
              <a:buNone/>
            </a:pPr>
            <a:endParaRPr lang="sv-SE" dirty="0"/>
          </a:p>
          <a:p>
            <a:pPr>
              <a:spcBef>
                <a:spcPts val="600"/>
              </a:spcBef>
            </a:pPr>
            <a:endParaRPr lang="sv-SE" dirty="0"/>
          </a:p>
          <a:p>
            <a:pPr>
              <a:spcBef>
                <a:spcPts val="600"/>
              </a:spcBef>
            </a:pPr>
            <a:endParaRPr lang="sv-SE" dirty="0"/>
          </a:p>
          <a:p>
            <a:pPr marL="0" indent="0">
              <a:spcBef>
                <a:spcPts val="600"/>
              </a:spcBef>
              <a:buNone/>
            </a:pP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37766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92052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Klarspråk i beslutsunderlaget</a:t>
            </a:r>
            <a:br>
              <a:rPr lang="sv-SE" sz="3600" dirty="0"/>
            </a:br>
            <a:r>
              <a:rPr lang="sv-SE" sz="3600" b="0" dirty="0"/>
              <a:t>(60 minuter)</a:t>
            </a:r>
            <a:br>
              <a:rPr lang="sv-SE" sz="3600" b="0" dirty="0"/>
            </a:br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19854051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ge praktisk övning i att formulera beslutsunderlaget så att det blir </a:t>
            </a:r>
            <a:br>
              <a:rPr lang="sv-SE" b="0" dirty="0"/>
            </a:br>
            <a:r>
              <a:rPr lang="sv-SE" b="0" dirty="0"/>
              <a:t>begripligt för flera olika mottagare.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44380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enskilt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Läs igenom </a:t>
            </a:r>
          </a:p>
          <a:p>
            <a:r>
              <a:rPr lang="sv-SE" b="0" dirty="0"/>
              <a:t>Tips för klarspråk i dokumentationen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2132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pc="-30" dirty="0"/>
              <a:t>Gå igenom ditt beslutsunderlag </a:t>
            </a:r>
            <a:r>
              <a:rPr lang="sv-SE" b="0" dirty="0"/>
              <a:t>(15 minuter)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Utreda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612287" cy="3708400"/>
          </a:xfrm>
        </p:spPr>
        <p:txBody>
          <a:bodyPr/>
          <a:lstStyle/>
          <a:p>
            <a:pPr marL="270000" indent="-270000">
              <a:buFont typeface="+mj-lt"/>
              <a:buAutoNum type="arabicPeriod"/>
            </a:pPr>
            <a:r>
              <a:rPr lang="sv-SE" sz="2000" dirty="0"/>
              <a:t>Läs igenom ditt eget beslutsunderlag. Fundera över </a:t>
            </a:r>
            <a:br>
              <a:rPr lang="sv-SE" sz="2000" dirty="0"/>
            </a:br>
            <a:r>
              <a:rPr lang="sv-SE" sz="2000" dirty="0"/>
              <a:t>om de olika mottagarna kommer att förstå innehållet.  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2000" dirty="0"/>
              <a:t>Markera delar av texten som kan  formuleras om (eller </a:t>
            </a:r>
            <a:br>
              <a:rPr lang="sv-SE" sz="2000" dirty="0"/>
            </a:br>
            <a:r>
              <a:rPr lang="sv-SE" sz="2000" dirty="0"/>
              <a:t>strykas) för att budskapet ska bli lättare att förstå, till exempel: </a:t>
            </a:r>
          </a:p>
          <a:p>
            <a:pPr lvl="1"/>
            <a:r>
              <a:rPr lang="sv-SE" sz="1600" dirty="0"/>
              <a:t>Onödigt formella eller ord eller fackspråk.</a:t>
            </a:r>
          </a:p>
          <a:p>
            <a:pPr lvl="1"/>
            <a:r>
              <a:rPr lang="sv-SE" sz="1600" dirty="0"/>
              <a:t>Passiva formuleringar som gör det svårt att förstå vem som har </a:t>
            </a:r>
            <a:br>
              <a:rPr lang="sv-SE" sz="1600" dirty="0"/>
            </a:br>
            <a:r>
              <a:rPr lang="sv-SE" sz="1600" dirty="0"/>
              <a:t>gjort vad (t.ex. ”ärendet diskuterades”).</a:t>
            </a:r>
          </a:p>
          <a:p>
            <a:pPr lvl="1"/>
            <a:r>
              <a:rPr lang="sv-SE" sz="1600" dirty="0"/>
              <a:t>Långa eller komplicerade meningar.</a:t>
            </a:r>
          </a:p>
          <a:p>
            <a:pPr lvl="1"/>
            <a:r>
              <a:rPr lang="sv-SE" sz="1600" dirty="0"/>
              <a:t>Ologisk disposition</a:t>
            </a:r>
          </a:p>
          <a:p>
            <a:pPr marL="270000" indent="-270000">
              <a:buFont typeface="+mj-lt"/>
              <a:buAutoNum type="arabicPeriod"/>
            </a:pPr>
            <a:r>
              <a:rPr lang="sv-SE" sz="2000" dirty="0"/>
              <a:t>Fundera över hur de markerade partierna skulle </a:t>
            </a:r>
            <a:br>
              <a:rPr lang="sv-SE" sz="2000" dirty="0"/>
            </a:br>
            <a:r>
              <a:rPr lang="sv-SE" sz="2000" dirty="0"/>
              <a:t>kunna förenklas. 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80670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två och två </a:t>
            </a:r>
            <a:br>
              <a:rPr lang="sv-SE" dirty="0"/>
            </a:br>
            <a:r>
              <a:rPr lang="sv-SE" b="0" dirty="0"/>
              <a:t>(30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600" b="0" dirty="0"/>
              <a:t>Sätt dig med en kollega och hjälp </a:t>
            </a:r>
            <a:br>
              <a:rPr lang="sv-SE" sz="2600" b="0" dirty="0"/>
            </a:br>
            <a:r>
              <a:rPr lang="sv-SE" sz="2600" b="0" dirty="0"/>
              <a:t>varandra att formulera om och </a:t>
            </a:r>
            <a:br>
              <a:rPr lang="sv-SE" sz="2600" b="0" dirty="0"/>
            </a:br>
            <a:r>
              <a:rPr lang="sv-SE" sz="2600" b="0" dirty="0"/>
              <a:t>göra era texter mer lättlästa.  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61328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 </a:t>
            </a:r>
            <a:br>
              <a:rPr lang="sv-SE" dirty="0"/>
            </a:br>
            <a:r>
              <a:rPr lang="sv-SE" b="0" dirty="0"/>
              <a:t>(5 minuter)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600"/>
              </a:spcAft>
              <a:buNone/>
            </a:pPr>
            <a:r>
              <a:rPr lang="sv-SE" sz="2600" dirty="0"/>
              <a:t>Varje par berättar om hur det var att </a:t>
            </a:r>
            <a:br>
              <a:rPr lang="sv-SE" sz="2600" dirty="0"/>
            </a:br>
            <a:r>
              <a:rPr lang="sv-SE" sz="2600" dirty="0"/>
              <a:t>arbeta med att omformulera texten.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2000" dirty="0"/>
              <a:t>Exempelvis: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Var det några återkommande formuleringar </a:t>
            </a:r>
            <a:br>
              <a:rPr lang="sv-SE" sz="2000" b="0" dirty="0"/>
            </a:br>
            <a:r>
              <a:rPr lang="sv-SE" sz="2000" b="0" dirty="0"/>
              <a:t>eller ord som ni justerade? 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2142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Vad tar du med dig från diskussionen? </a:t>
            </a:r>
          </a:p>
          <a:p>
            <a:pPr marL="0" indent="0">
              <a:buNone/>
            </a:pPr>
            <a:r>
              <a:rPr lang="sv-SE" sz="2000" dirty="0"/>
              <a:t>Exempelvis: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har fått hjälp med.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Eventuella ”aha-upplevelser”.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ska börja, sluta eller fortsätta göra. 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785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Vem skriver jag för?</a:t>
            </a:r>
            <a:br>
              <a:rPr lang="sv-SE" sz="3600" dirty="0"/>
            </a:br>
            <a:r>
              <a:rPr lang="sv-SE" sz="3600" b="0" dirty="0"/>
              <a:t>(30 minuter)</a:t>
            </a:r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18317554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 gemensamt </a:t>
            </a:r>
            <a:r>
              <a:rPr lang="sv-SE" b="0" dirty="0"/>
              <a:t>(5 minuter)</a:t>
            </a:r>
            <a:br>
              <a:rPr lang="sv-SE" b="0" dirty="0"/>
            </a:br>
            <a:endParaRPr lang="sv-SE" b="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Berätta var och en om </a:t>
            </a:r>
            <a:br>
              <a:rPr lang="sv-SE" sz="2600" b="0" dirty="0"/>
            </a:br>
            <a:r>
              <a:rPr lang="sv-SE" sz="2600" b="0" u="sng" dirty="0"/>
              <a:t>en</a:t>
            </a:r>
            <a:r>
              <a:rPr lang="sv-SE" sz="2600" b="0" dirty="0"/>
              <a:t> sak ni tar med er.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Avsluta övningen.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565643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4001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811397-365C-4CD3-9D47-6A4373D48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78076D7E-DE21-45B5-B362-1FB266BE5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b="0" dirty="0"/>
              <a:t>Att öka medvetenheten om hur vi </a:t>
            </a:r>
            <a:br>
              <a:rPr lang="sv-SE" sz="2600" b="0" dirty="0"/>
            </a:br>
            <a:r>
              <a:rPr lang="sv-SE" sz="2600" b="0" dirty="0"/>
              <a:t>kan behöva anpassa språket i beslutsunderlaget, för att olika </a:t>
            </a:r>
            <a:br>
              <a:rPr lang="sv-SE" sz="2600" b="0" dirty="0"/>
            </a:br>
            <a:r>
              <a:rPr lang="sv-SE" sz="2600" b="0" dirty="0"/>
              <a:t>mottagare ska förstå innehållet. 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3269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Instruktion </a:t>
            </a:r>
            <a:br>
              <a:rPr lang="sv-SE" dirty="0"/>
            </a:br>
            <a:r>
              <a:rPr lang="sv-SE" b="0" dirty="0"/>
              <a:t>(2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2600" b="0" dirty="0"/>
              <a:t>Du kommer att få höra fyra påståenden </a:t>
            </a:r>
            <a:br>
              <a:rPr lang="sv-SE" sz="2600" b="0" dirty="0"/>
            </a:br>
            <a:r>
              <a:rPr lang="sv-SE" sz="2600" b="0" dirty="0"/>
              <a:t>(de kommer på nästa bild).</a:t>
            </a:r>
          </a:p>
          <a:p>
            <a:pPr marL="0" indent="0">
              <a:buNone/>
            </a:pPr>
            <a:r>
              <a:rPr lang="sv-SE" sz="2600" b="0" dirty="0"/>
              <a:t>Varje hörn i detta rum </a:t>
            </a:r>
            <a:br>
              <a:rPr lang="sv-SE" sz="2600" b="0" dirty="0"/>
            </a:br>
            <a:r>
              <a:rPr lang="sv-SE" sz="2600" b="0" dirty="0"/>
              <a:t>representerar ett påstående.</a:t>
            </a:r>
          </a:p>
          <a:p>
            <a:pPr marL="0" indent="0">
              <a:buNone/>
            </a:pPr>
            <a:r>
              <a:rPr lang="sv-SE" sz="2600" b="0" dirty="0"/>
              <a:t>Gå till det hörn som bäst stämmer </a:t>
            </a:r>
            <a:br>
              <a:rPr lang="sv-SE" sz="2600" b="0" dirty="0"/>
            </a:br>
            <a:r>
              <a:rPr lang="sv-SE" sz="2600" b="0" dirty="0"/>
              <a:t>överens med din egen uppfattning. </a:t>
            </a:r>
          </a:p>
        </p:txBody>
      </p:sp>
      <p:sp>
        <p:nvSpPr>
          <p:cNvPr id="5" name="Kommentar i oval 4"/>
          <p:cNvSpPr/>
          <p:nvPr/>
        </p:nvSpPr>
        <p:spPr>
          <a:xfrm>
            <a:off x="5504864" y="2785929"/>
            <a:ext cx="3336668" cy="1366755"/>
          </a:xfrm>
          <a:prstGeom prst="wedgeEllipseCallout">
            <a:avLst/>
          </a:prstGeom>
          <a:ln w="952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får när som helst under övningen byta hörn om du ändrar uppfattning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Utreda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8580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6593"/>
            <a:ext cx="8340156" cy="1772521"/>
          </a:xfrm>
        </p:spPr>
        <p:txBody>
          <a:bodyPr/>
          <a:lstStyle/>
          <a:p>
            <a:r>
              <a:rPr lang="sv-SE" spc="-50" dirty="0"/>
              <a:t>När jag sammanställer ett </a:t>
            </a:r>
            <a:br>
              <a:rPr lang="sv-SE" spc="-50" dirty="0"/>
            </a:br>
            <a:r>
              <a:rPr lang="sv-SE" spc="-50" dirty="0"/>
              <a:t>beslutsunderlag skriver jag </a:t>
            </a:r>
            <a:br>
              <a:rPr lang="sv-SE" spc="-50" dirty="0"/>
            </a:br>
            <a:r>
              <a:rPr lang="sv-SE" spc="-50" dirty="0"/>
              <a:t>oftast i första hand för…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en eventuell granskning – hörn 1</a:t>
            </a:r>
          </a:p>
          <a:p>
            <a:r>
              <a:rPr lang="sv-SE" dirty="0"/>
              <a:t>barnet och vårdnadshavarna – hörn 2</a:t>
            </a:r>
          </a:p>
          <a:p>
            <a:r>
              <a:rPr lang="sv-SE" dirty="0"/>
              <a:t>beslutsfattare – hörn 3</a:t>
            </a:r>
          </a:p>
          <a:p>
            <a:r>
              <a:rPr lang="sv-SE" dirty="0"/>
              <a:t>någon annan, nämligen….. – hörn 4</a:t>
            </a:r>
          </a:p>
          <a:p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6537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i hörnet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688" y="2057401"/>
            <a:ext cx="6951364" cy="1172910"/>
          </a:xfrm>
        </p:spPr>
        <p:txBody>
          <a:bodyPr>
            <a:normAutofit/>
          </a:bodyPr>
          <a:lstStyle/>
          <a:p>
            <a:r>
              <a:rPr lang="sv-SE" sz="2600" b="0" dirty="0"/>
              <a:t>Berätta kort för de andra i hörnet </a:t>
            </a:r>
            <a:br>
              <a:rPr lang="sv-SE" sz="2600" b="0" dirty="0"/>
            </a:br>
            <a:r>
              <a:rPr lang="sv-SE" sz="2600" b="0" dirty="0"/>
              <a:t>varför du valde just detta hörn. </a:t>
            </a:r>
          </a:p>
          <a:p>
            <a:pPr lvl="1"/>
            <a:endParaRPr lang="sv-SE" dirty="0"/>
          </a:p>
        </p:txBody>
      </p:sp>
      <p:sp>
        <p:nvSpPr>
          <p:cNvPr id="4" name="Kommentar i oval 4">
            <a:extLst>
              <a:ext uri="{FF2B5EF4-FFF2-40B4-BE49-F238E27FC236}">
                <a16:creationId xmlns:a16="http://schemas.microsoft.com/office/drawing/2014/main" id="{2A066FDD-BC3E-4F76-BD36-865B9EBDC5B4}"/>
              </a:ext>
            </a:extLst>
          </p:cNvPr>
          <p:cNvSpPr/>
          <p:nvPr/>
        </p:nvSpPr>
        <p:spPr>
          <a:xfrm>
            <a:off x="1974183" y="3481406"/>
            <a:ext cx="4674742" cy="1150706"/>
          </a:xfrm>
          <a:prstGeom prst="wedgeEllipseCallout">
            <a:avLst/>
          </a:prstGeom>
          <a:ln w="952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600" dirty="0">
                <a:solidFill>
                  <a:schemeClr val="accent4"/>
                </a:solidFill>
              </a:rPr>
              <a:t> </a:t>
            </a:r>
            <a:r>
              <a:rPr lang="sv-SE" sz="16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 du står ensam i ditt hörn, diskutera med dem som står i något av de andra hörnen</a:t>
            </a:r>
            <a:r>
              <a:rPr lang="sv-SE" sz="1600" dirty="0">
                <a:solidFill>
                  <a:schemeClr val="accent4"/>
                </a:solidFill>
              </a:rPr>
              <a:t>.</a:t>
            </a:r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0818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Fortsatt</a:t>
            </a:r>
            <a:r>
              <a:rPr lang="en-US" dirty="0"/>
              <a:t> </a:t>
            </a:r>
            <a:r>
              <a:rPr lang="en-US" dirty="0" err="1"/>
              <a:t>diskussion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hörnen</a:t>
            </a:r>
            <a:r>
              <a:rPr lang="en-US" dirty="0"/>
              <a:t> </a:t>
            </a:r>
            <a:br>
              <a:rPr lang="en-US" dirty="0"/>
            </a:br>
            <a:r>
              <a:rPr lang="en-US" b="0" dirty="0"/>
              <a:t>(5 </a:t>
            </a:r>
            <a:r>
              <a:rPr lang="en-US" b="0" dirty="0" err="1"/>
              <a:t>minuter</a:t>
            </a:r>
            <a:r>
              <a:rPr lang="en-US" b="0" dirty="0"/>
              <a:t>)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På vilket sätt syns det i våra texter </a:t>
            </a:r>
            <a:br>
              <a:rPr lang="sv-SE" dirty="0"/>
            </a:br>
            <a:r>
              <a:rPr lang="sv-SE" dirty="0"/>
              <a:t>att vi skriver för denna mottagare? </a:t>
            </a:r>
          </a:p>
          <a:p>
            <a:r>
              <a:rPr lang="sv-SE" dirty="0"/>
              <a:t>Finns det några för- eller nackdelar med </a:t>
            </a:r>
            <a:br>
              <a:rPr lang="sv-SE" dirty="0"/>
            </a:br>
            <a:r>
              <a:rPr lang="sv-SE" dirty="0"/>
              <a:t>att skriva specifikt för denna mottagare?</a:t>
            </a:r>
          </a:p>
          <a:p>
            <a:r>
              <a:rPr lang="sv-SE" dirty="0"/>
              <a:t>Vilka för- och nackdelar kan det finnas </a:t>
            </a:r>
            <a:br>
              <a:rPr lang="sv-SE" dirty="0"/>
            </a:br>
            <a:r>
              <a:rPr lang="sv-SE" dirty="0"/>
              <a:t>med att använda ett enklare språk i beslutsunderlaget? </a:t>
            </a:r>
          </a:p>
          <a:p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304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 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688" y="2057400"/>
            <a:ext cx="7325362" cy="36951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3100" dirty="0"/>
              <a:t>Låt en person från varje hörn samman- fatta det som sagts för hela gruppen.</a:t>
            </a:r>
          </a:p>
          <a:p>
            <a:pPr marL="0" indent="0">
              <a:buNone/>
            </a:pPr>
            <a:r>
              <a:rPr lang="sv-SE" sz="2000" dirty="0"/>
              <a:t>Summera viktiga slutsatser, och skriv gärna upp på  blädderblock eller tavla: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Vad gör vi redan bra?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Vilka likheter och skillnader i synsätt kom fram i diskussionen?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Vilka slutsatser drar vi av detta?</a:t>
            </a:r>
          </a:p>
          <a:p>
            <a:pPr marL="0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442616" y="612144"/>
            <a:ext cx="1002003" cy="1010494"/>
          </a:xfrm>
          <a:prstGeom prst="ellipse">
            <a:avLst/>
          </a:prstGeom>
        </p:spPr>
      </p:pic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4029312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266</TotalTime>
  <Words>1610</Words>
  <Application>Microsoft Office PowerPoint</Application>
  <PresentationFormat>Bildspel på skärmen (4:3)</PresentationFormat>
  <Paragraphs>227</Paragraphs>
  <Slides>31</Slides>
  <Notes>21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31</vt:i4>
      </vt:variant>
    </vt:vector>
  </HeadingPairs>
  <TitlesOfParts>
    <vt:vector size="35" baseType="lpstr">
      <vt:lpstr>Arial</vt:lpstr>
      <vt:lpstr>Calibri</vt:lpstr>
      <vt:lpstr>Century Gothic</vt:lpstr>
      <vt:lpstr>SoS-PPT-svensk-150922</vt:lpstr>
      <vt:lpstr>Skriva beslutsunderlag   </vt:lpstr>
      <vt:lpstr>Innehåll och ungefärlig tidsåtgång</vt:lpstr>
      <vt:lpstr>Vem skriver jag för? (30 minuter)</vt:lpstr>
      <vt:lpstr>Övningens syfte</vt:lpstr>
      <vt:lpstr>Instruktion  (2 minuter)</vt:lpstr>
      <vt:lpstr>När jag sammanställer ett  beslutsunderlag skriver jag  oftast i första hand för…</vt:lpstr>
      <vt:lpstr>Diskutera i hörnet  (5 minuter)</vt:lpstr>
      <vt:lpstr>Fortsatt diskussion i hörnen  (5 minuter)</vt:lpstr>
      <vt:lpstr>Sammanfatta gemensamt  (10 minuter)</vt:lpstr>
      <vt:lpstr>Skriva så fler förstår (50 minuter)</vt:lpstr>
      <vt:lpstr>Övningens syfte</vt:lpstr>
      <vt:lpstr>Arbeta två och två  (15 minuter)</vt:lpstr>
      <vt:lpstr>Formulera om meningarna  så att de blir enklare att förstå </vt:lpstr>
      <vt:lpstr>Byt omformulerade meningar  med ett annat par (10 minuter)  </vt:lpstr>
      <vt:lpstr>Jämför och sammanfatta  (10 minuter) </vt:lpstr>
      <vt:lpstr>Förslag att jämföra med</vt:lpstr>
      <vt:lpstr>Sammanfatta gemensamt  (5 minuter)</vt:lpstr>
      <vt:lpstr>PowerPoint-presentation</vt:lpstr>
      <vt:lpstr>PowerPoint-presentation</vt:lpstr>
      <vt:lpstr>Diskutera gemensamt  (5 minuter)</vt:lpstr>
      <vt:lpstr>Fundera enskilt (3 minuter)</vt:lpstr>
      <vt:lpstr>Sammanfatta och  avsluta gemensamt (5 minuter)  </vt:lpstr>
      <vt:lpstr>Klarspråk i beslutsunderlaget (60 minuter) </vt:lpstr>
      <vt:lpstr>Övningens syfte</vt:lpstr>
      <vt:lpstr>Arbeta enskilt  (5 minuter)</vt:lpstr>
      <vt:lpstr>Gå igenom ditt beslutsunderlag (15 minuter)</vt:lpstr>
      <vt:lpstr>Arbeta två och två  (30 minuter)</vt:lpstr>
      <vt:lpstr>Sammanfatta gemensamt  (5 minuter) </vt:lpstr>
      <vt:lpstr>Fundera enskilt (3 minuter)</vt:lpstr>
      <vt:lpstr>Sammanfatta och avsluta gemensamt (5 minuter) 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Linda Öberg</cp:lastModifiedBy>
  <cp:revision>21</cp:revision>
  <cp:lastPrinted>2015-05-08T11:44:01Z</cp:lastPrinted>
  <dcterms:created xsi:type="dcterms:W3CDTF">2020-02-18T10:18:24Z</dcterms:created>
  <dcterms:modified xsi:type="dcterms:W3CDTF">2020-05-05T10:56:01Z</dcterms:modified>
</cp:coreProperties>
</file>