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24" r:id="rId2"/>
    <p:sldId id="316" r:id="rId3"/>
    <p:sldId id="317" r:id="rId4"/>
    <p:sldId id="318" r:id="rId5"/>
    <p:sldId id="319" r:id="rId6"/>
    <p:sldId id="320" r:id="rId7"/>
    <p:sldId id="321" r:id="rId8"/>
    <p:sldId id="322" r:id="rId9"/>
    <p:sldId id="325" r:id="rId10"/>
  </p:sldIdLst>
  <p:sldSz cx="9144000" cy="6858000" type="screen4x3"/>
  <p:notesSz cx="6781800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6">
          <p15:clr>
            <a:srgbClr val="A4A3A4"/>
          </p15:clr>
        </p15:guide>
        <p15:guide id="2" orient="horz" pos="3908">
          <p15:clr>
            <a:srgbClr val="A4A3A4"/>
          </p15:clr>
        </p15:guide>
        <p15:guide id="3" orient="horz" pos="3566">
          <p15:clr>
            <a:srgbClr val="A4A3A4"/>
          </p15:clr>
        </p15:guide>
        <p15:guide id="4" orient="horz" pos="1341">
          <p15:clr>
            <a:srgbClr val="A4A3A4"/>
          </p15:clr>
        </p15:guide>
        <p15:guide id="5" orient="horz" pos="443">
          <p15:clr>
            <a:srgbClr val="A4A3A4"/>
          </p15:clr>
        </p15:guide>
        <p15:guide id="6" pos="511">
          <p15:clr>
            <a:srgbClr val="A4A3A4"/>
          </p15:clr>
        </p15:guide>
        <p15:guide id="7" pos="4889">
          <p15:clr>
            <a:srgbClr val="A4A3A4"/>
          </p15:clr>
        </p15:guide>
        <p15:guide id="8" pos="214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ågström, Eva" initials="KE" lastIdx="1" clrIdx="0">
    <p:extLst>
      <p:ext uri="{19B8F6BF-5375-455C-9EA6-DF929625EA0E}">
        <p15:presenceInfo xmlns:p15="http://schemas.microsoft.com/office/powerpoint/2012/main" userId="S-1-5-21-2075942658-1792417684-393963531-3096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Mellanmörkt format 3 - Dekorfär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3980" autoAdjust="0"/>
  </p:normalViewPr>
  <p:slideViewPr>
    <p:cSldViewPr snapToGrid="0" showGuides="1">
      <p:cViewPr varScale="1">
        <p:scale>
          <a:sx n="58" d="100"/>
          <a:sy n="58" d="100"/>
        </p:scale>
        <p:origin x="732" y="40"/>
      </p:cViewPr>
      <p:guideLst>
        <p:guide orient="horz" pos="1256"/>
        <p:guide orient="horz" pos="3908"/>
        <p:guide orient="horz" pos="3566"/>
        <p:guide orient="horz" pos="1341"/>
        <p:guide orient="horz" pos="443"/>
        <p:guide pos="511"/>
        <p:guide pos="4889"/>
        <p:guide pos="21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-3732" y="-102"/>
      </p:cViewPr>
      <p:guideLst>
        <p:guide orient="horz" pos="3126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26941D-6ED6-4480-B48D-D720ADA45BFB}" type="datetimeFigureOut">
              <a:rPr lang="sv-SE" smtClean="0"/>
              <a:t>2021-12-06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D1ED4-416D-4DD7-8370-109B0FEA21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7464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1451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r">
              <a:defRPr sz="1200"/>
            </a:lvl1pPr>
          </a:lstStyle>
          <a:p>
            <a:fld id="{00F28322-9E50-4BFC-ADA5-24FE44B8EB92}" type="datetimeFigureOut">
              <a:rPr lang="sv-SE" smtClean="0"/>
              <a:t>2021-12-06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70" tIns="47736" rIns="95470" bIns="47736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lIns="95470" tIns="47736" rIns="95470" bIns="47736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1451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r">
              <a:defRPr sz="1200"/>
            </a:lvl1pPr>
          </a:lstStyle>
          <a:p>
            <a:fld id="{D4045FB0-5EAC-49C2-A7A1-C763FDD813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37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Innan övningen har deltagarna gjort en förberedande uppgift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9034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Gå</a:t>
            </a:r>
            <a:r>
              <a:rPr lang="en-US" dirty="0"/>
              <a:t> </a:t>
            </a:r>
            <a:r>
              <a:rPr lang="en-US" dirty="0" err="1"/>
              <a:t>igenom</a:t>
            </a:r>
            <a:r>
              <a:rPr lang="en-US" dirty="0"/>
              <a:t> </a:t>
            </a:r>
            <a:r>
              <a:rPr lang="en-US" dirty="0" err="1"/>
              <a:t>syftet</a:t>
            </a:r>
            <a:r>
              <a:rPr lang="en-US" dirty="0"/>
              <a:t> </a:t>
            </a:r>
            <a:r>
              <a:rPr lang="en-US" dirty="0" err="1"/>
              <a:t>tillsammans</a:t>
            </a:r>
            <a:r>
              <a:rPr lang="en-US" dirty="0"/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7945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Dela in </a:t>
            </a:r>
            <a:r>
              <a:rPr lang="en-US" dirty="0" err="1"/>
              <a:t>deltagarna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par.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949257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Be deltagarna att diskutera i samma par som tidigare.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092075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905653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36942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86409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4173579"/>
            <a:ext cx="9147600" cy="2684421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4421">
                <a:moveTo>
                  <a:pt x="1" y="2337683"/>
                </a:moveTo>
                <a:lnTo>
                  <a:pt x="9131698" y="0"/>
                </a:lnTo>
                <a:cubicBezTo>
                  <a:pt x="9136999" y="894807"/>
                  <a:pt x="9142299" y="1789614"/>
                  <a:pt x="9147600" y="2684421"/>
                </a:cubicBezTo>
                <a:lnTo>
                  <a:pt x="0" y="2684421"/>
                </a:lnTo>
                <a:cubicBezTo>
                  <a:pt x="0" y="2568842"/>
                  <a:pt x="1" y="2453262"/>
                  <a:pt x="1" y="2337683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2059055"/>
            <a:ext cx="7772400" cy="1104900"/>
          </a:xfrm>
        </p:spPr>
        <p:txBody>
          <a:bodyPr/>
          <a:lstStyle>
            <a:lvl1pPr>
              <a:defRPr sz="3400">
                <a:solidFill>
                  <a:srgbClr val="E98300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01688" y="4266501"/>
            <a:ext cx="5858518" cy="232375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817590" y="5380362"/>
            <a:ext cx="1152128" cy="267235"/>
          </a:xfrm>
        </p:spPr>
        <p:txBody>
          <a:bodyPr/>
          <a:lstStyle>
            <a:lvl1pPr>
              <a:defRPr sz="900" b="1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801688" y="4475023"/>
            <a:ext cx="5858544" cy="72231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rgbClr val="FFFFFF"/>
                </a:solidFill>
              </a:defRPr>
            </a:lvl1pPr>
            <a:lvl2pPr marL="285750" indent="0">
              <a:buNone/>
              <a:defRPr sz="1400">
                <a:solidFill>
                  <a:schemeClr val="bg2"/>
                </a:solidFill>
              </a:defRPr>
            </a:lvl2pPr>
            <a:lvl3pPr marL="539750" indent="0">
              <a:buNone/>
              <a:defRPr sz="1400">
                <a:solidFill>
                  <a:schemeClr val="bg2"/>
                </a:solidFill>
              </a:defRPr>
            </a:lvl3pPr>
            <a:lvl4pPr marL="723900" indent="0">
              <a:buNone/>
              <a:defRPr sz="1400">
                <a:solidFill>
                  <a:schemeClr val="bg2"/>
                </a:solidFill>
              </a:defRPr>
            </a:lvl4pPr>
            <a:lvl5pPr marL="927100" indent="0"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14" y="800439"/>
            <a:ext cx="2592000" cy="54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3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8871"/>
            <a:ext cx="3299791" cy="3095625"/>
          </a:xfrm>
        </p:spPr>
        <p:txBody>
          <a:bodyPr/>
          <a:lstStyle>
            <a:lvl1pPr marL="0" indent="0">
              <a:buNone/>
              <a:defRPr sz="1400" b="0" baseline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3723" y="5299364"/>
            <a:ext cx="3312220" cy="47148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58768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35446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6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968046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253887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0425"/>
            <a:ext cx="3252727" cy="3054050"/>
          </a:xfrm>
        </p:spPr>
        <p:txBody>
          <a:bodyPr/>
          <a:lstStyle>
            <a:lvl1pPr marL="0" indent="0">
              <a:buNone/>
              <a:defRPr sz="2600" b="1"/>
            </a:lvl1pPr>
            <a:lvl2pPr marL="285750" indent="0">
              <a:buNone/>
              <a:defRPr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19816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258760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490163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3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210588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1"/>
            <a:ext cx="91476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3339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801688" y="2074072"/>
            <a:ext cx="68326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569715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2066925"/>
            <a:ext cx="91440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92280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664235"/>
            <a:ext cx="9144000" cy="500332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54186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5631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9144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30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1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222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5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 sz="2000"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026846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411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446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4355976" y="2060206"/>
            <a:ext cx="3405312" cy="3708400"/>
          </a:xfrm>
        </p:spPr>
        <p:txBody>
          <a:bodyPr/>
          <a:lstStyle>
            <a:lvl1pPr>
              <a:spcBef>
                <a:spcPts val="800"/>
              </a:spcBef>
              <a:defRPr sz="2600" b="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2113906"/>
            <a:ext cx="4067175" cy="3455988"/>
          </a:xfrm>
          <a:solidFill>
            <a:schemeClr val="accent4"/>
          </a:solidFill>
          <a:ln>
            <a:noFill/>
          </a:ln>
        </p:spPr>
        <p:txBody>
          <a:bodyPr lIns="180000" tIns="180000" rIns="180000" bIns="180000" anchor="ctr" anchorCtr="1"/>
          <a:lstStyle>
            <a:lvl1pPr marL="0" indent="0" algn="ctr">
              <a:buNone/>
              <a:defRPr sz="2600" b="0" i="1">
                <a:solidFill>
                  <a:srgbClr val="FFFFFF"/>
                </a:solidFill>
              </a:defRPr>
            </a:lvl1pPr>
            <a:lvl2pPr>
              <a:defRPr sz="3000" b="0" i="1">
                <a:solidFill>
                  <a:srgbClr val="E6C99B"/>
                </a:solidFill>
              </a:defRPr>
            </a:lvl2pPr>
            <a:lvl3pPr>
              <a:defRPr sz="3000" b="0" i="1">
                <a:solidFill>
                  <a:srgbClr val="E6C99B"/>
                </a:solidFill>
              </a:defRPr>
            </a:lvl3pPr>
            <a:lvl4pPr>
              <a:defRPr sz="3000" b="0" i="1">
                <a:solidFill>
                  <a:srgbClr val="E6C99B"/>
                </a:solidFill>
              </a:defRPr>
            </a:lvl4pPr>
            <a:lvl5pPr>
              <a:defRPr sz="3000" b="0" i="1">
                <a:solidFill>
                  <a:srgbClr val="E6C99B"/>
                </a:solidFill>
              </a:defRPr>
            </a:lvl5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06351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03844" y="686594"/>
            <a:ext cx="6951600" cy="1296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01688" y="2057400"/>
            <a:ext cx="6951364" cy="369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761289" y="6295894"/>
            <a:ext cx="79594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91119" y="6295894"/>
            <a:ext cx="432000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 smtClean="0"/>
              <a:t>Utforma uppdrag placering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408988" y="6295894"/>
            <a:ext cx="432544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>
            <a:off x="-362309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-362309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-362309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-362309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9264772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>
            <a:off x="9264772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9264772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/>
          <p:cNvCxnSpPr/>
          <p:nvPr/>
        </p:nvCxnSpPr>
        <p:spPr>
          <a:xfrm>
            <a:off x="9264772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/>
          <p:cNvCxnSpPr/>
          <p:nvPr/>
        </p:nvCxnSpPr>
        <p:spPr>
          <a:xfrm flipV="1">
            <a:off x="802586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V="1">
            <a:off x="7751763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V="1">
            <a:off x="802586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V="1">
            <a:off x="7751763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30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99" r:id="rId3"/>
    <p:sldLayoutId id="2147483650" r:id="rId4"/>
    <p:sldLayoutId id="2147483665" r:id="rId5"/>
    <p:sldLayoutId id="2147483661" r:id="rId6"/>
    <p:sldLayoutId id="2147483662" r:id="rId7"/>
    <p:sldLayoutId id="2147483700" r:id="rId8"/>
    <p:sldLayoutId id="2147483663" r:id="rId9"/>
    <p:sldLayoutId id="2147483664" r:id="rId10"/>
    <p:sldLayoutId id="2147483703" r:id="rId11"/>
    <p:sldLayoutId id="2147483702" r:id="rId12"/>
    <p:sldLayoutId id="2147483704" r:id="rId13"/>
    <p:sldLayoutId id="2147483667" r:id="rId14"/>
    <p:sldLayoutId id="2147483705" r:id="rId15"/>
    <p:sldLayoutId id="2147483670" r:id="rId16"/>
    <p:sldLayoutId id="2147483668" r:id="rId17"/>
    <p:sldLayoutId id="2147483707" r:id="rId18"/>
    <p:sldLayoutId id="2147483706" r:id="rId19"/>
    <p:sldLayoutId id="2147483708" r:id="rId20"/>
    <p:sldLayoutId id="2147483709" r:id="rId21"/>
    <p:sldLayoutId id="2147483666" r:id="rId22"/>
    <p:sldLayoutId id="2147483669" r:id="rId23"/>
    <p:sldLayoutId id="2147483655" r:id="rId24"/>
    <p:sldLayoutId id="2147483654" r:id="rId25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1463" indent="-271463" algn="l" defTabSz="914400" rtl="0" eaLnBrk="1" latinLnBrk="0" hangingPunct="1">
        <a:spcBef>
          <a:spcPts val="1900"/>
        </a:spcBef>
        <a:spcAft>
          <a:spcPts val="800"/>
        </a:spcAft>
        <a:buSzPct val="115000"/>
        <a:buFont typeface="Century Gothic" pitchFamily="34" charset="0"/>
        <a:buChar char="•"/>
        <a:defRPr sz="1900" b="1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20700" indent="-2349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9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200" indent="-1714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6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20750" indent="-1968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4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3150" indent="-1460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2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E2B85A-D4EB-43F5-817E-4940A89308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Inledande övning </a:t>
            </a:r>
            <a:br>
              <a:rPr lang="sv-SE" dirty="0"/>
            </a:br>
            <a:r>
              <a:rPr lang="sv-SE" dirty="0" smtClean="0"/>
              <a:t>uppdrag </a:t>
            </a:r>
            <a:r>
              <a:rPr lang="sv-SE" dirty="0"/>
              <a:t>till utförare (HVB, stödboende)</a:t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endParaRPr lang="sv-SE" sz="2100" b="0" dirty="0">
              <a:solidFill>
                <a:srgbClr val="FFFFFF"/>
              </a:solidFill>
            </a:endParaRPr>
          </a:p>
        </p:txBody>
      </p:sp>
      <p:pic>
        <p:nvPicPr>
          <p:cNvPr id="4" name="Platshållare för bild 3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0629" t="-24657" r="-17163" b="-9690"/>
          <a:stretch/>
        </p:blipFill>
        <p:spPr>
          <a:solidFill>
            <a:srgbClr val="3DB7E4"/>
          </a:solidFill>
        </p:spPr>
      </p:pic>
    </p:spTree>
    <p:extLst>
      <p:ext uri="{BB962C8B-B14F-4D97-AF65-F5344CB8AC3E}">
        <p14:creationId xmlns:p14="http://schemas.microsoft.com/office/powerpoint/2010/main" val="2693776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B4F09E26-BDC8-481E-B1D7-7B90A0578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F28EC8-234D-44BA-94F9-DB392F21F72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Att skapa reflektion och diskussion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runt </a:t>
            </a:r>
            <a:r>
              <a:rPr lang="sv-SE" b="0" dirty="0"/>
              <a:t>hur vi utformar uppdrag och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vad </a:t>
            </a:r>
            <a:r>
              <a:rPr lang="sv-SE" b="0" dirty="0"/>
              <a:t>vi kan bli bättre på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Att hjälpa oss bestämma aktiviteter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för </a:t>
            </a:r>
            <a:r>
              <a:rPr lang="sv-SE" b="0" dirty="0"/>
              <a:t>att bli ännu bättre på att utforma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uppdrag </a:t>
            </a:r>
            <a:r>
              <a:rPr lang="sv-SE" b="0" dirty="0"/>
              <a:t>till HVB och stödboenden. </a:t>
            </a:r>
            <a:endParaRPr lang="sv-SE" b="0" i="1" dirty="0"/>
          </a:p>
          <a:p>
            <a:endParaRPr lang="sv-SE" sz="1800" i="1" dirty="0"/>
          </a:p>
          <a:p>
            <a:pPr marL="0" indent="0">
              <a:buNone/>
            </a:pPr>
            <a:endParaRPr lang="sv-SE" sz="1800" dirty="0"/>
          </a:p>
          <a:p>
            <a:endParaRPr lang="sv-SE" sz="1800" dirty="0"/>
          </a:p>
          <a:p>
            <a:endParaRPr lang="sv-SE" sz="1800" dirty="0"/>
          </a:p>
          <a:p>
            <a:endParaRPr lang="sv-SE" sz="1800" dirty="0"/>
          </a:p>
          <a:p>
            <a:pPr lvl="1"/>
            <a:endParaRPr lang="sv-SE" sz="1800" dirty="0"/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2</a:t>
            </a:fld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901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5FAA5059-12C1-4C5E-A82E-9493CC427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Diskutera </a:t>
            </a:r>
            <a:r>
              <a:rPr lang="sv-SE" dirty="0"/>
              <a:t>två och två </a:t>
            </a:r>
            <a:br>
              <a:rPr lang="sv-SE" dirty="0"/>
            </a:br>
            <a:r>
              <a:rPr lang="sv-SE" b="0" dirty="0"/>
              <a:t>(5 minuter)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C1EC37B-FB60-449F-963A-29E33D8F855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Vilka tankar och frågor väckte den förberedande uppgiften hos er? </a:t>
            </a:r>
          </a:p>
          <a:p>
            <a:pPr marL="0" indent="0">
              <a:buNone/>
            </a:pPr>
            <a:r>
              <a:rPr lang="sv-SE" sz="2000" dirty="0"/>
              <a:t>Till exempel:</a:t>
            </a:r>
          </a:p>
          <a:p>
            <a:r>
              <a:rPr lang="sv-SE" sz="2000" b="0" dirty="0"/>
              <a:t>Vad fick du för tankar och reflektioner när du gick igenom reflektionsfrågorna?</a:t>
            </a:r>
          </a:p>
          <a:p>
            <a:r>
              <a:rPr lang="sv-SE" sz="2000" b="0" dirty="0"/>
              <a:t>Var det någon fråga som fick dig att tänka till lite extra?</a:t>
            </a:r>
          </a:p>
          <a:p>
            <a:r>
              <a:rPr lang="sv-SE" sz="2000" b="0" dirty="0"/>
              <a:t>Vad tar du med dig, vad behöver du tänka på framöver? </a:t>
            </a:r>
          </a:p>
          <a:p>
            <a:endParaRPr lang="sv-SE" dirty="0"/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 dirty="0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3</a:t>
            </a:fld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105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722526-3A32-4545-9A2B-B2735FC80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Sammanfatta </a:t>
            </a:r>
            <a:r>
              <a:rPr lang="sv-SE" dirty="0"/>
              <a:t>gemensamt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3566550-C30D-4055-B586-29ED6CD6BA7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0" dirty="0"/>
              <a:t>Låt varje par berätta om en eller två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saker </a:t>
            </a:r>
            <a:r>
              <a:rPr lang="sv-SE" b="0" dirty="0"/>
              <a:t>som kom fram under diskussionen. 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4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45588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Diskutera </a:t>
            </a:r>
            <a:r>
              <a:rPr lang="sv-SE" dirty="0"/>
              <a:t>två och två </a:t>
            </a:r>
            <a:br>
              <a:rPr lang="sv-SE" dirty="0"/>
            </a:br>
            <a:r>
              <a:rPr lang="sv-SE" b="0" dirty="0"/>
              <a:t>(5 minuter)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Hur skulle vi kunna hjälpa varandra att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bli </a:t>
            </a:r>
            <a:r>
              <a:rPr lang="sv-SE" b="0" dirty="0"/>
              <a:t>ännu bättre på att utforma uppdrag?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Skriv ner alla idéer ni kommer på! </a:t>
            </a:r>
          </a:p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5</a:t>
            </a:fld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47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Sammanfatta </a:t>
            </a:r>
            <a:r>
              <a:rPr lang="sv-SE" dirty="0"/>
              <a:t>gemensamt</a:t>
            </a:r>
            <a:br>
              <a:rPr lang="sv-SE" dirty="0"/>
            </a:br>
            <a:r>
              <a:rPr lang="sv-SE" b="0" dirty="0"/>
              <a:t>(10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Låt varje par berätta om sina idéer. 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Skriv upp alla idéer på en tavla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eller </a:t>
            </a:r>
            <a:r>
              <a:rPr lang="sv-SE" b="0" dirty="0"/>
              <a:t>blädderblock.</a:t>
            </a:r>
          </a:p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6</a:t>
            </a:fld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22732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Prioritera</a:t>
            </a:r>
            <a:r>
              <a:rPr lang="sv-SE" dirty="0"/>
              <a:t/>
            </a:r>
            <a:br>
              <a:rPr lang="sv-SE" dirty="0"/>
            </a:br>
            <a:r>
              <a:rPr lang="sv-SE" b="0" dirty="0"/>
              <a:t>(10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Var och en markerar </a:t>
            </a:r>
            <a:r>
              <a:rPr lang="sv-SE" b="0" dirty="0" smtClean="0"/>
              <a:t>två </a:t>
            </a:r>
            <a:r>
              <a:rPr lang="sv-SE" b="0" dirty="0"/>
              <a:t>idéer som hen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tycker </a:t>
            </a:r>
            <a:r>
              <a:rPr lang="sv-SE" b="0" dirty="0"/>
              <a:t>ska prioriteras, genom att sätta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ett </a:t>
            </a:r>
            <a:r>
              <a:rPr lang="sv-SE" b="0" dirty="0"/>
              <a:t>streck vid respektive idé.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Välj ut de 2-3 idéer som har fått flest </a:t>
            </a:r>
            <a:r>
              <a:rPr lang="sv-SE" b="0" dirty="0" smtClean="0"/>
              <a:t>streck </a:t>
            </a:r>
            <a:r>
              <a:rPr lang="sv-SE" b="0" dirty="0"/>
              <a:t>och ge alla i uppdrag att testa dessa.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Bestäm under hur många veckor det ska ske.</a:t>
            </a:r>
          </a:p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7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65129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Bestäm </a:t>
            </a:r>
            <a:r>
              <a:rPr lang="sv-SE" dirty="0"/>
              <a:t>tid för uppföljning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När och hur ska vi följa upp hur det har gått?</a:t>
            </a:r>
          </a:p>
          <a:p>
            <a:pPr marL="270000" indent="-270000">
              <a:buFont typeface="Arial" panose="020B0604020202020204" pitchFamily="34" charset="0"/>
              <a:buChar char="•"/>
            </a:pPr>
            <a:r>
              <a:rPr lang="sv-SE" b="0" dirty="0"/>
              <a:t>Upprepa gärna denna, inledande övning uppdrag till utförare </a:t>
            </a:r>
            <a:r>
              <a:rPr lang="sv-SE" b="0" dirty="0" smtClean="0"/>
              <a:t>HVB och stödboende</a:t>
            </a:r>
            <a:r>
              <a:rPr lang="sv-SE" b="0" dirty="0"/>
              <a:t>, igen vid det tillfället för att se om det blivit någon förändring.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/>
              <a:t>Avsluta </a:t>
            </a:r>
            <a:r>
              <a:rPr lang="sv-SE" b="0" smtClean="0"/>
              <a:t>övningen.</a:t>
            </a:r>
            <a:endParaRPr lang="sv-SE" b="0" dirty="0"/>
          </a:p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8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76474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8502160"/>
      </p:ext>
    </p:extLst>
  </p:cSld>
  <p:clrMapOvr>
    <a:masterClrMapping/>
  </p:clrMapOvr>
</p:sld>
</file>

<file path=ppt/theme/theme1.xml><?xml version="1.0" encoding="utf-8"?>
<a:theme xmlns:a="http://schemas.openxmlformats.org/drawingml/2006/main" name="SoS-PPT-svensk-150922">
  <a:themeElements>
    <a:clrScheme name="Anpassat 4">
      <a:dk1>
        <a:srgbClr val="000000"/>
      </a:dk1>
      <a:lt1>
        <a:srgbClr val="DAD7CB"/>
      </a:lt1>
      <a:dk2>
        <a:srgbClr val="8D6E97"/>
      </a:dk2>
      <a:lt2>
        <a:srgbClr val="4A7729"/>
      </a:lt2>
      <a:accent1>
        <a:srgbClr val="A6BCC6"/>
      </a:accent1>
      <a:accent2>
        <a:srgbClr val="7D9AAA"/>
      </a:accent2>
      <a:accent3>
        <a:srgbClr val="D3BF96"/>
      </a:accent3>
      <a:accent4>
        <a:srgbClr val="002B45"/>
      </a:accent4>
      <a:accent5>
        <a:srgbClr val="857363"/>
      </a:accent5>
      <a:accent6>
        <a:srgbClr val="452325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AD7CB"/>
        </a:solidFill>
        <a:ln>
          <a:noFill/>
        </a:ln>
      </a:spPr>
      <a:bodyPr rtlCol="0" anchor="ctr"/>
      <a:lstStyle>
        <a:defPPr algn="ctr">
          <a:defRPr sz="19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900" smtClean="0"/>
        </a:defPPr>
      </a:lstStyle>
    </a:txDef>
  </a:objectDefaults>
  <a:extraClrSchemeLst/>
  <a:custClrLst>
    <a:custClr name="Beige Diagrambakgrund">
      <a:srgbClr val="DAD7CB"/>
    </a:custClr>
    <a:custClr name="Mörkbeige">
      <a:srgbClr val="D3BF96"/>
    </a:custClr>
    <a:custClr>
      <a:srgbClr val="AAA38E"/>
    </a:custClr>
    <a:custClr name="Brun">
      <a:srgbClr val="857363"/>
    </a:custClr>
    <a:custClr name="Mellanbrun">
      <a:srgbClr val="6D5047"/>
    </a:custClr>
    <a:custClr name="Mörkbrun">
      <a:srgbClr val="452325"/>
    </a:custClr>
    <a:custClr name="Vit">
      <a:srgbClr val="FFFFFF"/>
    </a:custClr>
    <a:custClr name="Vit">
      <a:srgbClr val="FFFFFF"/>
    </a:custClr>
    <a:custClr name="Svart">
      <a:srgbClr val="000000"/>
    </a:custClr>
    <a:custClr name="Vit">
      <a:srgbClr val="FFFFFF"/>
    </a:custClr>
    <a:custClr name="Ljusblå">
      <a:srgbClr val="E0E6E6"/>
    </a:custClr>
    <a:custClr name="Isblå">
      <a:srgbClr val="A6BCC6"/>
    </a:custClr>
    <a:custClr name="Ljus blågrå">
      <a:srgbClr val="A5ACAF"/>
    </a:custClr>
    <a:custClr name="Blågrå">
      <a:srgbClr val="7D9AAA"/>
    </a:custClr>
    <a:custClr name="Mörk blågrå">
      <a:srgbClr val="51626F"/>
    </a:custClr>
    <a:custClr name="Mörkblå">
      <a:srgbClr val="002B45"/>
    </a:custClr>
    <a:custClr name="Vit">
      <a:srgbClr val="FFFFFF"/>
    </a:custClr>
    <a:custClr name="Accentfärg orange">
      <a:srgbClr val="ED8B00"/>
    </a:custClr>
    <a:custClr name="Accentfärg turkos">
      <a:srgbClr val="3DB7E4"/>
    </a:custClr>
    <a:custClr name="Accentfärg grön">
      <a:srgbClr val="3F9C35"/>
    </a:custClr>
    <a:custClr name="Diagramfärg Riket 251/230/204">
      <a:srgbClr val="FBE6CC"/>
    </a:custClr>
    <a:custClr name="Diagramfärg Riket 246/205/153">
      <a:srgbClr val="F6CD99"/>
    </a:custClr>
    <a:custClr name="Diagramfärg Riket 242/181/102">
      <a:srgbClr val="F2B566"/>
    </a:custClr>
    <a:custClr name="Diagramfärg Riket Huvudfärg">
      <a:srgbClr val="ED8B00"/>
    </a:custClr>
    <a:custClr name="Diagramfärg Riket 175/98/10">
      <a:srgbClr val="AF620A"/>
    </a:custClr>
    <a:custClr name="Diagramfärg Riket 117/66/0">
      <a:srgbClr val="754200"/>
    </a:custClr>
    <a:custClr name="Vit">
      <a:srgbClr val="FFFFFF"/>
    </a:custClr>
    <a:custClr name="Diagramfärg Riket Huvudfärg">
      <a:srgbClr val="ED8B00"/>
    </a:custClr>
    <a:custClr name="Diagramfärg alarmerande händelse">
      <a:srgbClr val="BA0C2F"/>
    </a:custClr>
    <a:custClr name="Beige Diagrambakgrund">
      <a:srgbClr val="DAD7CB"/>
    </a:custClr>
    <a:custClr name="Diagramfärg män 218/237/203">
      <a:srgbClr val="DAEDCB"/>
    </a:custClr>
    <a:custClr name="Diagramfärg män 180/219/151">
      <a:srgbClr val="B4DB97"/>
    </a:custClr>
    <a:custClr name="Diagramfärg män 142/201/99">
      <a:srgbClr val="8EC963"/>
    </a:custClr>
    <a:custClr name="Diagramfärg män Huvudfärg">
      <a:srgbClr val="4A7729"/>
    </a:custClr>
    <a:custClr name="Diagramfärg män 55/88/31">
      <a:srgbClr val="3B581F"/>
    </a:custClr>
    <a:custClr name="Diagramfärg män 36/58/20">
      <a:srgbClr val="243A14"/>
    </a:custClr>
    <a:custClr name="Vit">
      <a:srgbClr val="FFFFFF"/>
    </a:custClr>
    <a:custClr name="Diagramfärg män Huvudfärg">
      <a:srgbClr val="4A7729"/>
    </a:custClr>
    <a:custClr name="Vit">
      <a:srgbClr val="FFFFFF"/>
    </a:custClr>
    <a:custClr name="Vit">
      <a:srgbClr val="FFFFFF"/>
    </a:custClr>
    <a:custClr name="Diagramfärg kvinnor 232/225/234">
      <a:srgbClr val="E8E1EA"/>
    </a:custClr>
    <a:custClr name="Diagramfärg kvinnor 209/197/214">
      <a:srgbClr val="D1C5D6"/>
    </a:custClr>
    <a:custClr name="Diagramfärg kvinnor 186/167/192">
      <a:srgbClr val="BAA7C0"/>
    </a:custClr>
    <a:custClr name="Diagramfärg kvinnor Huvudfärg">
      <a:srgbClr val="8D6E97"/>
    </a:custClr>
    <a:custClr name="Diagramfärg kvinnor 106/82/114">
      <a:srgbClr val="6A5272"/>
    </a:custClr>
    <a:custClr name="Diagramfärg kvinnor 70/54/75">
      <a:srgbClr val="46364B"/>
    </a:custClr>
    <a:custClr name="Vit">
      <a:srgbClr val="FFFFFF"/>
    </a:custClr>
    <a:custClr name="Diagramfärg kvinnor huvudfärg">
      <a:srgbClr val="8D6E97"/>
    </a:custClr>
    <a:custClr name="Vit">
      <a:srgbClr val="FFFFFF"/>
    </a:custClr>
    <a:custClr name="Vit">
      <a:srgbClr val="FFFFFF"/>
    </a:custClr>
  </a:custClrLst>
  <a:extLst>
    <a:ext uri="{05A4C25C-085E-4340-85A3-A5531E510DB2}">
      <thm15:themeFamily xmlns:thm15="http://schemas.microsoft.com/office/thememl/2012/main" name="SoS PPT-sve.potx" id="{E25BEABA-F5FF-4E97-873F-DB82715E8840}" vid="{9F60E1E5-9C3A-46AD-8AA9-D23F8B1475E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SoS PPT-sve</Template>
  <TotalTime>11</TotalTime>
  <Words>372</Words>
  <Application>Microsoft Office PowerPoint</Application>
  <PresentationFormat>Bildspel på skärmen (4:3)</PresentationFormat>
  <Paragraphs>55</Paragraphs>
  <Slides>9</Slides>
  <Notes>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Arial</vt:lpstr>
      <vt:lpstr>Calibri</vt:lpstr>
      <vt:lpstr>Century Gothic</vt:lpstr>
      <vt:lpstr>SoS-PPT-svensk-150922</vt:lpstr>
      <vt:lpstr>Inledande övning  uppdrag till utförare (HVB, stödboende)  </vt:lpstr>
      <vt:lpstr>Övningens syfte</vt:lpstr>
      <vt:lpstr>Diskutera två och två  (5 minuter) </vt:lpstr>
      <vt:lpstr>Sammanfatta gemensamt (5 minuter)</vt:lpstr>
      <vt:lpstr>Diskutera två och två  (5 minuter) </vt:lpstr>
      <vt:lpstr>Sammanfatta gemensamt (10 minuter)</vt:lpstr>
      <vt:lpstr>Prioritera (10 minuter)</vt:lpstr>
      <vt:lpstr>Bestäm tid för uppföljning (5 minuter)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Socialstyrelsens Powerpointmall</dc:title>
  <dc:creator>Johansson, Pernilla</dc:creator>
  <cp:keywords>class='Open'</cp:keywords>
  <cp:lastModifiedBy>Agåker, Eva</cp:lastModifiedBy>
  <cp:revision>8</cp:revision>
  <cp:lastPrinted>2015-05-08T11:44:01Z</cp:lastPrinted>
  <dcterms:created xsi:type="dcterms:W3CDTF">2020-02-18T14:36:24Z</dcterms:created>
  <dcterms:modified xsi:type="dcterms:W3CDTF">2021-12-06T08:57:29Z</dcterms:modified>
</cp:coreProperties>
</file>