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345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6" r:id="rId31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60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76531" autoAdjust="0"/>
  </p:normalViewPr>
  <p:slideViewPr>
    <p:cSldViewPr snapToGrid="0" showGuides="1">
      <p:cViewPr varScale="1">
        <p:scale>
          <a:sx n="66" d="100"/>
          <a:sy n="66" d="100"/>
        </p:scale>
        <p:origin x="1738" y="58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2022-04-13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Här börjar bildspelet</a:t>
            </a:r>
            <a:r>
              <a:rPr lang="sv-SE" baseline="0" dirty="0"/>
              <a:t> som du visar för deltagarna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7736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3937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bils 18 i deltagarmaterialet.</a:t>
            </a:r>
            <a:r>
              <a:rPr lang="sv-SE" baseline="0" dirty="0"/>
              <a:t> Den delar du ut när ni ska göra övningen.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6815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Gå igenom syftet gemensamt.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 sedan deltagarna att ta fram sitt uppdrag till utförare.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Dela ut </a:t>
            </a:r>
            <a:r>
              <a:rPr lang="sv-SE" baseline="0" dirty="0"/>
              <a:t> Frågor för reflektion över dina mål eller be dem ta fram dem om du skickat dem till deltagarna.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4975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På</a:t>
            </a:r>
            <a:r>
              <a:rPr lang="sv-SE" baseline="0" dirty="0"/>
              <a:t> nästa bild kommer frågorna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76607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87105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8960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411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82770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41958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/>
              <a:t>. </a:t>
            </a:r>
          </a:p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8091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 Den ger dig en översikt över innehållet.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14764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09303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2641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3086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7413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50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90845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>
                <a:solidFill>
                  <a:srgbClr val="FF0000"/>
                </a:solidFill>
              </a:rPr>
              <a:t>Dela in gruppen i par och be dem att diskutera skillnaden mellan de två målformuleringarna. Sammanfatta sedan tillsammans vad man har kommit fram till i paren.</a:t>
            </a:r>
          </a:p>
          <a:p>
            <a:r>
              <a:rPr lang="sv-SE" sz="1200" dirty="0">
                <a:solidFill>
                  <a:srgbClr val="FF0000"/>
                </a:solidFill>
              </a:rPr>
              <a:t>Kommentar</a:t>
            </a:r>
            <a:r>
              <a:rPr lang="sv-SE" sz="1200" baseline="0" dirty="0">
                <a:solidFill>
                  <a:srgbClr val="FF0000"/>
                </a:solidFill>
              </a:rPr>
              <a:t> 1: Mer konkret, underlättar uppföljningen och att veta när målet är uppnått</a:t>
            </a:r>
          </a:p>
          <a:p>
            <a:r>
              <a:rPr lang="sv-SE" sz="1200" baseline="0" dirty="0">
                <a:solidFill>
                  <a:srgbClr val="FF0000"/>
                </a:solidFill>
              </a:rPr>
              <a:t>Kommentar 2: Diffus, hur mycket ska den öka, under hur lång tid? Svårt att veta när målet är uppnått</a:t>
            </a:r>
          </a:p>
          <a:p>
            <a:endParaRPr lang="sv-SE" sz="1200" baseline="0" dirty="0">
              <a:solidFill>
                <a:srgbClr val="FF0000"/>
              </a:solidFill>
            </a:endParaRPr>
          </a:p>
          <a:p>
            <a:endParaRPr lang="sv-SE" sz="1200" baseline="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32919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solidFill>
                  <a:srgbClr val="FF0000"/>
                </a:solidFill>
              </a:rPr>
              <a:t>Dela in gruppen i par och be dem att diskutera vad som kan vara problematiskt</a:t>
            </a:r>
            <a:r>
              <a:rPr lang="sv-SE" sz="1200" baseline="0" dirty="0">
                <a:solidFill>
                  <a:srgbClr val="FF0000"/>
                </a:solidFill>
              </a:rPr>
              <a:t> </a:t>
            </a:r>
            <a:r>
              <a:rPr lang="sv-SE" sz="1200" dirty="0">
                <a:solidFill>
                  <a:srgbClr val="FF0000"/>
                </a:solidFill>
              </a:rPr>
              <a:t>de två målformuleringarna. Sammanfatta sedan tillsammans vad man har kommit fram till i paren.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solidFill>
                  <a:srgbClr val="FF0000"/>
                </a:solidFill>
              </a:rPr>
              <a:t>Kommentar</a:t>
            </a:r>
            <a:r>
              <a:rPr lang="sv-SE" sz="1200" baseline="0" dirty="0">
                <a:solidFill>
                  <a:srgbClr val="FF0000"/>
                </a:solidFill>
              </a:rPr>
              <a:t> till 1: Hur mäter man bra, är det när Kalle vid ett tillfälle säger att han mår bra, är det över tid, vad innebär fler aktiviteter?</a:t>
            </a:r>
            <a:endParaRPr lang="sv-SE" sz="120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>
                <a:solidFill>
                  <a:srgbClr val="FF0000"/>
                </a:solidFill>
              </a:rPr>
              <a:t>Kommentar till</a:t>
            </a:r>
            <a:r>
              <a:rPr lang="sv-SE" sz="1200" baseline="0" dirty="0">
                <a:solidFill>
                  <a:srgbClr val="FF0000"/>
                </a:solidFill>
              </a:rPr>
              <a:t> 2: Är målet att han ska säga ner till droger när det erbjuds eller är målet att han ska bli drogfri, är det ok att han skaffar droger själv?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6745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1391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Sveriges kunskapsmyndighet för vård och omsorg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Sveriges kunskapsmyndighet för vård och omsorg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Formulera mål för uppdrag till utförare</a:t>
            </a:r>
            <a:br>
              <a:rPr lang="sv-SE" dirty="0"/>
            </a:b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5179" t="-26128" r="-16153" b="-459"/>
          <a:stretch/>
        </p:blipFill>
        <p:spPr>
          <a:xfrm>
            <a:off x="-3175" y="4173538"/>
            <a:ext cx="9147175" cy="2684462"/>
          </a:xfrm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3911473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och uppföljningsbara mål.</a:t>
            </a:r>
            <a:endParaRPr lang="sv-SE" b="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10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40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3600"/>
              </a:spcAft>
              <a:buNone/>
            </a:pPr>
            <a:r>
              <a:rPr lang="sv-SE" dirty="0"/>
              <a:t>Vad är skillnaden mellan </a:t>
            </a:r>
            <a:br>
              <a:rPr lang="sv-SE" dirty="0"/>
            </a:br>
            <a:r>
              <a:rPr lang="sv-SE" dirty="0"/>
              <a:t>dessa två målformuleringar?</a:t>
            </a:r>
          </a:p>
          <a:p>
            <a:pPr marL="446400" indent="-446400">
              <a:buFont typeface="+mj-lt"/>
              <a:buAutoNum type="arabicPeriod"/>
            </a:pPr>
            <a:r>
              <a:rPr lang="sv-SE" sz="2000" b="0" dirty="0"/>
              <a:t>Lisa ska vara i skolan minst fem </a:t>
            </a:r>
            <a:br>
              <a:rPr lang="sv-SE" sz="2000" b="0" dirty="0"/>
            </a:br>
            <a:r>
              <a:rPr lang="sv-SE" sz="2000" b="0" dirty="0"/>
              <a:t>dagar i veckan under en månad.</a:t>
            </a:r>
          </a:p>
          <a:p>
            <a:pPr marL="446400" indent="-446400">
              <a:buFont typeface="+mj-lt"/>
              <a:buAutoNum type="arabicPeriod"/>
            </a:pPr>
            <a:r>
              <a:rPr lang="sv-SE" sz="2000" b="0" dirty="0"/>
              <a:t>Lisas närvaro i skolan ökar.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19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  <a:endParaRPr lang="sv-SE" sz="1200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3600"/>
              </a:spcAft>
              <a:buNone/>
            </a:pPr>
            <a:r>
              <a:rPr lang="sv-SE" dirty="0"/>
              <a:t>Vad kan vara problematiskt </a:t>
            </a:r>
            <a:br>
              <a:rPr lang="sv-SE" dirty="0"/>
            </a:br>
            <a:r>
              <a:rPr lang="sv-SE" dirty="0"/>
              <a:t>med dessa målformuleringar?</a:t>
            </a:r>
          </a:p>
          <a:p>
            <a:pPr marL="446400" indent="-446400">
              <a:buFont typeface="+mj-lt"/>
              <a:buAutoNum type="arabicPeriod"/>
            </a:pPr>
            <a:r>
              <a:rPr lang="sv-SE" sz="2000" b="0" dirty="0"/>
              <a:t>Kalle gör fler aktiviteter som han mår bra av.</a:t>
            </a:r>
          </a:p>
          <a:p>
            <a:pPr marL="446400" indent="-446400">
              <a:buFont typeface="+mj-lt"/>
              <a:buAutoNum type="arabicPeriod"/>
            </a:pPr>
            <a:r>
              <a:rPr lang="sv-SE" sz="2000" b="0" dirty="0"/>
              <a:t>Kalle kan säga nej till droger när det erbjuds.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90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  <a:br>
              <a:rPr lang="sv-SE" dirty="0"/>
            </a:br>
            <a:endParaRPr lang="sv-SE" b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ni formulerar mål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41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703757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 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1369744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uppföljningsbara mål.</a:t>
            </a:r>
            <a:endParaRPr lang="sv-SE" b="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897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Gå igenom målen i ditt ärende med hjälp </a:t>
            </a:r>
            <a:br>
              <a:rPr lang="sv-SE" b="0" dirty="0"/>
            </a:br>
            <a:r>
              <a:rPr lang="sv-SE" b="0" dirty="0"/>
              <a:t>av frågor till enskild reflektion över dina mål, </a:t>
            </a:r>
            <a:endParaRPr lang="sv-SE" sz="24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811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</a:t>
            </a:r>
            <a:br>
              <a:rPr lang="sv-SE" sz="3200" dirty="0"/>
            </a:br>
            <a:endParaRPr lang="sv-SE" sz="3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23112" cy="37084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</a:t>
            </a:r>
            <a:br>
              <a:rPr lang="sv-SE" sz="2000" b="0" dirty="0"/>
            </a:br>
            <a:r>
              <a:rPr lang="sv-SE" sz="2000" b="0" dirty="0"/>
              <a:t>göra det svårt att veta hur insatsen ska genomföras? </a:t>
            </a:r>
            <a:br>
              <a:rPr lang="sv-SE" sz="2000" b="0" dirty="0"/>
            </a:br>
            <a:r>
              <a:rPr lang="sv-SE" sz="2000" b="0" dirty="0"/>
              <a:t>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målet/målen mätbara? </a:t>
            </a:r>
            <a:br>
              <a:rPr lang="sv-SE" sz="2000" b="0" dirty="0"/>
            </a:br>
            <a:r>
              <a:rPr lang="sv-SE" sz="2000" b="0" dirty="0"/>
              <a:t>Hur 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</a:t>
            </a:r>
            <a:br>
              <a:rPr lang="sv-SE" sz="2000" b="0" dirty="0"/>
            </a:br>
            <a:r>
              <a:rPr lang="sv-SE" sz="2000" b="0" dirty="0"/>
              <a:t>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målen realistiska och möjliga att uppnå?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</p:spTree>
    <p:extLst>
      <p:ext uri="{BB962C8B-B14F-4D97-AF65-F5344CB8AC3E}">
        <p14:creationId xmlns:p14="http://schemas.microsoft.com/office/powerpoint/2010/main" val="8767695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</a:t>
            </a:r>
            <a:br>
              <a:rPr lang="sv-SE" b="0" dirty="0"/>
            </a:br>
            <a:r>
              <a:rPr lang="sv-SE" b="0" dirty="0"/>
              <a:t>ni formulerar mål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19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117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7311456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800" dirty="0"/>
              <a:t>Mål – vad och varför?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Utforska mål </a:t>
            </a:r>
            <a:r>
              <a:rPr lang="sv-SE" sz="2000" b="0" dirty="0"/>
              <a:t>(30 minuter)</a:t>
            </a:r>
            <a:endParaRPr lang="sv-SE" sz="2000" dirty="0"/>
          </a:p>
          <a:p>
            <a:r>
              <a:rPr lang="sv-SE" sz="2800" dirty="0"/>
              <a:t>Utforska mål i eget ärende </a:t>
            </a:r>
            <a:r>
              <a:rPr lang="sv-SE" sz="2000" b="0" dirty="0"/>
              <a:t>(45 minuter)</a:t>
            </a:r>
            <a:r>
              <a:rPr lang="sv-SE" sz="2000" dirty="0"/>
              <a:t> </a:t>
            </a:r>
          </a:p>
          <a:p>
            <a:r>
              <a:rPr lang="sv-SE" sz="2800" dirty="0"/>
              <a:t>Formulera mål </a:t>
            </a:r>
            <a:r>
              <a:rPr lang="sv-SE" sz="2000" b="0" dirty="0"/>
              <a:t>(50 minuter)</a:t>
            </a:r>
            <a:br>
              <a:rPr lang="sv-SE" sz="2800" dirty="0"/>
            </a:br>
            <a:br>
              <a:rPr lang="sv-SE" sz="2800" dirty="0"/>
            </a:br>
            <a:br>
              <a:rPr lang="sv-SE" sz="2800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4456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sammanfattar och berättar </a:t>
            </a:r>
            <a:br>
              <a:rPr lang="sv-SE" b="0" dirty="0"/>
            </a:br>
            <a:r>
              <a:rPr lang="sv-SE" b="0" dirty="0"/>
              <a:t>för övriga deltagare </a:t>
            </a:r>
            <a:r>
              <a:rPr lang="sv-SE" b="0" u="sng" dirty="0"/>
              <a:t>en</a:t>
            </a:r>
            <a:r>
              <a:rPr lang="sv-SE" b="0" dirty="0"/>
              <a:t> viktig slutsats </a:t>
            </a:r>
            <a:br>
              <a:rPr lang="sv-SE" b="0" dirty="0"/>
            </a:br>
            <a:r>
              <a:rPr lang="sv-SE" b="0" dirty="0"/>
              <a:t>från sina diskussioner. </a:t>
            </a:r>
          </a:p>
          <a:p>
            <a:r>
              <a:rPr lang="sv-SE" b="0" dirty="0"/>
              <a:t>Avsluta övningen.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20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663940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Formulera mål</a:t>
            </a:r>
            <a:br>
              <a:rPr lang="sv-SE" sz="3600" dirty="0"/>
            </a:br>
            <a:r>
              <a:rPr lang="sv-SE" sz="3600" b="0" dirty="0"/>
              <a:t>(50 minuter)</a:t>
            </a:r>
          </a:p>
        </p:txBody>
      </p:sp>
    </p:spTree>
    <p:extLst>
      <p:ext uri="{BB962C8B-B14F-4D97-AF65-F5344CB8AC3E}">
        <p14:creationId xmlns:p14="http://schemas.microsoft.com/office/powerpoint/2010/main" val="40581965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uppföljningsbara mål.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5797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Beskriv ärendet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Handläggaren i det aktuella ärendet </a:t>
            </a:r>
            <a:br>
              <a:rPr lang="sv-SE" b="0" dirty="0"/>
            </a:br>
            <a:r>
              <a:rPr lang="sv-SE" b="0" dirty="0"/>
              <a:t>ger gruppen den information som </a:t>
            </a:r>
            <a:br>
              <a:rPr lang="sv-SE" b="0" dirty="0"/>
            </a:br>
            <a:r>
              <a:rPr lang="sv-SE" b="0" dirty="0"/>
              <a:t>behövs för att kunna formulera konkreta </a:t>
            </a:r>
            <a:br>
              <a:rPr lang="sv-SE" b="0" dirty="0"/>
            </a:br>
            <a:r>
              <a:rPr lang="sv-SE" b="0" dirty="0"/>
              <a:t>mål utifrån barnets behov.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081458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1207875"/>
          </a:xfrm>
        </p:spPr>
        <p:txBody>
          <a:bodyPr/>
          <a:lstStyle/>
          <a:p>
            <a:pPr marL="0" indent="0">
              <a:buNone/>
            </a:pPr>
            <a:r>
              <a:rPr lang="sv-SE" b="0" dirty="0"/>
              <a:t>Fundera på möjliga målformuleringar </a:t>
            </a:r>
            <a:br>
              <a:rPr lang="sv-SE" b="0" dirty="0"/>
            </a:br>
            <a:r>
              <a:rPr lang="sv-SE" b="0" dirty="0"/>
              <a:t>och skriv ner varje mål på en lapp.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Kommentar i oval 3">
            <a:extLst>
              <a:ext uri="{FF2B5EF4-FFF2-40B4-BE49-F238E27FC236}">
                <a16:creationId xmlns:a16="http://schemas.microsoft.com/office/drawing/2014/main" id="{32B9E94A-5C54-4A9B-B59D-97F63FAD8C3B}"/>
              </a:ext>
            </a:extLst>
          </p:cNvPr>
          <p:cNvSpPr/>
          <p:nvPr/>
        </p:nvSpPr>
        <p:spPr>
          <a:xfrm>
            <a:off x="4750032" y="3153805"/>
            <a:ext cx="3745523" cy="132482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tx1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tx1"/>
                </a:solidFill>
              </a:rPr>
              <a:t>Förkasta inga idéer i detta läge.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575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två och två </a:t>
            </a:r>
            <a:br>
              <a:rPr lang="sv-SE" dirty="0"/>
            </a:br>
            <a:r>
              <a:rPr lang="sv-SE" b="0" dirty="0"/>
              <a:t>(15 minuter</a:t>
            </a:r>
            <a:r>
              <a:rPr lang="sv-SE" dirty="0"/>
              <a:t>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761287" cy="37084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Gå målen. </a:t>
            </a:r>
          </a:p>
          <a:p>
            <a:pPr marL="0" indent="0">
              <a:buNone/>
            </a:pPr>
            <a:r>
              <a:rPr lang="sv-SE" dirty="0"/>
              <a:t>Välj ut den eller de mål som bäst stämmer överens med punkterna nedan.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Specifikt – det är tydligt vad som ska uppnås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Mätbart – det går att avgöra om målet är uppnått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Accepterat (om möjligt att avgöra) – målet är </a:t>
            </a:r>
            <a:br>
              <a:rPr lang="sv-SE" dirty="0"/>
            </a:br>
            <a:r>
              <a:rPr lang="sv-SE" dirty="0"/>
              <a:t>accepterat av de inblandade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Realistiskt – målet är möjligt att uppnå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Tidsatt – det finns en tidsangivelse för när målet ska vara uppfyllt.</a:t>
            </a:r>
          </a:p>
          <a:p>
            <a:pPr marL="0" lvl="1" indent="0">
              <a:buNone/>
            </a:pPr>
            <a:endParaRPr lang="sv-SE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4695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BEC26-E757-4B17-8D0D-AE6F3374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Varje par läser upp 1–2 utvalda </a:t>
            </a:r>
            <a:br>
              <a:rPr lang="sv-SE" b="0" dirty="0"/>
            </a:br>
            <a:r>
              <a:rPr lang="sv-SE" b="0" dirty="0"/>
              <a:t>mål och motiverar sina val.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869323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övningen?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27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78856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28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255149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Läs mer:</a:t>
            </a:r>
          </a:p>
          <a:p>
            <a:pPr marL="270000" indent="-270000"/>
            <a:r>
              <a:rPr lang="sv-SE" dirty="0"/>
              <a:t>Handläggning och dokumentation s. 346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29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540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Mål – vad och varför? 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32658538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6803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Att utveckla förståelsen för vad mål innebär. 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b="0" dirty="0"/>
              <a:t>Att synliggöra nyttan med att formulera konkreta mål. 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410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sv-SE" dirty="0"/>
              <a:t>Skriv några korta punkter som </a:t>
            </a:r>
            <a:br>
              <a:rPr lang="sv-SE" dirty="0"/>
            </a:br>
            <a:r>
              <a:rPr lang="sv-SE" dirty="0"/>
              <a:t>summerar vad ni kommer fram till:</a:t>
            </a:r>
          </a:p>
          <a:p>
            <a:r>
              <a:rPr lang="sv-SE" sz="2000" b="0" dirty="0"/>
              <a:t>Vad finns det för olika syften med att ta fram konkreta målformuleringar i ett uppdrag till utförare?</a:t>
            </a:r>
          </a:p>
          <a:p>
            <a:r>
              <a:rPr lang="sv-SE" sz="2000" b="0" dirty="0"/>
              <a:t>Vad kan det få för konsekvenser för insatsen om det inte finns några mål – eller om målen är vagt formulerade?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1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</a:t>
            </a:r>
            <a:br>
              <a:rPr lang="sv-SE" b="0" dirty="0"/>
            </a:br>
            <a:r>
              <a:rPr lang="sv-SE" b="0" dirty="0"/>
              <a:t>som kommit fram i diskussionen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Skriv upp på tavlan eller på </a:t>
            </a:r>
            <a:br>
              <a:rPr lang="sv-SE" b="0" dirty="0"/>
            </a:br>
            <a:r>
              <a:rPr lang="sv-SE" b="0" dirty="0"/>
              <a:t>ett blädderblock.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36827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7789862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MÅL</a:t>
            </a:r>
          </a:p>
          <a:p>
            <a:r>
              <a:rPr lang="sv-SE" dirty="0"/>
              <a:t>Det önskade resultatet med insatsen:</a:t>
            </a:r>
          </a:p>
          <a:p>
            <a:pPr lvl="1"/>
            <a:r>
              <a:rPr lang="sv-SE" dirty="0"/>
              <a:t>Hur ska </a:t>
            </a:r>
            <a:r>
              <a:rPr lang="sv-SE" u="sng" dirty="0"/>
              <a:t>barnet eller den unge </a:t>
            </a:r>
            <a:r>
              <a:rPr lang="sv-SE" dirty="0"/>
              <a:t>ha det jämfört med NU?</a:t>
            </a:r>
          </a:p>
          <a:p>
            <a:pPr lvl="1"/>
            <a:r>
              <a:rPr lang="sv-SE" dirty="0"/>
              <a:t>Hur ska det vara för </a:t>
            </a:r>
            <a:r>
              <a:rPr lang="sv-SE" u="sng" dirty="0"/>
              <a:t>barnet eller den unge</a:t>
            </a:r>
            <a:r>
              <a:rPr lang="sv-SE" dirty="0"/>
              <a:t> när målet är uppnått?</a:t>
            </a:r>
          </a:p>
          <a:p>
            <a:pPr lvl="1"/>
            <a:r>
              <a:rPr lang="sv-SE" dirty="0"/>
              <a:t>Vad ska ha hänt i </a:t>
            </a:r>
            <a:r>
              <a:rPr lang="sv-SE" u="sng" dirty="0"/>
              <a:t>barnet eller den unges </a:t>
            </a:r>
            <a:r>
              <a:rPr lang="sv-SE" dirty="0"/>
              <a:t>liv?</a:t>
            </a:r>
          </a:p>
          <a:p>
            <a:r>
              <a:rPr lang="sv-SE" dirty="0"/>
              <a:t>Barnets behov är en viktig utgångs-</a:t>
            </a:r>
            <a:br>
              <a:rPr lang="sv-SE" dirty="0"/>
            </a:br>
            <a:r>
              <a:rPr lang="sv-SE" dirty="0"/>
              <a:t>punkt för målen i uppdraget</a:t>
            </a:r>
          </a:p>
          <a:p>
            <a:endParaRPr lang="en-US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</p:spTree>
    <p:extLst>
      <p:ext uri="{BB962C8B-B14F-4D97-AF65-F5344CB8AC3E}">
        <p14:creationId xmlns:p14="http://schemas.microsoft.com/office/powerpoint/2010/main" val="111187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99312" cy="37084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b="0" dirty="0"/>
              <a:t>Jämför era egna definitioner med dem som ni just sett. Vilka likheter och skillnader kan ni se?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b="0" dirty="0"/>
              <a:t>Vilka frågor väcker övningen?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sv-SE" b="0" dirty="0"/>
              <a:t>Vad behöver vi ta reda på mer om?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Utforma uppdrag öppna insatser</a:t>
            </a:r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007660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/>
          <a:p>
            <a:r>
              <a:rPr lang="sv-SE" sz="3600" dirty="0"/>
              <a:t>Utforska mål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162727153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44</TotalTime>
  <Words>1309</Words>
  <Application>Microsoft Office PowerPoint</Application>
  <PresentationFormat>Bildspel på skärmen (4:3)</PresentationFormat>
  <Paragraphs>193</Paragraphs>
  <Slides>30</Slides>
  <Notes>20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30</vt:i4>
      </vt:variant>
    </vt:vector>
  </HeadingPairs>
  <TitlesOfParts>
    <vt:vector size="34" baseType="lpstr">
      <vt:lpstr>Arial</vt:lpstr>
      <vt:lpstr>Calibri</vt:lpstr>
      <vt:lpstr>Century Gothic</vt:lpstr>
      <vt:lpstr>SoS-PPT-svensk-150922</vt:lpstr>
      <vt:lpstr>Formulera mål för uppdrag till utförare  </vt:lpstr>
      <vt:lpstr>Innehåll och ungefärlig tidsåtgång</vt:lpstr>
      <vt:lpstr>Mål – vad och varför?  (30 minuter)</vt:lpstr>
      <vt:lpstr>Övningens syfte</vt:lpstr>
      <vt:lpstr>Diskutera två och två  (5 minuter)</vt:lpstr>
      <vt:lpstr>Sammanfatta gemensamt  (10 minuter)</vt:lpstr>
      <vt:lpstr>PowerPoint-presentation</vt:lpstr>
      <vt:lpstr>Sammanfatta och avsluta (5 minuter)</vt:lpstr>
      <vt:lpstr>Utforska mål (30 minuter)</vt:lpstr>
      <vt:lpstr>Övningens syfte</vt:lpstr>
      <vt:lpstr>Diskutera två och två  (5 minuter)</vt:lpstr>
      <vt:lpstr>Diskutera två och två  (5 minuter)</vt:lpstr>
      <vt:lpstr>Fundera enskilt  (3 minuter) </vt:lpstr>
      <vt:lpstr>Sammanfatta och avsluta (10 minuter)</vt:lpstr>
      <vt:lpstr>Utforska mål i eget ärende  (45 minuter)</vt:lpstr>
      <vt:lpstr>Övningens syfte</vt:lpstr>
      <vt:lpstr>Arbeta enskilt  (15 minuter) </vt:lpstr>
      <vt:lpstr>Frågor till enskild reflektion  över dina mål </vt:lpstr>
      <vt:lpstr>Diskutera två och två  (15 minuter) </vt:lpstr>
      <vt:lpstr>Sammanfatta och avsluta  (10 minuter) </vt:lpstr>
      <vt:lpstr>Formulera mål (50 minuter)</vt:lpstr>
      <vt:lpstr>Övningens syfte</vt:lpstr>
      <vt:lpstr>Beskriv ärendet  (3 minuter)</vt:lpstr>
      <vt:lpstr>Fundera enskilt  (5 minuter)</vt:lpstr>
      <vt:lpstr>Prioritera två och två  (15 minuter)</vt:lpstr>
      <vt:lpstr>Gå igenom gemensamt  (15 minuter)</vt:lpstr>
      <vt:lpstr>Fundera enskilt  (3 minuter)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13</cp:revision>
  <cp:lastPrinted>2015-05-08T11:44:01Z</cp:lastPrinted>
  <dcterms:created xsi:type="dcterms:W3CDTF">2020-02-18T15:00:56Z</dcterms:created>
  <dcterms:modified xsi:type="dcterms:W3CDTF">2022-04-13T11:30:39Z</dcterms:modified>
</cp:coreProperties>
</file>