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60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57" r:id="rId10"/>
    <p:sldId id="324" r:id="rId11"/>
    <p:sldId id="325" r:id="rId12"/>
    <p:sldId id="327" r:id="rId13"/>
    <p:sldId id="355" r:id="rId14"/>
    <p:sldId id="329" r:id="rId15"/>
    <p:sldId id="330" r:id="rId16"/>
    <p:sldId id="331" r:id="rId17"/>
    <p:sldId id="332" r:id="rId18"/>
    <p:sldId id="333" r:id="rId19"/>
    <p:sldId id="352" r:id="rId20"/>
    <p:sldId id="353" r:id="rId21"/>
    <p:sldId id="356" r:id="rId22"/>
    <p:sldId id="354" r:id="rId23"/>
    <p:sldId id="338" r:id="rId24"/>
    <p:sldId id="339" r:id="rId25"/>
    <p:sldId id="341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58" r:id="rId34"/>
    <p:sldId id="350" r:id="rId35"/>
    <p:sldId id="361" r:id="rId36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63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Östergren, Cecilia" initials="ÖC" lastIdx="4" clrIdx="1">
    <p:extLst>
      <p:ext uri="{19B8F6BF-5375-455C-9EA6-DF929625EA0E}">
        <p15:presenceInfo xmlns:p15="http://schemas.microsoft.com/office/powerpoint/2012/main" userId="S-1-5-21-2075942658-1792417684-393963531-290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789" autoAdjust="0"/>
  </p:normalViewPr>
  <p:slideViewPr>
    <p:cSldViewPr snapToGrid="0" showGuides="1">
      <p:cViewPr varScale="1">
        <p:scale>
          <a:sx n="41" d="100"/>
          <a:sy n="41" d="100"/>
        </p:scale>
        <p:origin x="1470" y="5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2023-01-04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Ungefärlig</a:t>
            </a:r>
            <a:r>
              <a:rPr lang="sv-SE" baseline="0" dirty="0"/>
              <a:t> tid för hela övningen 40 minuter.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9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gruppen</a:t>
            </a:r>
            <a:r>
              <a:rPr lang="en-US" dirty="0"/>
              <a:t>.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2059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gruppen</a:t>
            </a:r>
            <a:r>
              <a:rPr lang="en-US" dirty="0"/>
              <a:t>.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850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534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baseline="0" dirty="0"/>
              <a:t>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star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deltagarna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965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sätta</a:t>
            </a:r>
            <a:r>
              <a:rPr lang="en-US" dirty="0"/>
              <a:t> sig med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kollega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537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gruppen</a:t>
            </a:r>
            <a:r>
              <a:rPr lang="en-US" dirty="0"/>
              <a:t>.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7552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gruppen</a:t>
            </a:r>
            <a:r>
              <a:rPr lang="en-US" dirty="0"/>
              <a:t>.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54139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56262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0799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Denna</a:t>
            </a:r>
            <a:r>
              <a:rPr lang="en-US" dirty="0"/>
              <a:t> visas </a:t>
            </a:r>
            <a:r>
              <a:rPr lang="en-US" dirty="0" err="1"/>
              <a:t>inte</a:t>
            </a:r>
            <a:r>
              <a:rPr lang="en-US" baseline="0" dirty="0"/>
              <a:t> </a:t>
            </a:r>
            <a:r>
              <a:rPr lang="en-US" baseline="0" dirty="0" err="1"/>
              <a:t>för</a:t>
            </a:r>
            <a:r>
              <a:rPr lang="en-US" baseline="0" dirty="0"/>
              <a:t> </a:t>
            </a:r>
            <a:r>
              <a:rPr lang="en-US" baseline="0" dirty="0" err="1"/>
              <a:t>deltagarna</a:t>
            </a:r>
            <a:r>
              <a:rPr lang="en-US" baseline="0"/>
              <a:t>.  Det</a:t>
            </a:r>
            <a:r>
              <a:rPr lang="en-US" baseline="0" dirty="0"/>
              <a:t> </a:t>
            </a:r>
            <a:r>
              <a:rPr lang="en-US" baseline="0" dirty="0" err="1"/>
              <a:t>är</a:t>
            </a:r>
            <a:r>
              <a:rPr lang="en-US" baseline="0" dirty="0"/>
              <a:t> </a:t>
            </a:r>
            <a:r>
              <a:rPr lang="en-US" baseline="0" dirty="0" err="1"/>
              <a:t>en</a:t>
            </a:r>
            <a:r>
              <a:rPr lang="en-US" baseline="0" dirty="0"/>
              <a:t> </a:t>
            </a:r>
            <a:r>
              <a:rPr lang="en-US" baseline="0" dirty="0" err="1"/>
              <a:t>översikt</a:t>
            </a:r>
            <a:r>
              <a:rPr lang="en-US" baseline="0" dirty="0"/>
              <a:t> </a:t>
            </a:r>
            <a:r>
              <a:rPr lang="en-US" baseline="0" dirty="0" err="1"/>
              <a:t>över</a:t>
            </a:r>
            <a:r>
              <a:rPr lang="en-US" baseline="0" dirty="0"/>
              <a:t> </a:t>
            </a:r>
            <a:r>
              <a:rPr lang="en-US" baseline="0" dirty="0" err="1"/>
              <a:t>innehållet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60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1554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texten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gruppen</a:t>
            </a:r>
            <a:r>
              <a:rPr lang="en-US" dirty="0"/>
              <a:t>.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4244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2318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sätta</a:t>
            </a:r>
            <a:r>
              <a:rPr lang="en-US" dirty="0"/>
              <a:t> sig med den </a:t>
            </a:r>
            <a:r>
              <a:rPr lang="en-US" dirty="0" err="1"/>
              <a:t>kollega</a:t>
            </a:r>
            <a:r>
              <a:rPr lang="en-US" dirty="0"/>
              <a:t> de har </a:t>
            </a:r>
            <a:r>
              <a:rPr lang="en-US" dirty="0" err="1"/>
              <a:t>bytt</a:t>
            </a:r>
            <a:r>
              <a:rPr lang="en-US" dirty="0"/>
              <a:t> </a:t>
            </a:r>
            <a:r>
              <a:rPr lang="en-US" dirty="0" err="1"/>
              <a:t>ärende</a:t>
            </a:r>
            <a:r>
              <a:rPr lang="en-US" dirty="0"/>
              <a:t> med.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5524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3764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345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dirty="0"/>
              <a:t>Kontrollera att du har nätuppkoppling så att du kan visa filmen.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Klicka på bilden för att starta filmen</a:t>
            </a:r>
            <a:r>
              <a:rPr lang="sv-SE"/>
              <a:t>. Du </a:t>
            </a:r>
            <a:r>
              <a:rPr lang="sv-SE" dirty="0"/>
              <a:t>kan också klicka på länken under bilden – eller öppna en webbläsare och klistra in den i addressfältet.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929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63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16638079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1663807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player.vimeo.com/video/400261898?app_id=122963" TargetMode="External"/><Relationship Id="rId6" Type="http://schemas.openxmlformats.org/officeDocument/2006/relationships/hyperlink" Target="https://vimeo.com/400261898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16638079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Dokumentation i journal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1681" t="-25880" r="-20869" b="-6928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493507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r>
              <a:rPr lang="sv-SE" sz="2600" b="0" dirty="0"/>
              <a:t>Avsluta övningen. 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10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68579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r>
              <a:rPr lang="sv-SE" dirty="0"/>
              <a:t>4 kap. 9 – 10 §§ SOSFS 2014:5</a:t>
            </a:r>
          </a:p>
          <a:p>
            <a:r>
              <a:rPr lang="sv-SE" dirty="0"/>
              <a:t>Handläggning och dokumentation </a:t>
            </a:r>
            <a:br>
              <a:rPr lang="sv-SE" dirty="0"/>
            </a:br>
            <a:r>
              <a:rPr lang="sv-SE" dirty="0"/>
              <a:t>s. 176  – 179.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121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Dokumentera relevant information</a:t>
            </a:r>
            <a:br>
              <a:rPr lang="sv-SE" sz="3600" dirty="0"/>
            </a:br>
            <a:r>
              <a:rPr lang="sv-SE" sz="3600" b="0" dirty="0"/>
              <a:t>(60 minuter)</a:t>
            </a:r>
          </a:p>
        </p:txBody>
      </p:sp>
    </p:spTree>
    <p:extLst>
      <p:ext uri="{BB962C8B-B14F-4D97-AF65-F5344CB8AC3E}">
        <p14:creationId xmlns:p14="http://schemas.microsoft.com/office/powerpoint/2010/main" val="536561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Att synliggöra likheter och skillnader </a:t>
            </a:r>
            <a:br>
              <a:rPr lang="sv-SE" b="0" dirty="0"/>
            </a:br>
            <a:r>
              <a:rPr lang="sv-SE" b="0" dirty="0"/>
              <a:t>i vad vi dokumenterar från möten </a:t>
            </a:r>
            <a:br>
              <a:rPr lang="sv-SE" b="0" dirty="0"/>
            </a:br>
            <a:r>
              <a:rPr lang="sv-SE" b="0" dirty="0"/>
              <a:t>med barn och deras vårdnadshavare. </a:t>
            </a:r>
          </a:p>
          <a:p>
            <a:r>
              <a:rPr lang="sv-SE" b="0" dirty="0"/>
              <a:t>Att öva på att avgöra vad som faktiskt </a:t>
            </a:r>
            <a:br>
              <a:rPr lang="sv-SE" b="0" dirty="0"/>
            </a:br>
            <a:r>
              <a:rPr lang="sv-SE" b="0" dirty="0"/>
              <a:t>ska dokumenteras i journalen.</a:t>
            </a:r>
          </a:p>
          <a:p>
            <a:endParaRPr lang="sv-SE" b="0" dirty="0"/>
          </a:p>
          <a:p>
            <a:pPr marL="0" indent="0">
              <a:buNone/>
            </a:pPr>
            <a:endParaRPr lang="sv-SE" b="0" dirty="0">
              <a:hlinkClick r:id="rId3"/>
            </a:endParaRPr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27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Enskilt arbete – Instruktion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000" b="0" dirty="0"/>
              <a:t>Du ska nu får se en film från ett möte mellan handläggaren Sabina, 17-årige Samuel och hans mamma. Mamman upplever att Samuel dricker för mycket och hon har kontaktat socialtjänsten för att Samuel ska få hjälp att </a:t>
            </a:r>
            <a:br>
              <a:rPr lang="sv-SE" sz="2000" b="0" dirty="0"/>
            </a:br>
            <a:r>
              <a:rPr lang="sv-SE" sz="2000" b="0" dirty="0"/>
              <a:t>sluta. I filmen träffas de alla tre för första gången.</a:t>
            </a:r>
          </a:p>
          <a:p>
            <a:r>
              <a:rPr lang="sv-SE" sz="2000" b="0" dirty="0"/>
              <a:t>Ta arbetsanteckningar under eller efter samtalet </a:t>
            </a:r>
            <a:br>
              <a:rPr lang="sv-SE" sz="2000" b="0" dirty="0"/>
            </a:br>
            <a:r>
              <a:rPr lang="sv-SE" sz="2000" b="0" dirty="0"/>
              <a:t>– skriv ner sådant som du hade noterat om du var Sabina.</a:t>
            </a:r>
          </a:p>
          <a:p>
            <a:endParaRPr lang="sv-SE" b="0" dirty="0"/>
          </a:p>
          <a:p>
            <a:pPr marL="0" indent="0">
              <a:buNone/>
            </a:pPr>
            <a:endParaRPr lang="sv-SE" b="0" dirty="0">
              <a:hlinkClick r:id="rId3"/>
            </a:endParaRPr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986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Titta på filmen och anteckna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pic>
        <p:nvPicPr>
          <p:cNvPr id="5" name="Onlinemedia 4" title="Evidensbaserad praktik - Samuel">
            <a:hlinkClick r:id="" action="ppaction://media"/>
            <a:extLst>
              <a:ext uri="{FF2B5EF4-FFF2-40B4-BE49-F238E27FC236}">
                <a16:creationId xmlns:a16="http://schemas.microsoft.com/office/drawing/2014/main" id="{B7989A9C-FAE9-40E1-A51A-C8A9D10CF251}"/>
              </a:ext>
            </a:extLst>
          </p:cNvPr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90600" y="2058988"/>
            <a:ext cx="6581775" cy="3708400"/>
          </a:xfrm>
          <a:prstGeom prst="rect">
            <a:avLst/>
          </a:prstGeom>
        </p:spPr>
      </p:pic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15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14828AB-6D35-4370-9F57-D7E4BE9C9168}"/>
              </a:ext>
            </a:extLst>
          </p:cNvPr>
          <p:cNvSpPr txBox="1"/>
          <p:nvPr/>
        </p:nvSpPr>
        <p:spPr>
          <a:xfrm>
            <a:off x="3181675" y="5843638"/>
            <a:ext cx="2550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hlinkClick r:id="rId6"/>
              </a:rPr>
              <a:t>https://vimeo.com/400261898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01253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Jämför era anteckningar: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tog ni med och varför?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Skiljer sig era anteckningar åt eller </a:t>
            </a:r>
            <a:br>
              <a:rPr lang="sv-SE" sz="2000" b="0" dirty="0"/>
            </a:br>
            <a:r>
              <a:rPr lang="sv-SE" sz="2000" b="0" dirty="0"/>
              <a:t>har ni antecknat ungefär samma saker?</a:t>
            </a:r>
          </a:p>
          <a:p>
            <a:pPr marL="0" indent="0">
              <a:buNone/>
            </a:pPr>
            <a:endParaRPr lang="sv-SE" sz="2600" dirty="0"/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951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050923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Journalanteckningar som görs i samband med ett möte med den enskilde eller ett möte med flera personer bör begränsas till uppgifter om vilka personer som har deltagit vid mötet, vilka frågor som i huvudsak har behandlats och vad mötet har resulterat i. </a:t>
            </a:r>
          </a:p>
          <a:p>
            <a:pPr marL="0" indent="0">
              <a:buNone/>
            </a:pPr>
            <a:endParaRPr lang="sv-SE" b="0" dirty="0"/>
          </a:p>
          <a:p>
            <a:pPr marL="0" indent="0">
              <a:buNone/>
            </a:pPr>
            <a:r>
              <a:rPr lang="sv-SE" b="0" i="1" dirty="0"/>
              <a:t>(Allmänna råd till 4 kap. 9 §, SOSFS 2014:5)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1489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Journalanteckningar bör vara kortfattade och innehålla tydliga hänvisningar till andra handlingar i personakten som ger ytterligare information.</a:t>
            </a:r>
          </a:p>
          <a:p>
            <a:pPr marL="0" indent="0">
              <a:buNone/>
            </a:pPr>
            <a:endParaRPr lang="sv-SE" b="0" dirty="0"/>
          </a:p>
          <a:p>
            <a:pPr marL="0" indent="0">
              <a:buNone/>
            </a:pPr>
            <a:r>
              <a:rPr lang="sv-SE" b="0" i="1" dirty="0"/>
              <a:t>(Allmänna råd till 4 kap. 9 §, SOSFS 2014:5)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3516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Diskutera utifrån de allmänna råden: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Vilken information från samtalet bör ni dokumentera </a:t>
            </a:r>
            <a:br>
              <a:rPr lang="sv-SE" sz="2000" b="0" dirty="0"/>
            </a:br>
            <a:r>
              <a:rPr lang="sv-SE" sz="2000" b="0" dirty="0"/>
              <a:t>i journalen? Hur brukar ni göra?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Vilken information bör ni dokumentera i annan handling </a:t>
            </a:r>
            <a:br>
              <a:rPr lang="sv-SE" sz="2000" b="0" dirty="0"/>
            </a:br>
            <a:r>
              <a:rPr lang="sv-SE" sz="2000" b="0" dirty="0"/>
              <a:t>i akten? Hur brukar ni göra?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Finns det några förbättringsområden, och i så fall vilka?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Finns det något vi skulle behöva lära oss mer om?</a:t>
            </a:r>
          </a:p>
          <a:p>
            <a:pPr marL="0" indent="0">
              <a:buNone/>
            </a:pPr>
            <a:endParaRPr lang="sv-SE" sz="2600" dirty="0"/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8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7" y="687600"/>
            <a:ext cx="7344785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Följa ett ärende med hjälp av journal </a:t>
            </a:r>
            <a:br>
              <a:rPr lang="sv-SE" dirty="0"/>
            </a:br>
            <a:r>
              <a:rPr lang="sv-SE" b="0" dirty="0"/>
              <a:t>(40 minuter)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Dokumentera relevant information </a:t>
            </a:r>
            <a:br>
              <a:rPr lang="sv-SE" dirty="0"/>
            </a:br>
            <a:r>
              <a:rPr lang="sv-SE" b="0" dirty="0"/>
              <a:t>(60 minuter)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Dokumentera digitala meddelanden </a:t>
            </a:r>
            <a:br>
              <a:rPr lang="sv-SE" dirty="0"/>
            </a:br>
            <a:r>
              <a:rPr lang="sv-SE" b="0" dirty="0"/>
              <a:t>(40 minuter)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2838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Varje par berättar kort om: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en sak som kommit fram i diskussionen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huvudsakliga punkter att dokumentera i journalen.</a:t>
            </a:r>
            <a:endParaRPr lang="sv-SE" sz="2600" dirty="0"/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20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68175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Fortsatt diskussion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v-SE" sz="2000" b="0" dirty="0"/>
              <a:t>Hur tänker vi kring att ta med citat?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för- och nackdelar kan det </a:t>
            </a:r>
            <a:br>
              <a:rPr lang="sv-SE" sz="2000" b="0" dirty="0"/>
            </a:br>
            <a:r>
              <a:rPr lang="sv-SE" sz="2000" b="0" dirty="0"/>
              <a:t>finnas med det?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fyller det för syfte?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21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79561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Exempelvis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22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840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000" b="0" dirty="0"/>
              <a:t>Gå laget runt och låt dem som vill dela </a:t>
            </a:r>
            <a:br>
              <a:rPr lang="sv-SE" sz="2000" b="0" dirty="0"/>
            </a:br>
            <a:r>
              <a:rPr lang="sv-SE" sz="2000" b="0" dirty="0"/>
              <a:t>med sig av tankar kring övningen.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Skriv upp idéer om förbättringar och fortsatt </a:t>
            </a:r>
            <a:br>
              <a:rPr lang="sv-SE" sz="2000" b="0" dirty="0"/>
            </a:br>
            <a:r>
              <a:rPr lang="sv-SE" sz="2000" b="0" dirty="0"/>
              <a:t>lärande på tavlan eller på ett blädderblock.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Avsluta övningen.  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442616" y="612144"/>
            <a:ext cx="1002003" cy="1010494"/>
          </a:xfrm>
          <a:prstGeom prst="ellipse">
            <a:avLst/>
          </a:prstGeom>
        </p:spPr>
      </p:pic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077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600" dirty="0"/>
              <a:t>Läs mer:</a:t>
            </a:r>
          </a:p>
          <a:p>
            <a:r>
              <a:rPr lang="sv-SE" dirty="0"/>
              <a:t>Handläggning och dokumentation s. 176 – 179.</a:t>
            </a:r>
          </a:p>
          <a:p>
            <a:endParaRPr lang="sv-SE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057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Dokumentera </a:t>
            </a:r>
            <a:r>
              <a:rPr lang="sv-SE" sz="3600"/>
              <a:t>digitala meddelanden</a:t>
            </a:r>
            <a:br>
              <a:rPr lang="sv-SE" sz="3600" dirty="0"/>
            </a:br>
            <a:r>
              <a:rPr lang="sv-SE" sz="3600" b="0" dirty="0"/>
              <a:t>(40 minuter)</a:t>
            </a:r>
          </a:p>
        </p:txBody>
      </p:sp>
    </p:spTree>
    <p:extLst>
      <p:ext uri="{BB962C8B-B14F-4D97-AF65-F5344CB8AC3E}">
        <p14:creationId xmlns:p14="http://schemas.microsoft.com/office/powerpoint/2010/main" val="34509725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r>
              <a:rPr lang="sv-SE" b="0" dirty="0"/>
              <a:t>Väcka diskussion om hur och var vi dokumenterar inkommande handlingar.</a:t>
            </a:r>
          </a:p>
          <a:p>
            <a:pPr marL="271463" indent="-271463">
              <a:spcBef>
                <a:spcPts val="0"/>
              </a:spcBef>
              <a:spcAft>
                <a:spcPts val="800"/>
              </a:spcAft>
              <a:buFont typeface="Century Gothic" pitchFamily="34" charset="0"/>
              <a:buChar char="•"/>
            </a:pPr>
            <a:r>
              <a:rPr lang="sv-SE" b="0" dirty="0"/>
              <a:t>Formulera gemensamma sätt att </a:t>
            </a:r>
            <a:br>
              <a:rPr lang="sv-SE" b="0" dirty="0"/>
            </a:br>
            <a:r>
              <a:rPr lang="sv-SE" b="0" dirty="0"/>
              <a:t>dokumentera inkomna handlingar.</a:t>
            </a:r>
          </a:p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688" y="687600"/>
            <a:ext cx="1212300" cy="941500"/>
          </a:xfrm>
          <a:prstGeom prst="rect">
            <a:avLst/>
          </a:prstGeom>
        </p:spPr>
      </p:pic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</p:spTree>
    <p:extLst>
      <p:ext uri="{BB962C8B-B14F-4D97-AF65-F5344CB8AC3E}">
        <p14:creationId xmlns:p14="http://schemas.microsoft.com/office/powerpoint/2010/main" val="1848073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27</a:t>
            </a:fld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v-SE" sz="3400" dirty="0"/>
              <a:t>Scenario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sv-SE" dirty="0"/>
              <a:t>Mamma skickar ett långt sms där hon återger vad som hände igår när hon skulle hämta Kalle från hans pappa. </a:t>
            </a:r>
            <a:br>
              <a:rPr lang="sv-SE" dirty="0"/>
            </a:br>
            <a:r>
              <a:rPr lang="sv-SE" dirty="0"/>
              <a:t>Hon beskriver utförligt vad pappan sagt och hur han agerade. Hon skriver även hur Kalle reagerade.</a:t>
            </a:r>
          </a:p>
        </p:txBody>
      </p:sp>
    </p:spTree>
    <p:extLst>
      <p:ext uri="{BB962C8B-B14F-4D97-AF65-F5344CB8AC3E}">
        <p14:creationId xmlns:p14="http://schemas.microsoft.com/office/powerpoint/2010/main" val="31684308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b="0" dirty="0"/>
              <a:t>Vilken information skulle ni dokumentera </a:t>
            </a:r>
            <a:br>
              <a:rPr lang="sv-SE" sz="2600" b="0" dirty="0"/>
            </a:br>
            <a:r>
              <a:rPr lang="sv-SE" sz="2600" b="0" dirty="0"/>
              <a:t>från det inkomna sms:et?</a:t>
            </a:r>
          </a:p>
          <a:p>
            <a:pPr marL="0" indent="0">
              <a:buNone/>
            </a:pPr>
            <a:endParaRPr lang="sv-SE" sz="2600" dirty="0"/>
          </a:p>
          <a:p>
            <a:pPr marL="0" indent="0">
              <a:buNone/>
            </a:pPr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28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8443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29</a:t>
            </a:fld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handling är en framställning i skrift eller bild men också en upptagning som man kan läsa, avlyssna eller uppfatta med tekniskt hjälpmedel (se 2 kap. 3 § TF) </a:t>
            </a:r>
          </a:p>
          <a:p>
            <a:pPr marL="0" indent="0">
              <a:buNone/>
            </a:pPr>
            <a:r>
              <a:rPr lang="sv-SE" dirty="0"/>
              <a:t>En handling är alltså inte bara ett skriftligt dokument på papper utan även t.ex. en bandinspelning eller en videoupptagning.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</p:spTree>
    <p:extLst>
      <p:ext uri="{BB962C8B-B14F-4D97-AF65-F5344CB8AC3E}">
        <p14:creationId xmlns:p14="http://schemas.microsoft.com/office/powerpoint/2010/main" val="177759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Följ ett ärende med hjälp av journal</a:t>
            </a:r>
            <a:br>
              <a:rPr lang="sv-SE" sz="3600" dirty="0"/>
            </a:br>
            <a:r>
              <a:rPr lang="sv-SE" sz="3600" b="0" dirty="0"/>
              <a:t>(40 minuter)</a:t>
            </a:r>
          </a:p>
        </p:txBody>
      </p:sp>
    </p:spTree>
    <p:extLst>
      <p:ext uri="{BB962C8B-B14F-4D97-AF65-F5344CB8AC3E}">
        <p14:creationId xmlns:p14="http://schemas.microsoft.com/office/powerpoint/2010/main" val="3284195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30</a:t>
            </a:fld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000" dirty="0"/>
              <a:t>Journalanteckningar som görs i samband med telefonsamtal och elektroniska meddelanden bör begränsas till uppgifter om vem som har tagit kontakt, i vilket syfte och vad som i huvudsak har kommit fram.</a:t>
            </a:r>
          </a:p>
          <a:p>
            <a:pPr marL="0" indent="0">
              <a:buNone/>
            </a:pPr>
            <a:r>
              <a:rPr lang="sv-SE" sz="2000" dirty="0"/>
              <a:t>Journalanteckningar som gäller handlingar som har kommit in till eller upprättats av den som bedriver verksamhet bör begränsas till uppgifter om vilken typ av handling det gäller, innehållet i korthet och var handlingen i sin helhet finns tillgänglig i personakten.</a:t>
            </a:r>
          </a:p>
          <a:p>
            <a:pPr marL="0" indent="0">
              <a:buNone/>
            </a:pPr>
            <a:r>
              <a:rPr lang="sv-SE" sz="2000" b="0" i="1" dirty="0"/>
              <a:t>(Allmänna råd till 4 kap. 9 § SOSFS 2014:5)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</p:spTree>
    <p:extLst>
      <p:ext uri="{BB962C8B-B14F-4D97-AF65-F5344CB8AC3E}">
        <p14:creationId xmlns:p14="http://schemas.microsoft.com/office/powerpoint/2010/main" val="23009095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v-SE" sz="2600" b="0" dirty="0"/>
              <a:t>Jämför det ni kom fram till gällande dokumentation av sms:et med det </a:t>
            </a:r>
            <a:br>
              <a:rPr lang="sv-SE" sz="2600" b="0" dirty="0"/>
            </a:br>
            <a:r>
              <a:rPr lang="sv-SE" sz="2600" b="0" dirty="0"/>
              <a:t>ni nyss läst.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Hur stämde era tankegångar överens </a:t>
            </a:r>
            <a:br>
              <a:rPr lang="sv-SE" sz="2600" b="0" dirty="0"/>
            </a:br>
            <a:r>
              <a:rPr lang="sv-SE" sz="2600" b="0" dirty="0"/>
              <a:t>med texten?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31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99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32</a:t>
            </a:fld>
            <a:endParaRPr lang="sv-SE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Vad kom ni fram till? </a:t>
            </a:r>
            <a:br>
              <a:rPr lang="sv-SE" dirty="0"/>
            </a:br>
            <a:r>
              <a:rPr lang="sv-SE" dirty="0"/>
              <a:t>Delge gruppen era tankar.</a:t>
            </a:r>
          </a:p>
          <a:p>
            <a:pPr marL="0" indent="0">
              <a:buNone/>
            </a:pPr>
            <a:r>
              <a:rPr lang="sv-SE" sz="2000" dirty="0"/>
              <a:t>Hur tänker ni kring dokumentation i journal av exempelvis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b="0" dirty="0"/>
              <a:t>e-post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b="0" dirty="0"/>
              <a:t>telefonsamtal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b="0" dirty="0"/>
              <a:t>inspelad film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000" b="0" dirty="0"/>
              <a:t>USB-minne?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2819920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Exempelvis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33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2405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600" dirty="0"/>
              <a:t>Läs mer:</a:t>
            </a:r>
          </a:p>
          <a:p>
            <a:r>
              <a:rPr lang="sv-SE" dirty="0"/>
              <a:t>Handläggning och dokumentation</a:t>
            </a:r>
            <a:br>
              <a:rPr lang="sv-SE" dirty="0"/>
            </a:br>
            <a:r>
              <a:rPr lang="sv-SE" dirty="0"/>
              <a:t>s. </a:t>
            </a:r>
            <a:r>
              <a:rPr lang="sv-SE"/>
              <a:t>178 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34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67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98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71463" indent="-271463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Att synliggöra vikten av en tydlig dokumentation i journalen.</a:t>
            </a:r>
          </a:p>
          <a:p>
            <a:pPr marL="271463" indent="-271463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Att visa på vilka faktorer som underlättar respektive försvårar för att kunna följa ett ärende med hjälp av journalen.</a:t>
            </a:r>
          </a:p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30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[…] dokumentationen ska säkerställa ärendets handläggning om den ordinarie handläggaren är frånvarande, t.ex. på </a:t>
            </a:r>
            <a:br>
              <a:rPr lang="sv-SE" dirty="0"/>
            </a:br>
            <a:r>
              <a:rPr lang="sv-SE" dirty="0"/>
              <a:t>grund av sjukdom.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0" i="1" dirty="0"/>
              <a:t>(Se Handläggning och dokumentation s. 177)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615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 b="0" dirty="0"/>
          </a:p>
          <a:p>
            <a:pPr marL="0" indent="0">
              <a:buNone/>
            </a:pPr>
            <a:endParaRPr lang="sv-SE" b="0" dirty="0">
              <a:hlinkClick r:id="rId3"/>
            </a:endParaRPr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7" name="Platshållare för text 2"/>
          <p:cNvSpPr txBox="1">
            <a:spLocks/>
          </p:cNvSpPr>
          <p:nvPr/>
        </p:nvSpPr>
        <p:spPr>
          <a:xfrm>
            <a:off x="802800" y="2059200"/>
            <a:ext cx="7516010" cy="3708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271463" indent="-271463" algn="l" defTabSz="914400" rtl="0" eaLnBrk="1" latinLnBrk="0" hangingPunct="1">
              <a:spcBef>
                <a:spcPts val="0"/>
              </a:spcBef>
              <a:spcAft>
                <a:spcPts val="800"/>
              </a:spcAft>
              <a:buSzPct val="115000"/>
              <a:buFont typeface="Century Gothic" pitchFamily="34" charset="0"/>
              <a:buChar char="•"/>
              <a:defRPr sz="2600" b="1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0700" indent="-2349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20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711200" indent="-1714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6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20750" indent="-1968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–"/>
              <a:defRPr sz="14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73150" indent="-14605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Char char="•"/>
              <a:defRPr sz="1200" b="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Byt utredningsplan och journal med en kollega</a:t>
            </a:r>
          </a:p>
          <a:p>
            <a:pPr marL="0" indent="0">
              <a:buNone/>
            </a:pPr>
            <a:r>
              <a:rPr lang="sv-SE" sz="2000" b="0" dirty="0"/>
              <a:t>Din kollega har blivit sjuk och du måste ta över en av hennes utredning. Du är inte så insatt i ärendet. Du har inte klart för dig vilka kontakter/samtal som är planerade i utredningen och inte heller vilka kontakter som tagits. </a:t>
            </a:r>
          </a:p>
          <a:p>
            <a:r>
              <a:rPr lang="sv-SE" sz="2000" b="0" dirty="0"/>
              <a:t>Utgå från utredningsplaneringen och stäm av i journalen </a:t>
            </a:r>
            <a:br>
              <a:rPr lang="sv-SE" sz="2000" b="0" dirty="0"/>
            </a:br>
            <a:r>
              <a:rPr lang="sv-SE" sz="2000" b="0" dirty="0"/>
              <a:t>vilka kontakter som tagits, vad som är gjort.</a:t>
            </a:r>
          </a:p>
          <a:p>
            <a:r>
              <a:rPr lang="sv-SE" sz="2000" b="0" dirty="0"/>
              <a:t>Är det tydligt utifrån dokumentationen hur du ska gå vidare </a:t>
            </a:r>
            <a:br>
              <a:rPr lang="sv-SE" sz="2000" b="0" dirty="0"/>
            </a:br>
            <a:r>
              <a:rPr lang="sv-SE" sz="2000" b="0" dirty="0"/>
              <a:t>i ärendet? Om inte – vad är det som gör att du inte vet vad </a:t>
            </a:r>
            <a:br>
              <a:rPr lang="sv-SE" sz="2000" b="0" dirty="0"/>
            </a:br>
            <a:r>
              <a:rPr lang="sv-SE" sz="2000" b="0" dirty="0"/>
              <a:t>som är nästa steg?</a:t>
            </a:r>
          </a:p>
          <a:p>
            <a:pPr marL="0" indent="0">
              <a:buNone/>
            </a:pPr>
            <a:endParaRPr lang="sv-SE" sz="1200" b="0" dirty="0"/>
          </a:p>
          <a:p>
            <a:endParaRPr lang="sv-SE" sz="1200" b="0" dirty="0">
              <a:solidFill>
                <a:srgbClr val="FF0000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502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600" b="0" dirty="0"/>
              <a:t>Skulle ni kunna ta över varandras </a:t>
            </a:r>
            <a:br>
              <a:rPr lang="sv-SE" sz="2600" b="0" dirty="0"/>
            </a:br>
            <a:r>
              <a:rPr lang="sv-SE" sz="2600" b="0" dirty="0"/>
              <a:t>ärende med hjälp av utrednings-</a:t>
            </a:r>
            <a:br>
              <a:rPr lang="sv-SE" sz="2600" b="0" dirty="0"/>
            </a:br>
            <a:r>
              <a:rPr lang="sv-SE" sz="2600" b="0" dirty="0"/>
              <a:t>planen och journalen?</a:t>
            </a:r>
          </a:p>
          <a:p>
            <a:r>
              <a:rPr lang="sv-SE" sz="2600" b="0" dirty="0"/>
              <a:t>Ge feedback om vad som under-</a:t>
            </a:r>
            <a:br>
              <a:rPr lang="sv-SE" sz="2600" b="0" dirty="0"/>
            </a:br>
            <a:r>
              <a:rPr lang="sv-SE" sz="2600" b="0" dirty="0"/>
              <a:t>lättade respektive försvårade för </a:t>
            </a:r>
            <a:br>
              <a:rPr lang="sv-SE" sz="2600" b="0" dirty="0"/>
            </a:br>
            <a:r>
              <a:rPr lang="sv-SE" sz="2600" b="0" dirty="0"/>
              <a:t>att hitta nödvändig information. </a:t>
            </a:r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75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</a:t>
            </a:r>
            <a:br>
              <a:rPr lang="sv-SE" b="0" dirty="0"/>
            </a:br>
            <a:r>
              <a:rPr lang="sv-SE" b="0" dirty="0"/>
              <a:t>som kommit fram i diskussionen.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34453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Exempelvis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  <a:p>
            <a:endParaRPr lang="sv-SE" sz="2600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Journal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37492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140</TotalTime>
  <Words>1452</Words>
  <Application>Microsoft Office PowerPoint</Application>
  <PresentationFormat>Bildspel på skärmen (4:3)</PresentationFormat>
  <Paragraphs>205</Paragraphs>
  <Slides>35</Slides>
  <Notes>18</Notes>
  <HiddenSlides>1</HiddenSlides>
  <MMClips>1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35</vt:i4>
      </vt:variant>
    </vt:vector>
  </HeadingPairs>
  <TitlesOfParts>
    <vt:vector size="39" baseType="lpstr">
      <vt:lpstr>Arial</vt:lpstr>
      <vt:lpstr>Calibri</vt:lpstr>
      <vt:lpstr>Century Gothic</vt:lpstr>
      <vt:lpstr>SoS-PPT-svensk-150922</vt:lpstr>
      <vt:lpstr>Dokumentation i journal   </vt:lpstr>
      <vt:lpstr>Innehåll och ungefärlig tidsåtgång</vt:lpstr>
      <vt:lpstr>Följ ett ärende med hjälp av journal (40 minuter)</vt:lpstr>
      <vt:lpstr>Övningens syfte</vt:lpstr>
      <vt:lpstr>PowerPoint-presentation</vt:lpstr>
      <vt:lpstr>Arbeta enskilt (15 minuter)</vt:lpstr>
      <vt:lpstr>Diskutera två och två (5 minuter)</vt:lpstr>
      <vt:lpstr>Diskutera gemensamt  (10 minuter)</vt:lpstr>
      <vt:lpstr>Fundera enskilt (10 minuter)</vt:lpstr>
      <vt:lpstr>Sammanfatta och avsluta (5 minuter)</vt:lpstr>
      <vt:lpstr>PowerPoint-presentation</vt:lpstr>
      <vt:lpstr>Dokumentera relevant information (60 minuter)</vt:lpstr>
      <vt:lpstr>Övningens syfte</vt:lpstr>
      <vt:lpstr>Enskilt arbete – Instruktion</vt:lpstr>
      <vt:lpstr>Titta på filmen och anteckna  (5 minuter)</vt:lpstr>
      <vt:lpstr>Diskutera två och två (10 minuter)</vt:lpstr>
      <vt:lpstr>PowerPoint-presentation</vt:lpstr>
      <vt:lpstr>PowerPoint-presentation</vt:lpstr>
      <vt:lpstr>Diskutera två och två (10 minuter)</vt:lpstr>
      <vt:lpstr>Diskutera gemensamt (10 minuter)</vt:lpstr>
      <vt:lpstr>Fortsatt diskussion (10 minuter)</vt:lpstr>
      <vt:lpstr>Fundera enskilt (10 minuter)</vt:lpstr>
      <vt:lpstr>Sammanfatta och avsluta (5 minuter)</vt:lpstr>
      <vt:lpstr>PowerPoint-presentation</vt:lpstr>
      <vt:lpstr>Dokumentera digitala meddelanden (40 minuter)</vt:lpstr>
      <vt:lpstr>Övningens syfte</vt:lpstr>
      <vt:lpstr>PowerPoint-presentation</vt:lpstr>
      <vt:lpstr>Diskutera två och två (5 minuter)</vt:lpstr>
      <vt:lpstr>PowerPoint-presentation</vt:lpstr>
      <vt:lpstr>PowerPoint-presentation</vt:lpstr>
      <vt:lpstr>Diskutera två och två (5 minuter)</vt:lpstr>
      <vt:lpstr>Diskutera gemensamt  (15 minuter)</vt:lpstr>
      <vt:lpstr>Fundera enskilt (10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Ekerstedt, Malin</cp:lastModifiedBy>
  <cp:revision>39</cp:revision>
  <cp:lastPrinted>2015-05-08T11:44:01Z</cp:lastPrinted>
  <dcterms:created xsi:type="dcterms:W3CDTF">2020-02-10T13:36:39Z</dcterms:created>
  <dcterms:modified xsi:type="dcterms:W3CDTF">2023-01-04T13:49:30Z</dcterms:modified>
</cp:coreProperties>
</file>