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31" r:id="rId2"/>
    <p:sldId id="316" r:id="rId3"/>
    <p:sldId id="317" r:id="rId4"/>
    <p:sldId id="318" r:id="rId5"/>
    <p:sldId id="334" r:id="rId6"/>
    <p:sldId id="319" r:id="rId7"/>
    <p:sldId id="320" r:id="rId8"/>
    <p:sldId id="332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3" r:id="rId18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Kågström, Eva" initials="KE" lastIdx="1" clrIdx="0">
    <p:extLst>
      <p:ext uri="{19B8F6BF-5375-455C-9EA6-DF929625EA0E}">
        <p15:presenceInfo xmlns:p15="http://schemas.microsoft.com/office/powerpoint/2012/main" userId="S-1-5-21-2075942658-1792417684-393963531-309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3367" autoAdjust="0"/>
  </p:normalViewPr>
  <p:slideViewPr>
    <p:cSldViewPr snapToGrid="0" showGuides="1">
      <p:cViewPr varScale="1">
        <p:scale>
          <a:sx n="50" d="100"/>
          <a:sy n="50" d="100"/>
        </p:scale>
        <p:origin x="1644" y="44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Här börjar bildspelet</a:t>
            </a:r>
            <a:r>
              <a:rPr lang="sv-SE" baseline="0" dirty="0"/>
              <a:t> som du visar för deltagarna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3661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="0" dirty="0"/>
              <a:t>Dela in deltagarna i par.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0" dirty="0"/>
              <a:t>Be deltagarna att ta fram övningsinstruktionerna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Gå igenom instruktionerna och se till att paren </a:t>
            </a:r>
            <a:r>
              <a:rPr lang="sv-SE" sz="1200" b="0" dirty="0"/>
              <a:t>byter beslutsunderlag med varandra.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="0" dirty="0"/>
              <a:t>Om de går iväg,</a:t>
            </a:r>
            <a:r>
              <a:rPr lang="sv-SE" sz="1200" b="0" baseline="0" dirty="0"/>
              <a:t> b</a:t>
            </a:r>
            <a:r>
              <a:rPr lang="sv-SE" dirty="0"/>
              <a:t>estäm en tid för återsamling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4639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övningsinstruktion är den deltagarna</a:t>
            </a:r>
            <a:r>
              <a:rPr lang="sv-SE" baseline="0" dirty="0"/>
              <a:t> ska få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471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del av </a:t>
            </a:r>
            <a:r>
              <a:rPr lang="en-US" dirty="0" err="1"/>
              <a:t>avslutningen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du, om du </a:t>
            </a:r>
            <a:r>
              <a:rPr lang="en-US" dirty="0" err="1"/>
              <a:t>vill</a:t>
            </a:r>
            <a:r>
              <a:rPr lang="en-US" dirty="0"/>
              <a:t>, visa </a:t>
            </a:r>
            <a:r>
              <a:rPr lang="en-US" dirty="0" err="1"/>
              <a:t>tipsen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fördjupande</a:t>
            </a:r>
            <a:r>
              <a:rPr lang="en-US" dirty="0"/>
              <a:t> </a:t>
            </a:r>
            <a:r>
              <a:rPr lang="en-US" dirty="0" err="1"/>
              <a:t>läsning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5985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bild visas</a:t>
            </a:r>
            <a:r>
              <a:rPr lang="sv-SE" baseline="0" dirty="0"/>
              <a:t> inte för deltagarna. Den är till för att du ska veta vilka övningar som finns här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9531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3565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 för gruppen,</a:t>
            </a:r>
            <a:r>
              <a:rPr lang="sv-SE" baseline="0" dirty="0"/>
              <a:t> ta fram nästa bild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366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 för gruppen.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8659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 för gruppen.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8327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Dela</a:t>
            </a:r>
            <a:r>
              <a:rPr lang="en-US" dirty="0"/>
              <a:t> in </a:t>
            </a:r>
            <a:r>
              <a:rPr lang="en-US" dirty="0" err="1"/>
              <a:t>gruppen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 och be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diskutera</a:t>
            </a:r>
            <a:r>
              <a:rPr lang="en-US" dirty="0"/>
              <a:t> </a:t>
            </a:r>
            <a:r>
              <a:rPr lang="en-US" dirty="0" err="1"/>
              <a:t>frågorna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bilden</a:t>
            </a:r>
            <a:r>
              <a:rPr lang="en-US" dirty="0"/>
              <a:t>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5975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instruktioner i Deltagarmaterialet som</a:t>
            </a:r>
            <a:r>
              <a:rPr lang="sv-SE" baseline="0" dirty="0"/>
              <a:t> du behöver se till att deltagarna får när de ska öva.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26373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="0" dirty="0"/>
              <a:t>Gå igenom syftet tillsammans.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6519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DD622-F54F-40E9-B147-94DCF94A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36BCF-7566-492C-AF06-9187DAD2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3AB57D-FB88-476D-8875-38B187B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51EFC1-176B-4D1F-A20B-4A4A670B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53F86B-0B63-4E3E-A572-3EA73FA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932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Analys och bedömning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89" t="-31038" r="-20566" b="-8673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1595422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Kollegial granskning</a:t>
            </a:r>
            <a:br>
              <a:rPr lang="sv-SE" sz="3600" dirty="0"/>
            </a:br>
            <a:r>
              <a:rPr lang="sv-SE" sz="3600" dirty="0"/>
              <a:t>analys och bedömning</a:t>
            </a:r>
            <a:r>
              <a:rPr lang="sv-SE" sz="3600"/>
              <a:t/>
            </a:r>
            <a:br>
              <a:rPr lang="sv-SE" sz="3600"/>
            </a:br>
            <a:r>
              <a:rPr lang="sv-SE" sz="3600" b="0"/>
              <a:t>(70 </a:t>
            </a:r>
            <a:r>
              <a:rPr lang="sv-SE" sz="3600" b="0" dirty="0"/>
              <a:t>minuter)</a:t>
            </a:r>
          </a:p>
        </p:txBody>
      </p:sp>
    </p:spTree>
    <p:extLst>
      <p:ext uri="{BB962C8B-B14F-4D97-AF65-F5344CB8AC3E}">
        <p14:creationId xmlns:p14="http://schemas.microsoft.com/office/powerpoint/2010/main" val="3104822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b="0" dirty="0"/>
              <a:t>Övningen syftar till att öka </a:t>
            </a:r>
            <a:br>
              <a:rPr lang="sv-SE" b="0" dirty="0"/>
            </a:br>
            <a:r>
              <a:rPr lang="sv-SE" b="0" dirty="0"/>
              <a:t>förmågan att analysera och </a:t>
            </a:r>
            <a:br>
              <a:rPr lang="sv-SE" b="0" dirty="0"/>
            </a:br>
            <a:r>
              <a:rPr lang="sv-SE" b="0" dirty="0"/>
              <a:t>bedöma inhämtad information.  </a:t>
            </a:r>
            <a:endParaRPr lang="sv-SE" b="0" i="1" dirty="0"/>
          </a:p>
          <a:p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3183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 </a:t>
            </a:r>
            <a:br>
              <a:rPr lang="sv-SE" dirty="0"/>
            </a:br>
            <a:r>
              <a:rPr lang="sv-SE" b="0" dirty="0"/>
              <a:t>(30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1463" indent="-271463">
              <a:spcBef>
                <a:spcPts val="0"/>
              </a:spcBef>
              <a:spcAft>
                <a:spcPts val="800"/>
              </a:spcAft>
              <a:buFont typeface="Century Gothic" pitchFamily="34" charset="0"/>
              <a:buChar char="•"/>
            </a:pPr>
            <a:r>
              <a:rPr lang="sv-SE" b="0" dirty="0"/>
              <a:t>Utgå från övningsinstruktionen </a:t>
            </a:r>
          </a:p>
          <a:p>
            <a:pPr marL="271463" indent="-271463">
              <a:spcBef>
                <a:spcPts val="0"/>
              </a:spcBef>
              <a:spcAft>
                <a:spcPts val="800"/>
              </a:spcAft>
              <a:buFont typeface="Century Gothic" pitchFamily="34" charset="0"/>
              <a:buChar char="•"/>
            </a:pPr>
            <a:r>
              <a:rPr lang="sv-SE" b="0" dirty="0"/>
              <a:t>Arbeta med din kollegas beslutsunderlag.</a:t>
            </a:r>
          </a:p>
          <a:p>
            <a:pPr marL="271463" indent="-271463">
              <a:spcBef>
                <a:spcPts val="0"/>
              </a:spcBef>
              <a:spcAft>
                <a:spcPts val="800"/>
              </a:spcAft>
              <a:buFont typeface="Century Gothic" pitchFamily="34" charset="0"/>
              <a:buChar char="•"/>
            </a:pPr>
            <a:endParaRPr lang="sv-SE" b="0" dirty="0"/>
          </a:p>
          <a:p>
            <a:pPr marL="271463" indent="-271463">
              <a:spcBef>
                <a:spcPts val="0"/>
              </a:spcBef>
              <a:spcAft>
                <a:spcPts val="800"/>
              </a:spcAft>
              <a:buFont typeface="Century Gothic" pitchFamily="34" charset="0"/>
              <a:buChar char="•"/>
            </a:pPr>
            <a:endParaRPr lang="sv-SE" b="0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9344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Läs Analys och bedömning i din kollegas beslutsunderlag. 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Markera de uppgifter som du uppfattar som information från utredningen, till exempel: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sz="2000" b="0" dirty="0"/>
              <a:t>”Lisa har en aktiv fritid, det innebär att hon….”  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sz="2000" b="0" dirty="0"/>
              <a:t>”Lisa upplever att hon kan prata med sin </a:t>
            </a:r>
            <a:br>
              <a:rPr lang="sv-SE" sz="2000" b="0" dirty="0"/>
            </a:br>
            <a:r>
              <a:rPr lang="sv-SE" sz="2000" b="0" dirty="0"/>
              <a:t>pappa när hon är ledsen…..” </a:t>
            </a:r>
          </a:p>
          <a:p>
            <a:pPr>
              <a:spcAft>
                <a:spcPts val="800"/>
              </a:spcAft>
            </a:pPr>
            <a:r>
              <a:rPr lang="sv-SE" sz="2000" b="0" dirty="0"/>
              <a:t>Titta på den text du har markerat. Finns det någon efterföljande analys eller resonemang runt informationen? </a:t>
            </a:r>
          </a:p>
          <a:p>
            <a:pPr>
              <a:spcAft>
                <a:spcPts val="800"/>
              </a:spcAft>
            </a:pPr>
            <a:r>
              <a:rPr lang="sv-SE" sz="2000" b="0" dirty="0"/>
              <a:t>Om det finns information utan analys, vad  behövs för att analysen ska bli mer än en sammanfattning? Ge förslag till hur resonemanget kan utvecklas.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5148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Återkoppla till din kollega </a:t>
            </a:r>
            <a:br>
              <a:rPr lang="sv-SE" dirty="0"/>
            </a:br>
            <a:r>
              <a:rPr lang="sv-SE" b="0" dirty="0"/>
              <a:t>(30 minuter)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sz="2800" dirty="0"/>
              <a:t>Turas om att berätta om era iakttagelser från det enskilda arbetet: </a:t>
            </a:r>
          </a:p>
          <a:p>
            <a:pPr lvl="1"/>
            <a:r>
              <a:rPr lang="sv-SE" sz="2000" dirty="0"/>
              <a:t>Vad har du uppfattat som information från utredningen och vad är analys och bedömning?</a:t>
            </a:r>
          </a:p>
          <a:p>
            <a:pPr lvl="1"/>
            <a:r>
              <a:rPr lang="sv-SE" sz="2000" dirty="0"/>
              <a:t>Vilka tips kan du ge din kollega för en mer ”analyserande” analys och bedömning?</a:t>
            </a:r>
          </a:p>
          <a:p>
            <a:pPr lvl="1"/>
            <a:r>
              <a:rPr lang="sv-SE" sz="2000" dirty="0"/>
              <a:t>Vad har du lärt dig av att läsa din kollegas analys och bedömning?</a:t>
            </a:r>
          </a:p>
          <a:p>
            <a:r>
              <a:rPr lang="sv-SE" sz="2800" dirty="0"/>
              <a:t>Sammanfatta och skriv ner några viktiga slutsatser att dela med resten av gruppen. </a:t>
            </a:r>
          </a:p>
          <a:p>
            <a:pPr lvl="1"/>
            <a:endParaRPr lang="sv-SE" sz="20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2644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dela med er av era slutsatser och lärdomar från övningen.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 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3400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400" dirty="0"/>
              <a:t>Läs mer:</a:t>
            </a:r>
          </a:p>
          <a:p>
            <a:r>
              <a:rPr lang="sv-SE" dirty="0"/>
              <a:t>Handläggning och dokumentation s. </a:t>
            </a:r>
            <a:r>
              <a:rPr lang="sv-SE" smtClean="0"/>
              <a:t>332</a:t>
            </a:r>
            <a:endParaRPr lang="sv-SE" dirty="0"/>
          </a:p>
          <a:p>
            <a:r>
              <a:rPr lang="sv-SE" dirty="0"/>
              <a:t>Grundbok i BBIC s. 82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8136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740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7286608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048350" cy="3708400"/>
          </a:xfrm>
        </p:spPr>
        <p:txBody>
          <a:bodyPr/>
          <a:lstStyle/>
          <a:p>
            <a:r>
              <a:rPr lang="sv-SE" sz="2800" dirty="0"/>
              <a:t>Vad är analys och bedömning? </a:t>
            </a:r>
            <a:r>
              <a:rPr lang="sv-SE" sz="2000" b="0" dirty="0"/>
              <a:t>(15 minuter)</a:t>
            </a:r>
            <a:endParaRPr lang="sv-SE" sz="2000" dirty="0"/>
          </a:p>
          <a:p>
            <a:r>
              <a:rPr lang="sv-SE" sz="2800" dirty="0"/>
              <a:t>Kollegial granskning av analys </a:t>
            </a:r>
            <a:br>
              <a:rPr lang="sv-SE" sz="2800" dirty="0"/>
            </a:br>
            <a:r>
              <a:rPr lang="sv-SE" sz="2800" dirty="0"/>
              <a:t>och bedömning </a:t>
            </a:r>
            <a:r>
              <a:rPr lang="sv-SE" sz="2000" b="0" dirty="0"/>
              <a:t>(60 minuter)</a:t>
            </a:r>
            <a:r>
              <a:rPr lang="sv-SE" sz="2800" dirty="0"/>
              <a:t/>
            </a:r>
            <a:br>
              <a:rPr lang="sv-SE" sz="2800" dirty="0"/>
            </a:br>
            <a:r>
              <a:rPr lang="sv-SE" sz="2800" dirty="0"/>
              <a:t/>
            </a:r>
            <a:br>
              <a:rPr lang="sv-SE" sz="2800" dirty="0"/>
            </a:b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9341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Vad är analys och bedömning?</a:t>
            </a:r>
            <a:br>
              <a:rPr lang="sv-SE" sz="3600" dirty="0"/>
            </a:br>
            <a:r>
              <a:rPr lang="sv-SE" sz="3600" b="0" dirty="0"/>
              <a:t>(20 minuter)</a:t>
            </a:r>
          </a:p>
        </p:txBody>
      </p:sp>
    </p:spTree>
    <p:extLst>
      <p:ext uri="{BB962C8B-B14F-4D97-AF65-F5344CB8AC3E}">
        <p14:creationId xmlns:p14="http://schemas.microsoft.com/office/powerpoint/2010/main" val="1136756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b="0" dirty="0"/>
              <a:t>Öka förståelsen för skillnaden </a:t>
            </a:r>
            <a:br>
              <a:rPr lang="sv-SE" b="0" dirty="0"/>
            </a:br>
            <a:r>
              <a:rPr lang="sv-SE" b="0" dirty="0"/>
              <a:t>mellan att sammanfatta inhämtad </a:t>
            </a:r>
            <a:br>
              <a:rPr lang="sv-SE" b="0" dirty="0"/>
            </a:br>
            <a:r>
              <a:rPr lang="sv-SE" b="0" dirty="0"/>
              <a:t>information och att analysera </a:t>
            </a:r>
            <a:br>
              <a:rPr lang="sv-SE" b="0" dirty="0"/>
            </a:br>
            <a:r>
              <a:rPr lang="sv-SE" b="0" dirty="0"/>
              <a:t>och bedöma information. </a:t>
            </a:r>
            <a:endParaRPr lang="sv-SE" b="0" strike="sngStrike" dirty="0"/>
          </a:p>
          <a:p>
            <a:pPr marL="0" indent="0">
              <a:buNone/>
            </a:pPr>
            <a:endParaRPr lang="sv-SE" sz="1600" i="1" dirty="0"/>
          </a:p>
          <a:p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8918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>
          <a:xfrm>
            <a:off x="801687" y="1574800"/>
            <a:ext cx="7298704" cy="3708400"/>
          </a:xfrm>
        </p:spPr>
        <p:txBody>
          <a:bodyPr/>
          <a:lstStyle/>
          <a:p>
            <a:pPr marL="0" lvl="0" indent="0">
              <a:buNone/>
            </a:pPr>
            <a:r>
              <a:rPr lang="sv-SE" sz="3400" dirty="0"/>
              <a:t>Vad är en analys och bedömning?</a:t>
            </a:r>
          </a:p>
          <a:p>
            <a:pPr marL="0" lvl="0" indent="0" algn="ctr">
              <a:buNone/>
            </a:pPr>
            <a:endParaRPr lang="sv-SE" sz="9600" dirty="0"/>
          </a:p>
          <a:p>
            <a:pPr marL="0" indent="0">
              <a:buNone/>
            </a:pPr>
            <a:endParaRPr lang="sv-SE" sz="2400" b="0" dirty="0"/>
          </a:p>
          <a:p>
            <a:pPr marL="0" indent="0">
              <a:buNone/>
            </a:pPr>
            <a:endParaRPr lang="sv-SE" sz="2000" b="0" dirty="0"/>
          </a:p>
          <a:p>
            <a:pPr marL="0" indent="0">
              <a:buNone/>
            </a:pPr>
            <a:endParaRPr lang="sv-SE" sz="2000" b="0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0603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>
          <a:xfrm>
            <a:off x="801687" y="1574800"/>
            <a:ext cx="7298704" cy="3708400"/>
          </a:xfrm>
        </p:spPr>
        <p:txBody>
          <a:bodyPr/>
          <a:lstStyle/>
          <a:p>
            <a:pPr marL="270000" lvl="0" indent="-270000"/>
            <a:r>
              <a:rPr lang="sv-SE" dirty="0"/>
              <a:t>Analysen ska klargöra barnets behov </a:t>
            </a:r>
            <a:br>
              <a:rPr lang="sv-SE" dirty="0"/>
            </a:br>
            <a:r>
              <a:rPr lang="sv-SE" dirty="0"/>
              <a:t>och svara på utredningens frågor.   </a:t>
            </a:r>
          </a:p>
          <a:p>
            <a:pPr marL="270000" lvl="0" indent="-270000"/>
            <a:r>
              <a:rPr lang="sv-SE" dirty="0"/>
              <a:t>Det är den information som du bedömt </a:t>
            </a:r>
            <a:br>
              <a:rPr lang="sv-SE" dirty="0"/>
            </a:br>
            <a:r>
              <a:rPr lang="sv-SE" dirty="0"/>
              <a:t>vara relevant i utredningen som analyseras.</a:t>
            </a:r>
          </a:p>
          <a:p>
            <a:pPr marL="270000" lvl="0" indent="-270000"/>
            <a:r>
              <a:rPr lang="sv-SE" dirty="0"/>
              <a:t>Det ska gå att förstå hur du har bedömt </a:t>
            </a:r>
            <a:br>
              <a:rPr lang="sv-SE" dirty="0"/>
            </a:br>
            <a:r>
              <a:rPr lang="sv-SE" dirty="0"/>
              <a:t>och analyserat informationen</a:t>
            </a:r>
            <a:r>
              <a:rPr lang="sv-SE" sz="2400" dirty="0"/>
              <a:t>.</a:t>
            </a:r>
          </a:p>
          <a:p>
            <a:pPr marL="0" indent="0">
              <a:buNone/>
            </a:pPr>
            <a:endParaRPr lang="sv-SE" sz="2400" b="0" dirty="0"/>
          </a:p>
          <a:p>
            <a:pPr marL="0" indent="0">
              <a:buNone/>
            </a:pPr>
            <a:endParaRPr lang="sv-SE" sz="2000" b="0" dirty="0"/>
          </a:p>
          <a:p>
            <a:pPr marL="0" indent="0">
              <a:buNone/>
            </a:pPr>
            <a:endParaRPr lang="sv-SE" sz="2000" b="0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9229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>
          <a:xfrm>
            <a:off x="801687" y="1574800"/>
            <a:ext cx="6959600" cy="3708400"/>
          </a:xfrm>
        </p:spPr>
        <p:txBody>
          <a:bodyPr/>
          <a:lstStyle/>
          <a:p>
            <a:pPr marL="0" lvl="0" indent="0">
              <a:buNone/>
            </a:pPr>
            <a:r>
              <a:rPr lang="sv-SE" dirty="0"/>
              <a:t>Bedömning handlar om att fastställa om barnet eller  den  unge behöver skydd eller stöd och om insatser krävs av social-tjänsten för att tillgodose barnets behov.</a:t>
            </a:r>
          </a:p>
          <a:p>
            <a:pPr marL="0" indent="0">
              <a:buNone/>
            </a:pPr>
            <a:endParaRPr lang="sv-SE" sz="2400" b="0" dirty="0"/>
          </a:p>
          <a:p>
            <a:pPr marL="0" indent="0">
              <a:buNone/>
            </a:pPr>
            <a:endParaRPr lang="sv-SE" sz="2000" b="0" dirty="0"/>
          </a:p>
          <a:p>
            <a:pPr marL="0" indent="0">
              <a:buNone/>
            </a:pPr>
            <a:endParaRPr lang="sv-SE" sz="2000" b="0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444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(10 minuter)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Vad är skillnaden mellan att sammanfatta information och att analysera information?</a:t>
            </a:r>
          </a:p>
          <a:p>
            <a:r>
              <a:rPr lang="sv-SE" dirty="0"/>
              <a:t>Händer det att du i din analys och bedömning fokuserar på att sammanfatta inhämtad information och missar att analysera hur </a:t>
            </a:r>
            <a:br>
              <a:rPr lang="sv-SE" dirty="0"/>
            </a:br>
            <a:r>
              <a:rPr lang="sv-SE" dirty="0"/>
              <a:t>det aktuella barnet påverkas av de omständigheter som du beskriver? </a:t>
            </a:r>
          </a:p>
          <a:p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58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gemensamt </a:t>
            </a: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>    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Låt varje par dela med sig av sina </a:t>
            </a:r>
            <a:br>
              <a:rPr lang="sv-SE" b="0" dirty="0"/>
            </a:br>
            <a:r>
              <a:rPr lang="sv-SE" b="0" dirty="0"/>
              <a:t>tankar till resten av gruppen. </a:t>
            </a:r>
          </a:p>
          <a:p>
            <a:r>
              <a:rPr lang="sv-SE" b="0" dirty="0"/>
              <a:t>Avsluta övningen. 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5722225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41</TotalTime>
  <Words>677</Words>
  <Application>Microsoft Office PowerPoint</Application>
  <PresentationFormat>Bildspel på skärmen (4:3)</PresentationFormat>
  <Paragraphs>108</Paragraphs>
  <Slides>17</Slides>
  <Notes>12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1" baseType="lpstr">
      <vt:lpstr>Arial</vt:lpstr>
      <vt:lpstr>Calibri</vt:lpstr>
      <vt:lpstr>Century Gothic</vt:lpstr>
      <vt:lpstr>SoS-PPT-svensk-150922</vt:lpstr>
      <vt:lpstr>Analys och bedömning  </vt:lpstr>
      <vt:lpstr>Innehåll och ungefärlig tidsåtgång</vt:lpstr>
      <vt:lpstr>Vad är analys och bedömning? (20 minuter)</vt:lpstr>
      <vt:lpstr>Övningens syfte </vt:lpstr>
      <vt:lpstr>PowerPoint-presentation</vt:lpstr>
      <vt:lpstr>PowerPoint-presentation</vt:lpstr>
      <vt:lpstr>PowerPoint-presentation</vt:lpstr>
      <vt:lpstr>Diskutera två och två  (10 minuter)</vt:lpstr>
      <vt:lpstr>Sammanfatta och avsluta gemensamt (5 minuter)     </vt:lpstr>
      <vt:lpstr>Kollegial granskning analys och bedömning (70 minuter)</vt:lpstr>
      <vt:lpstr>Övningens syfte </vt:lpstr>
      <vt:lpstr>Arbeta enskilt  (30 minuter)</vt:lpstr>
      <vt:lpstr>Läs Analys och bedömning i din kollegas beslutsunderlag.  </vt:lpstr>
      <vt:lpstr>Återkoppla till din kollega  (30 minuter) </vt:lpstr>
      <vt:lpstr>Sammanfatta och avsluta (5 minuter)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13</cp:revision>
  <cp:lastPrinted>2015-05-08T11:44:01Z</cp:lastPrinted>
  <dcterms:created xsi:type="dcterms:W3CDTF">2020-02-18T11:49:14Z</dcterms:created>
  <dcterms:modified xsi:type="dcterms:W3CDTF">2021-12-06T07:45:10Z</dcterms:modified>
</cp:coreProperties>
</file>