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handoutMasterIdLst>
    <p:handoutMasterId r:id="rId39"/>
  </p:handoutMasterIdLst>
  <p:sldIdLst>
    <p:sldId id="357" r:id="rId2"/>
    <p:sldId id="316" r:id="rId3"/>
    <p:sldId id="317" r:id="rId4"/>
    <p:sldId id="318" r:id="rId5"/>
    <p:sldId id="351" r:id="rId6"/>
    <p:sldId id="320" r:id="rId7"/>
    <p:sldId id="321" r:id="rId8"/>
    <p:sldId id="322" r:id="rId9"/>
    <p:sldId id="323" r:id="rId10"/>
    <p:sldId id="324" r:id="rId11"/>
    <p:sldId id="325" r:id="rId12"/>
    <p:sldId id="326" r:id="rId13"/>
    <p:sldId id="327" r:id="rId14"/>
    <p:sldId id="352" r:id="rId15"/>
    <p:sldId id="329" r:id="rId16"/>
    <p:sldId id="330" r:id="rId17"/>
    <p:sldId id="331" r:id="rId18"/>
    <p:sldId id="332" r:id="rId19"/>
    <p:sldId id="333" r:id="rId20"/>
    <p:sldId id="334" r:id="rId21"/>
    <p:sldId id="335" r:id="rId22"/>
    <p:sldId id="336" r:id="rId23"/>
    <p:sldId id="337" r:id="rId24"/>
    <p:sldId id="338" r:id="rId25"/>
    <p:sldId id="353" r:id="rId26"/>
    <p:sldId id="340" r:id="rId27"/>
    <p:sldId id="341" r:id="rId28"/>
    <p:sldId id="342" r:id="rId29"/>
    <p:sldId id="354" r:id="rId30"/>
    <p:sldId id="344" r:id="rId31"/>
    <p:sldId id="345" r:id="rId32"/>
    <p:sldId id="346" r:id="rId33"/>
    <p:sldId id="347" r:id="rId34"/>
    <p:sldId id="355" r:id="rId35"/>
    <p:sldId id="349" r:id="rId36"/>
    <p:sldId id="358" r:id="rId37"/>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åker, Eva" initials="AE" lastIdx="14" clrIdx="1">
    <p:extLst>
      <p:ext uri="{19B8F6BF-5375-455C-9EA6-DF929625EA0E}">
        <p15:presenceInfo xmlns:p15="http://schemas.microsoft.com/office/powerpoint/2012/main" userId="S-1-5-21-2075942658-1792417684-393963531-20547" providerId="AD"/>
      </p:ext>
    </p:extLst>
  </p:cmAuthor>
  <p:cmAuthor id="3" name="Östergren, Cecilia" initials="ÖC" lastIdx="5" clrIdx="2">
    <p:extLst>
      <p:ext uri="{19B8F6BF-5375-455C-9EA6-DF929625EA0E}">
        <p15:presenceInfo xmlns:p15="http://schemas.microsoft.com/office/powerpoint/2012/main" userId="S-1-5-21-2075942658-1792417684-393963531-29036" providerId="AD"/>
      </p:ext>
    </p:extLst>
  </p:cmAuthor>
  <p:cmAuthor id="4" name="Kågström, Eva" initials="KE" lastIdx="7" clrIdx="0">
    <p:extLst>
      <p:ext uri="{19B8F6BF-5375-455C-9EA6-DF929625EA0E}">
        <p15:presenceInfo xmlns:p15="http://schemas.microsoft.com/office/powerpoint/2012/main" userId="S-1-5-21-2075942658-1792417684-393963531-309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735" autoAdjust="0"/>
  </p:normalViewPr>
  <p:slideViewPr>
    <p:cSldViewPr snapToGrid="0" showGuides="1">
      <p:cViewPr varScale="1">
        <p:scale>
          <a:sx n="105" d="100"/>
          <a:sy n="105" d="100"/>
        </p:scale>
        <p:origin x="1776" y="102"/>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2024-01-10</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2024-01-10</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Deltagarna</a:t>
            </a:r>
            <a:r>
              <a:rPr lang="sv-SE" baseline="0" dirty="0"/>
              <a:t> har gjort en förberedande uppgift innan övningen.</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2541098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deltagarna och låt deltagarna jämföra med tidigare diskussion.</a:t>
            </a:r>
          </a:p>
          <a:p>
            <a:endParaRPr lang="sv-SE" dirty="0"/>
          </a:p>
          <a:p>
            <a:r>
              <a:rPr lang="sv-SE" dirty="0"/>
              <a:t>Gå sedan vidare till nästa påstående på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11</a:t>
            </a:fld>
            <a:endParaRPr lang="sv-SE"/>
          </a:p>
        </p:txBody>
      </p:sp>
    </p:spTree>
    <p:extLst>
      <p:ext uri="{BB962C8B-B14F-4D97-AF65-F5344CB8AC3E}">
        <p14:creationId xmlns:p14="http://schemas.microsoft.com/office/powerpoint/2010/main" val="2433300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Gå sedan vidare till nästa bild.</a:t>
            </a:r>
          </a:p>
          <a:p>
            <a:pPr marL="0" indent="0">
              <a:buFont typeface="Arial" panose="020B0604020202020204" pitchFamily="34" charset="0"/>
              <a:buNone/>
            </a:pPr>
            <a:endParaRPr lang="sv-SE" b="0"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12</a:t>
            </a:fld>
            <a:endParaRPr lang="sv-SE"/>
          </a:p>
        </p:txBody>
      </p:sp>
    </p:spTree>
    <p:extLst>
      <p:ext uri="{BB962C8B-B14F-4D97-AF65-F5344CB8AC3E}">
        <p14:creationId xmlns:p14="http://schemas.microsoft.com/office/powerpoint/2010/main" val="975348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deltagarna och låt deltagarna jämföra med tidigare diskussion.</a:t>
            </a:r>
          </a:p>
          <a:p>
            <a:endParaRPr lang="sv-SE" dirty="0"/>
          </a:p>
          <a:p>
            <a:r>
              <a:rPr lang="sv-SE" dirty="0"/>
              <a:t>Gå sedan vidare till nästa påstående på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13</a:t>
            </a:fld>
            <a:endParaRPr lang="sv-SE"/>
          </a:p>
        </p:txBody>
      </p:sp>
    </p:spTree>
    <p:extLst>
      <p:ext uri="{BB962C8B-B14F-4D97-AF65-F5344CB8AC3E}">
        <p14:creationId xmlns:p14="http://schemas.microsoft.com/office/powerpoint/2010/main" val="1791917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 </a:t>
            </a:r>
          </a:p>
        </p:txBody>
      </p:sp>
      <p:sp>
        <p:nvSpPr>
          <p:cNvPr id="4" name="Platshållare för bildnummer 3"/>
          <p:cNvSpPr>
            <a:spLocks noGrp="1"/>
          </p:cNvSpPr>
          <p:nvPr>
            <p:ph type="sldNum" sz="quarter" idx="5"/>
          </p:nvPr>
        </p:nvSpPr>
        <p:spPr/>
        <p:txBody>
          <a:bodyPr/>
          <a:lstStyle/>
          <a:p>
            <a:fld id="{D4045FB0-5EAC-49C2-A7A1-C763FDD81356}" type="slidenum">
              <a:rPr lang="sv-SE" smtClean="0"/>
              <a:t>17</a:t>
            </a:fld>
            <a:endParaRPr lang="sv-SE"/>
          </a:p>
        </p:txBody>
      </p:sp>
    </p:spTree>
    <p:extLst>
      <p:ext uri="{BB962C8B-B14F-4D97-AF65-F5344CB8AC3E}">
        <p14:creationId xmlns:p14="http://schemas.microsoft.com/office/powerpoint/2010/main" val="751533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deltagarna och gå sedan vidare till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18</a:t>
            </a:fld>
            <a:endParaRPr lang="sv-SE"/>
          </a:p>
        </p:txBody>
      </p:sp>
    </p:spTree>
    <p:extLst>
      <p:ext uri="{BB962C8B-B14F-4D97-AF65-F5344CB8AC3E}">
        <p14:creationId xmlns:p14="http://schemas.microsoft.com/office/powerpoint/2010/main" val="2892993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deltagarna och gå sedan vidare till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19</a:t>
            </a:fld>
            <a:endParaRPr lang="sv-SE"/>
          </a:p>
        </p:txBody>
      </p:sp>
    </p:spTree>
    <p:extLst>
      <p:ext uri="{BB962C8B-B14F-4D97-AF65-F5344CB8AC3E}">
        <p14:creationId xmlns:p14="http://schemas.microsoft.com/office/powerpoint/2010/main" val="4062451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t>Dela in </a:t>
            </a:r>
            <a:r>
              <a:rPr lang="en-US" dirty="0" err="1"/>
              <a:t>gruppen</a:t>
            </a:r>
            <a:r>
              <a:rPr lang="en-US" dirty="0"/>
              <a:t> </a:t>
            </a:r>
            <a:r>
              <a:rPr lang="en-US" dirty="0" err="1"/>
              <a:t>i</a:t>
            </a:r>
            <a:r>
              <a:rPr lang="en-US" dirty="0"/>
              <a:t> par </a:t>
            </a:r>
            <a:r>
              <a:rPr lang="en-US" dirty="0" err="1"/>
              <a:t>och</a:t>
            </a:r>
            <a:r>
              <a:rPr lang="en-US" dirty="0"/>
              <a:t> be dem </a:t>
            </a:r>
            <a:r>
              <a:rPr lang="en-US" dirty="0" err="1"/>
              <a:t>att</a:t>
            </a:r>
            <a:r>
              <a:rPr lang="en-US" dirty="0"/>
              <a:t> </a:t>
            </a:r>
            <a:r>
              <a:rPr lang="en-US" dirty="0" err="1"/>
              <a:t>diskutera</a:t>
            </a:r>
            <a:r>
              <a:rPr lang="en-US" dirty="0"/>
              <a:t> </a:t>
            </a:r>
            <a:r>
              <a:rPr lang="en-US" dirty="0" err="1"/>
              <a:t>frågorna</a:t>
            </a:r>
            <a:r>
              <a:rPr lang="en-US" dirty="0"/>
              <a:t> </a:t>
            </a:r>
            <a:r>
              <a:rPr lang="en-US" dirty="0" err="1"/>
              <a:t>på</a:t>
            </a:r>
            <a:r>
              <a:rPr lang="en-US" dirty="0"/>
              <a:t> </a:t>
            </a:r>
            <a:r>
              <a:rPr lang="en-US" dirty="0" err="1"/>
              <a:t>bilden</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20</a:t>
            </a:fld>
            <a:endParaRPr lang="sv-SE"/>
          </a:p>
        </p:txBody>
      </p:sp>
    </p:spTree>
    <p:extLst>
      <p:ext uri="{BB962C8B-B14F-4D97-AF65-F5344CB8AC3E}">
        <p14:creationId xmlns:p14="http://schemas.microsoft.com/office/powerpoint/2010/main" val="1978345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Be deltagarna ta fram sina förhandsbedömningar</a:t>
            </a:r>
          </a:p>
        </p:txBody>
      </p:sp>
      <p:sp>
        <p:nvSpPr>
          <p:cNvPr id="4" name="Platshållare för bildnummer 3"/>
          <p:cNvSpPr>
            <a:spLocks noGrp="1"/>
          </p:cNvSpPr>
          <p:nvPr>
            <p:ph type="sldNum" sz="quarter" idx="10"/>
          </p:nvPr>
        </p:nvSpPr>
        <p:spPr/>
        <p:txBody>
          <a:bodyPr/>
          <a:lstStyle/>
          <a:p>
            <a:fld id="{D4045FB0-5EAC-49C2-A7A1-C763FDD81356}" type="slidenum">
              <a:rPr lang="sv-SE" smtClean="0"/>
              <a:t>22</a:t>
            </a:fld>
            <a:endParaRPr lang="sv-SE"/>
          </a:p>
        </p:txBody>
      </p:sp>
    </p:spTree>
    <p:extLst>
      <p:ext uri="{BB962C8B-B14F-4D97-AF65-F5344CB8AC3E}">
        <p14:creationId xmlns:p14="http://schemas.microsoft.com/office/powerpoint/2010/main" val="407161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t>Dela in </a:t>
            </a:r>
            <a:r>
              <a:rPr lang="en-US" dirty="0" err="1"/>
              <a:t>gruppen</a:t>
            </a:r>
            <a:r>
              <a:rPr lang="en-US" dirty="0"/>
              <a:t> </a:t>
            </a:r>
            <a:r>
              <a:rPr lang="en-US" dirty="0" err="1"/>
              <a:t>i</a:t>
            </a:r>
            <a:r>
              <a:rPr lang="en-US" dirty="0"/>
              <a:t> par </a:t>
            </a:r>
            <a:r>
              <a:rPr lang="en-US" dirty="0" err="1"/>
              <a:t>och</a:t>
            </a:r>
            <a:r>
              <a:rPr lang="en-US" dirty="0"/>
              <a:t> be dem </a:t>
            </a:r>
            <a:r>
              <a:rPr lang="en-US" dirty="0" err="1"/>
              <a:t>att</a:t>
            </a:r>
            <a:r>
              <a:rPr lang="en-US" dirty="0"/>
              <a:t> </a:t>
            </a:r>
            <a:r>
              <a:rPr lang="en-US" dirty="0" err="1"/>
              <a:t>diskutera</a:t>
            </a:r>
            <a:r>
              <a:rPr lang="en-US" dirty="0"/>
              <a:t> </a:t>
            </a:r>
            <a:r>
              <a:rPr lang="en-US" dirty="0" err="1"/>
              <a:t>frågorna</a:t>
            </a:r>
            <a:r>
              <a:rPr lang="en-US" dirty="0"/>
              <a:t> </a:t>
            </a:r>
            <a:r>
              <a:rPr lang="en-US" dirty="0" err="1"/>
              <a:t>på</a:t>
            </a:r>
            <a:r>
              <a:rPr lang="en-US" dirty="0"/>
              <a:t> </a:t>
            </a:r>
            <a:r>
              <a:rPr lang="en-US" dirty="0" err="1"/>
              <a:t>bilden</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23</a:t>
            </a:fld>
            <a:endParaRPr lang="sv-SE"/>
          </a:p>
        </p:txBody>
      </p:sp>
    </p:spTree>
    <p:extLst>
      <p:ext uri="{BB962C8B-B14F-4D97-AF65-F5344CB8AC3E}">
        <p14:creationId xmlns:p14="http://schemas.microsoft.com/office/powerpoint/2010/main" val="1966513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 </a:t>
            </a:r>
          </a:p>
        </p:txBody>
      </p:sp>
      <p:sp>
        <p:nvSpPr>
          <p:cNvPr id="4" name="Platshållare för bildnummer 3"/>
          <p:cNvSpPr>
            <a:spLocks noGrp="1"/>
          </p:cNvSpPr>
          <p:nvPr>
            <p:ph type="sldNum" sz="quarter" idx="5"/>
          </p:nvPr>
        </p:nvSpPr>
        <p:spPr/>
        <p:txBody>
          <a:bodyPr/>
          <a:lstStyle/>
          <a:p>
            <a:fld id="{D4045FB0-5EAC-49C2-A7A1-C763FDD81356}" type="slidenum">
              <a:rPr lang="sv-SE" smtClean="0"/>
              <a:t>28</a:t>
            </a:fld>
            <a:endParaRPr lang="sv-SE"/>
          </a:p>
        </p:txBody>
      </p:sp>
    </p:spTree>
    <p:extLst>
      <p:ext uri="{BB962C8B-B14F-4D97-AF65-F5344CB8AC3E}">
        <p14:creationId xmlns:p14="http://schemas.microsoft.com/office/powerpoint/2010/main" val="2900064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visas inte för deltagarna, den är bara till för dig som en översikt om</a:t>
            </a:r>
            <a:r>
              <a:rPr lang="sv-SE" baseline="0" dirty="0"/>
              <a:t> innehållet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a:t>
            </a:fld>
            <a:endParaRPr lang="sv-SE"/>
          </a:p>
        </p:txBody>
      </p:sp>
    </p:spTree>
    <p:extLst>
      <p:ext uri="{BB962C8B-B14F-4D97-AF65-F5344CB8AC3E}">
        <p14:creationId xmlns:p14="http://schemas.microsoft.com/office/powerpoint/2010/main" val="346036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a:t>
            </a:r>
            <a:r>
              <a:rPr lang="sv-SE" baseline="0" dirty="0"/>
              <a:t> ta fram nästa bild</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30</a:t>
            </a:fld>
            <a:endParaRPr lang="sv-SE"/>
          </a:p>
        </p:txBody>
      </p:sp>
    </p:spTree>
    <p:extLst>
      <p:ext uri="{BB962C8B-B14F-4D97-AF65-F5344CB8AC3E}">
        <p14:creationId xmlns:p14="http://schemas.microsoft.com/office/powerpoint/2010/main" val="28924703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ta fram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31</a:t>
            </a:fld>
            <a:endParaRPr lang="sv-SE"/>
          </a:p>
        </p:txBody>
      </p:sp>
    </p:spTree>
    <p:extLst>
      <p:ext uri="{BB962C8B-B14F-4D97-AF65-F5344CB8AC3E}">
        <p14:creationId xmlns:p14="http://schemas.microsoft.com/office/powerpoint/2010/main" val="1668452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ta fram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32</a:t>
            </a:fld>
            <a:endParaRPr lang="sv-SE"/>
          </a:p>
        </p:txBody>
      </p:sp>
    </p:spTree>
    <p:extLst>
      <p:ext uri="{BB962C8B-B14F-4D97-AF65-F5344CB8AC3E}">
        <p14:creationId xmlns:p14="http://schemas.microsoft.com/office/powerpoint/2010/main" val="411235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 </a:t>
            </a:r>
          </a:p>
        </p:txBody>
      </p:sp>
      <p:sp>
        <p:nvSpPr>
          <p:cNvPr id="4" name="Platshållare för bildnummer 3"/>
          <p:cNvSpPr>
            <a:spLocks noGrp="1"/>
          </p:cNvSpPr>
          <p:nvPr>
            <p:ph type="sldNum" sz="quarter" idx="5"/>
          </p:nvPr>
        </p:nvSpPr>
        <p:spPr/>
        <p:txBody>
          <a:bodyPr/>
          <a:lstStyle/>
          <a:p>
            <a:fld id="{D4045FB0-5EAC-49C2-A7A1-C763FDD81356}" type="slidenum">
              <a:rPr lang="sv-SE" smtClean="0"/>
              <a:t>4</a:t>
            </a:fld>
            <a:endParaRPr lang="sv-SE"/>
          </a:p>
        </p:txBody>
      </p:sp>
    </p:spTree>
    <p:extLst>
      <p:ext uri="{BB962C8B-B14F-4D97-AF65-F5344CB8AC3E}">
        <p14:creationId xmlns:p14="http://schemas.microsoft.com/office/powerpoint/2010/main" val="22499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Skriv upp dessa instruktionen (på tavla</a:t>
            </a:r>
            <a:r>
              <a:rPr lang="sv-SE" baseline="0" dirty="0"/>
              <a:t> eller blädderblock)</a:t>
            </a:r>
            <a:r>
              <a:rPr lang="sv-SE" dirty="0"/>
              <a:t>,</a:t>
            </a:r>
            <a:r>
              <a:rPr lang="sv-SE" baseline="0" dirty="0"/>
              <a:t> ställ dig upp-håller med, sitt kvar- håller inte med , sitt kvar, räck upp handen-vet inte.</a:t>
            </a:r>
            <a:endParaRPr lang="sv-SE" dirty="0"/>
          </a:p>
          <a:p>
            <a:r>
              <a:rPr lang="sv-SE" dirty="0"/>
              <a:t>Gå</a:t>
            </a:r>
            <a:r>
              <a:rPr lang="sv-SE" baseline="0" dirty="0"/>
              <a:t> till nästa bild där i</a:t>
            </a:r>
            <a:r>
              <a:rPr lang="sv-SE" dirty="0"/>
              <a:t>nstruktionen fortsätter.</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5</a:t>
            </a:fld>
            <a:endParaRPr lang="sv-SE"/>
          </a:p>
        </p:txBody>
      </p:sp>
    </p:spTree>
    <p:extLst>
      <p:ext uri="{BB962C8B-B14F-4D97-AF65-F5344CB8AC3E}">
        <p14:creationId xmlns:p14="http://schemas.microsoft.com/office/powerpoint/2010/main" val="3087991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0" dirty="0"/>
              <a:t>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Gå sedan vidare till nästa bild.</a:t>
            </a:r>
          </a:p>
        </p:txBody>
      </p:sp>
      <p:sp>
        <p:nvSpPr>
          <p:cNvPr id="4" name="Platshållare för bildnummer 3"/>
          <p:cNvSpPr>
            <a:spLocks noGrp="1"/>
          </p:cNvSpPr>
          <p:nvPr>
            <p:ph type="sldNum" sz="quarter" idx="10"/>
          </p:nvPr>
        </p:nvSpPr>
        <p:spPr/>
        <p:txBody>
          <a:bodyPr/>
          <a:lstStyle/>
          <a:p>
            <a:fld id="{05D5686F-F078-4CCD-8B13-BD87C1522AC4}" type="slidenum">
              <a:rPr lang="sv-SE" smtClean="0"/>
              <a:t>6</a:t>
            </a:fld>
            <a:endParaRPr lang="sv-SE"/>
          </a:p>
        </p:txBody>
      </p:sp>
    </p:spTree>
    <p:extLst>
      <p:ext uri="{BB962C8B-B14F-4D97-AF65-F5344CB8AC3E}">
        <p14:creationId xmlns:p14="http://schemas.microsoft.com/office/powerpoint/2010/main" val="424412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Gå sedan vidare till nästa bild.</a:t>
            </a:r>
          </a:p>
          <a:p>
            <a:pPr marL="0" indent="0">
              <a:buFont typeface="Arial" panose="020B0604020202020204" pitchFamily="34" charset="0"/>
              <a:buNone/>
            </a:pPr>
            <a:endParaRPr lang="sv-SE" b="0"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7</a:t>
            </a:fld>
            <a:endParaRPr lang="sv-SE"/>
          </a:p>
        </p:txBody>
      </p:sp>
    </p:spTree>
    <p:extLst>
      <p:ext uri="{BB962C8B-B14F-4D97-AF65-F5344CB8AC3E}">
        <p14:creationId xmlns:p14="http://schemas.microsoft.com/office/powerpoint/2010/main" val="2837165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deltagarna och låt deltagarna jämföra med tidigare diskussion.</a:t>
            </a:r>
          </a:p>
          <a:p>
            <a:endParaRPr lang="sv-SE" dirty="0"/>
          </a:p>
          <a:p>
            <a:r>
              <a:rPr lang="sv-SE" dirty="0"/>
              <a:t>Gå sedan vidare till nästa påstående på nästa bild.</a:t>
            </a:r>
          </a:p>
        </p:txBody>
      </p:sp>
      <p:sp>
        <p:nvSpPr>
          <p:cNvPr id="4" name="Platshållare för bildnummer 3"/>
          <p:cNvSpPr>
            <a:spLocks noGrp="1"/>
          </p:cNvSpPr>
          <p:nvPr>
            <p:ph type="sldNum" sz="quarter" idx="10"/>
          </p:nvPr>
        </p:nvSpPr>
        <p:spPr/>
        <p:txBody>
          <a:bodyPr/>
          <a:lstStyle/>
          <a:p>
            <a:fld id="{D4045FB0-5EAC-49C2-A7A1-C763FDD81356}" type="slidenum">
              <a:rPr lang="sv-SE" smtClean="0"/>
              <a:t>8</a:t>
            </a:fld>
            <a:endParaRPr lang="sv-SE"/>
          </a:p>
        </p:txBody>
      </p:sp>
    </p:spTree>
    <p:extLst>
      <p:ext uri="{BB962C8B-B14F-4D97-AF65-F5344CB8AC3E}">
        <p14:creationId xmlns:p14="http://schemas.microsoft.com/office/powerpoint/2010/main" val="1677829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Gå sedan vidare till nästa påstående.</a:t>
            </a:r>
          </a:p>
          <a:p>
            <a:pPr marL="0" indent="0">
              <a:buFont typeface="Arial" panose="020B0604020202020204" pitchFamily="34" charset="0"/>
              <a:buNone/>
            </a:pPr>
            <a:endParaRPr lang="sv-SE" b="0"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9</a:t>
            </a:fld>
            <a:endParaRPr lang="sv-SE"/>
          </a:p>
        </p:txBody>
      </p:sp>
    </p:spTree>
    <p:extLst>
      <p:ext uri="{BB962C8B-B14F-4D97-AF65-F5344CB8AC3E}">
        <p14:creationId xmlns:p14="http://schemas.microsoft.com/office/powerpoint/2010/main" val="1183522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Gå sedan vidare till nästa bild.</a:t>
            </a:r>
          </a:p>
          <a:p>
            <a:pPr marL="0" indent="0">
              <a:buFont typeface="Arial" panose="020B0604020202020204" pitchFamily="34" charset="0"/>
              <a:buNone/>
            </a:pPr>
            <a:endParaRPr lang="sv-SE" b="0"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10</a:t>
            </a:fld>
            <a:endParaRPr lang="sv-SE"/>
          </a:p>
        </p:txBody>
      </p:sp>
    </p:spTree>
    <p:extLst>
      <p:ext uri="{BB962C8B-B14F-4D97-AF65-F5344CB8AC3E}">
        <p14:creationId xmlns:p14="http://schemas.microsoft.com/office/powerpoint/2010/main" val="845760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Aktualisera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Aktualisera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Aktualisera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Aktualisera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Aktualisera</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Aktualisera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DD622-F54F-40E9-B147-94DCF94A0BE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936BCF-7566-492C-AF06-9187DAD22A5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3AB57D-FB88-476D-8875-38B187BEB332}"/>
              </a:ext>
            </a:extLst>
          </p:cNvPr>
          <p:cNvSpPr>
            <a:spLocks noGrp="1"/>
          </p:cNvSpPr>
          <p:nvPr>
            <p:ph type="dt" sz="half" idx="10"/>
          </p:nvPr>
        </p:nvSpPr>
        <p:spPr/>
        <p:txBody>
          <a:bodyPr/>
          <a:lstStyle/>
          <a:p>
            <a:endParaRPr lang="sv-SE"/>
          </a:p>
        </p:txBody>
      </p:sp>
      <p:sp>
        <p:nvSpPr>
          <p:cNvPr id="5" name="Platshållare för sidfot 4">
            <a:extLst>
              <a:ext uri="{FF2B5EF4-FFF2-40B4-BE49-F238E27FC236}">
                <a16:creationId xmlns:a16="http://schemas.microsoft.com/office/drawing/2014/main" id="{3A51EFC1-176B-4D1F-A20B-4A4A670BF19B}"/>
              </a:ext>
            </a:extLst>
          </p:cNvPr>
          <p:cNvSpPr>
            <a:spLocks noGrp="1"/>
          </p:cNvSpPr>
          <p:nvPr>
            <p:ph type="ftr" sz="quarter" idx="11"/>
          </p:nvPr>
        </p:nvSpPr>
        <p:spPr/>
        <p:txBody>
          <a:bodyPr/>
          <a:lstStyle/>
          <a:p>
            <a:r>
              <a:rPr lang="sv-SE"/>
              <a:t>Aktualisera</a:t>
            </a:r>
          </a:p>
        </p:txBody>
      </p:sp>
      <p:sp>
        <p:nvSpPr>
          <p:cNvPr id="6" name="Platshållare för bildnummer 5">
            <a:extLst>
              <a:ext uri="{FF2B5EF4-FFF2-40B4-BE49-F238E27FC236}">
                <a16:creationId xmlns:a16="http://schemas.microsoft.com/office/drawing/2014/main" id="{C853F86B-0B63-4E3E-A572-3EA73FA6DCEF}"/>
              </a:ext>
            </a:extLst>
          </p:cNvPr>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3562158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Aktualisera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Aktualisera</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Förhandsbedömning</a:t>
            </a:r>
            <a:br>
              <a:rPr lang="sv-SE" dirty="0"/>
            </a:br>
            <a:br>
              <a:rPr lang="sv-SE" dirty="0"/>
            </a:br>
            <a:r>
              <a:rPr lang="sv-SE" sz="2100" dirty="0">
                <a:solidFill>
                  <a:srgbClr val="FFFFFF"/>
                </a:solidFill>
              </a:rPr>
              <a:t> </a:t>
            </a: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53767" t="-30863" r="-24267" b="-9434"/>
          <a:stretch/>
        </p:blipFill>
        <p:spPr>
          <a:solidFill>
            <a:srgbClr val="3DB7E4"/>
          </a:solidFill>
        </p:spPr>
      </p:pic>
    </p:spTree>
    <p:extLst>
      <p:ext uri="{BB962C8B-B14F-4D97-AF65-F5344CB8AC3E}">
        <p14:creationId xmlns:p14="http://schemas.microsoft.com/office/powerpoint/2010/main" val="2536323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Ta ställning och diskutera </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b="0" dirty="0"/>
              <a:t>Det är alltid viktigt att träffa vårdnadshavare </a:t>
            </a:r>
            <a:br>
              <a:rPr lang="sv-SE" sz="2600" b="0" dirty="0"/>
            </a:br>
            <a:r>
              <a:rPr lang="sv-SE" sz="2600" b="0" dirty="0"/>
              <a:t>i förhandsbedömningen för att kunna göra </a:t>
            </a:r>
            <a:br>
              <a:rPr lang="sv-SE" sz="2600" b="0" dirty="0"/>
            </a:br>
            <a:r>
              <a:rPr lang="sv-SE" sz="2600" b="0" dirty="0"/>
              <a:t>en ”korrekt” bedömning inför beslut att inleda eller inte inleda utredning.</a:t>
            </a:r>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10</a:t>
            </a:fld>
            <a:endParaRPr lang="sv-SE"/>
          </a:p>
        </p:txBody>
      </p:sp>
    </p:spTree>
    <p:extLst>
      <p:ext uri="{BB962C8B-B14F-4D97-AF65-F5344CB8AC3E}">
        <p14:creationId xmlns:p14="http://schemas.microsoft.com/office/powerpoint/2010/main" val="75411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p:txBody>
          <a:bodyPr/>
          <a:lstStyle/>
          <a:p>
            <a:pPr marL="0" indent="0">
              <a:buNone/>
            </a:pPr>
            <a:r>
              <a:rPr lang="sv-SE" dirty="0"/>
              <a:t>Socialnämnden bör erbjuda barnet, vårdnadshavaren och anmälningsskyldig som gjort anmälan ett möte om det med hänsyn till barnets bästa är lämpligt.</a:t>
            </a:r>
          </a:p>
          <a:p>
            <a:pPr marL="0" indent="0">
              <a:buNone/>
            </a:pPr>
            <a:br>
              <a:rPr lang="sv-SE" dirty="0"/>
            </a:br>
            <a:r>
              <a:rPr lang="sv-SE" sz="2000" b="0" i="1" dirty="0"/>
              <a:t>(Se 14 kap. 1 a § </a:t>
            </a:r>
            <a:r>
              <a:rPr lang="sv-SE" sz="2000" b="0" i="1" dirty="0" err="1"/>
              <a:t>SoL</a:t>
            </a:r>
            <a:r>
              <a:rPr lang="sv-SE" sz="2000" b="0" i="1" dirty="0"/>
              <a:t>)</a:t>
            </a:r>
          </a:p>
          <a:p>
            <a:pPr marL="0" indent="0">
              <a:buNone/>
            </a:pPr>
            <a:endParaRPr lang="sv-SE" sz="2000" dirty="0"/>
          </a:p>
        </p:txBody>
      </p:sp>
      <p:sp>
        <p:nvSpPr>
          <p:cNvPr id="2" name="Platshållare för sidfot 1"/>
          <p:cNvSpPr>
            <a:spLocks noGrp="1"/>
          </p:cNvSpPr>
          <p:nvPr>
            <p:ph type="ftr" sz="quarter" idx="11"/>
          </p:nvPr>
        </p:nvSpPr>
        <p:spPr/>
        <p:txBody>
          <a:bodyPr/>
          <a:lstStyle/>
          <a:p>
            <a:r>
              <a:rPr lang="sv-SE"/>
              <a:t>Aktualisera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11</a:t>
            </a:fld>
            <a:endParaRPr lang="sv-SE"/>
          </a:p>
        </p:txBody>
      </p:sp>
    </p:spTree>
    <p:extLst>
      <p:ext uri="{BB962C8B-B14F-4D97-AF65-F5344CB8AC3E}">
        <p14:creationId xmlns:p14="http://schemas.microsoft.com/office/powerpoint/2010/main" val="201125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Ta ställning och diskutera </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b="0" dirty="0"/>
              <a:t>Vi bör alltid se till att ha anmälnings-</a:t>
            </a:r>
            <a:br>
              <a:rPr lang="sv-SE" sz="2600" b="0" dirty="0"/>
            </a:br>
            <a:r>
              <a:rPr lang="sv-SE" sz="2600" b="0" dirty="0"/>
              <a:t>möten vid anmälningar från skolan.</a:t>
            </a:r>
          </a:p>
          <a:p>
            <a:pPr marL="457200" indent="-457200">
              <a:buFont typeface="+mj-lt"/>
              <a:buAutoNum type="arabicPeriod"/>
            </a:pPr>
            <a:endParaRPr lang="sv-SE" sz="1400" dirty="0"/>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Aktualisera</a:t>
            </a:r>
            <a:endParaRPr lang="sv-SE" dirty="0"/>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12</a:t>
            </a:fld>
            <a:endParaRPr lang="sv-SE"/>
          </a:p>
        </p:txBody>
      </p:sp>
    </p:spTree>
    <p:extLst>
      <p:ext uri="{BB962C8B-B14F-4D97-AF65-F5344CB8AC3E}">
        <p14:creationId xmlns:p14="http://schemas.microsoft.com/office/powerpoint/2010/main" val="269894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p:txBody>
          <a:bodyPr/>
          <a:lstStyle/>
          <a:p>
            <a:pPr marL="0" indent="0">
              <a:buNone/>
            </a:pPr>
            <a:r>
              <a:rPr lang="sv-SE" dirty="0"/>
              <a:t>Socialnämnden kan kontakta barnet som anmälan rör, informera om innehållet i anmälan och ge dem möjlighet att bemöta uppgifterna.</a:t>
            </a:r>
          </a:p>
          <a:p>
            <a:pPr marL="0" indent="0">
              <a:buNone/>
            </a:pPr>
            <a:endParaRPr lang="sv-SE" sz="2000" dirty="0"/>
          </a:p>
          <a:p>
            <a:pPr marL="0" indent="0">
              <a:buNone/>
            </a:pPr>
            <a:r>
              <a:rPr lang="sv-SE" sz="2000" b="0" i="1" dirty="0"/>
              <a:t>(Se Utreda barn och unga, s. 113-114)</a:t>
            </a:r>
          </a:p>
          <a:p>
            <a:pPr marL="0" indent="0">
              <a:buNone/>
            </a:pPr>
            <a:endParaRPr lang="sv-SE" sz="2000" dirty="0"/>
          </a:p>
        </p:txBody>
      </p:sp>
      <p:sp>
        <p:nvSpPr>
          <p:cNvPr id="2" name="Platshållare för sidfot 1"/>
          <p:cNvSpPr>
            <a:spLocks noGrp="1"/>
          </p:cNvSpPr>
          <p:nvPr>
            <p:ph type="ftr" sz="quarter" idx="11"/>
          </p:nvPr>
        </p:nvSpPr>
        <p:spPr/>
        <p:txBody>
          <a:bodyPr/>
          <a:lstStyle/>
          <a:p>
            <a:r>
              <a:rPr lang="sv-SE"/>
              <a:t>Aktualisera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13</a:t>
            </a:fld>
            <a:endParaRPr lang="sv-SE"/>
          </a:p>
        </p:txBody>
      </p:sp>
    </p:spTree>
    <p:extLst>
      <p:ext uri="{BB962C8B-B14F-4D97-AF65-F5344CB8AC3E}">
        <p14:creationId xmlns:p14="http://schemas.microsoft.com/office/powerpoint/2010/main" val="593291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sidfot 2"/>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pPr marL="0" indent="0">
              <a:spcBef>
                <a:spcPts val="1900"/>
              </a:spcBef>
              <a:buNone/>
            </a:pPr>
            <a:r>
              <a:rPr lang="sv-SE" b="1" dirty="0"/>
              <a:t>Vad tar du med dig från diskussionen?</a:t>
            </a:r>
          </a:p>
          <a:p>
            <a:pPr marL="0" indent="0">
              <a:spcBef>
                <a:spcPts val="19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 </a:t>
            </a:r>
          </a:p>
          <a:p>
            <a:endParaRPr lang="sv-SE" dirty="0"/>
          </a:p>
        </p:txBody>
      </p:sp>
      <p:pic>
        <p:nvPicPr>
          <p:cNvPr id="5" name="Bildobjekt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14</a:t>
            </a:fld>
            <a:endParaRPr lang="sv-SE"/>
          </a:p>
        </p:txBody>
      </p:sp>
    </p:spTree>
    <p:extLst>
      <p:ext uri="{BB962C8B-B14F-4D97-AF65-F5344CB8AC3E}">
        <p14:creationId xmlns:p14="http://schemas.microsoft.com/office/powerpoint/2010/main" val="1096563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 </a:t>
            </a:r>
            <a:br>
              <a:rPr lang="sv-SE" b="0" dirty="0"/>
            </a:br>
            <a:r>
              <a:rPr lang="sv-SE" dirty="0"/>
              <a:t> </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var och en berätta </a:t>
            </a:r>
            <a:br>
              <a:rPr lang="sv-SE" sz="2600" b="0" dirty="0"/>
            </a:br>
            <a:r>
              <a:rPr lang="sv-SE" sz="2600" b="0" dirty="0"/>
              <a:t>om en sak som hen tar med sig. </a:t>
            </a:r>
          </a:p>
          <a:p>
            <a:pPr>
              <a:spcBef>
                <a:spcPts val="0"/>
              </a:spcBef>
            </a:pPr>
            <a:r>
              <a:rPr lang="sv-SE" sz="2600" b="0" dirty="0"/>
              <a:t>Avsluta övningen.</a:t>
            </a:r>
          </a:p>
          <a:p>
            <a:endParaRPr lang="sv-SE" dirty="0"/>
          </a:p>
        </p:txBody>
      </p:sp>
      <p:sp>
        <p:nvSpPr>
          <p:cNvPr id="5" name="Platshållare för sidfot 4"/>
          <p:cNvSpPr>
            <a:spLocks noGrp="1"/>
          </p:cNvSpPr>
          <p:nvPr>
            <p:ph type="ftr" sz="quarter" idx="11"/>
          </p:nvPr>
        </p:nvSpPr>
        <p:spPr/>
        <p:txBody>
          <a:bodyPr/>
          <a:lstStyle/>
          <a:p>
            <a:r>
              <a:rPr lang="sv-SE"/>
              <a:t>Aktualisera</a:t>
            </a:r>
          </a:p>
        </p:txBody>
      </p:sp>
      <p:pic>
        <p:nvPicPr>
          <p:cNvPr id="9" name="Bildobjekt 8"/>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15</a:t>
            </a:fld>
            <a:endParaRPr lang="sv-SE"/>
          </a:p>
        </p:txBody>
      </p:sp>
    </p:spTree>
    <p:extLst>
      <p:ext uri="{BB962C8B-B14F-4D97-AF65-F5344CB8AC3E}">
        <p14:creationId xmlns:p14="http://schemas.microsoft.com/office/powerpoint/2010/main" val="4109341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Förhandsbedömning eller ”miniutredning”? </a:t>
            </a:r>
            <a:br>
              <a:rPr lang="sv-SE" sz="3600" dirty="0"/>
            </a:br>
            <a:r>
              <a:rPr lang="sv-SE" sz="3600" b="0" dirty="0"/>
              <a:t>(60 minuter)</a:t>
            </a:r>
            <a:r>
              <a:rPr lang="sv-SE" sz="3600" b="0" dirty="0">
                <a:solidFill>
                  <a:srgbClr val="FF0000"/>
                </a:solidFill>
              </a:rPr>
              <a:t> </a:t>
            </a:r>
            <a:endParaRPr lang="sv-SE" sz="3600" b="0" dirty="0"/>
          </a:p>
        </p:txBody>
      </p:sp>
    </p:spTree>
    <p:extLst>
      <p:ext uri="{BB962C8B-B14F-4D97-AF65-F5344CB8AC3E}">
        <p14:creationId xmlns:p14="http://schemas.microsoft.com/office/powerpoint/2010/main" val="3919356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innehåll 3"/>
          <p:cNvSpPr>
            <a:spLocks noGrp="1"/>
          </p:cNvSpPr>
          <p:nvPr>
            <p:ph sz="quarter" idx="13"/>
          </p:nvPr>
        </p:nvSpPr>
        <p:spPr/>
        <p:txBody>
          <a:bodyPr/>
          <a:lstStyle/>
          <a:p>
            <a:pPr marL="0" indent="0">
              <a:buNone/>
            </a:pPr>
            <a:r>
              <a:rPr lang="sv-SE" b="0" dirty="0"/>
              <a:t>Att ge ökad förståelse för vad en förhandsbedömning är och inte är.</a:t>
            </a:r>
          </a:p>
        </p:txBody>
      </p:sp>
      <p:sp>
        <p:nvSpPr>
          <p:cNvPr id="3" name="Platshållare för sidfot 2"/>
          <p:cNvSpPr>
            <a:spLocks noGrp="1"/>
          </p:cNvSpPr>
          <p:nvPr>
            <p:ph type="ftr" sz="quarter" idx="11"/>
          </p:nvPr>
        </p:nvSpPr>
        <p:spPr/>
        <p:txBody>
          <a:bodyPr/>
          <a:lstStyle/>
          <a:p>
            <a:r>
              <a:rPr lang="sv-SE"/>
              <a:t>Aktualisera</a:t>
            </a:r>
            <a:endParaRPr lang="sv-SE" dirty="0"/>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17</a:t>
            </a:fld>
            <a:endParaRPr lang="sv-SE"/>
          </a:p>
        </p:txBody>
      </p:sp>
    </p:spTree>
    <p:extLst>
      <p:ext uri="{BB962C8B-B14F-4D97-AF65-F5344CB8AC3E}">
        <p14:creationId xmlns:p14="http://schemas.microsoft.com/office/powerpoint/2010/main" val="1763265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a:xfrm>
            <a:off x="801687" y="1353267"/>
            <a:ext cx="7330809" cy="3708400"/>
          </a:xfrm>
        </p:spPr>
        <p:txBody>
          <a:bodyPr/>
          <a:lstStyle/>
          <a:p>
            <a:pPr marL="0" indent="0">
              <a:buNone/>
            </a:pPr>
            <a:endParaRPr lang="sv-SE" sz="2000" dirty="0"/>
          </a:p>
          <a:p>
            <a:pPr marL="0" indent="0">
              <a:buNone/>
            </a:pPr>
            <a:r>
              <a:rPr lang="sv-SE" sz="2000" dirty="0"/>
              <a:t>En förhandsbedömning är en bedömning av om en utredning ska inledas eller inte. Socialnämnden ska därför inte vidta några utredningsåtgärder under förhandsbedömningen.  </a:t>
            </a:r>
          </a:p>
          <a:p>
            <a:pPr marL="0" indent="0">
              <a:buNone/>
            </a:pPr>
            <a:r>
              <a:rPr lang="sv-SE" sz="2000" b="0" i="1" dirty="0"/>
              <a:t>(Se Utreda barn och unga, s. 113)</a:t>
            </a:r>
          </a:p>
          <a:p>
            <a:pPr marL="0" indent="0">
              <a:buNone/>
            </a:pPr>
            <a:endParaRPr lang="sv-SE" sz="2000" dirty="0"/>
          </a:p>
        </p:txBody>
      </p:sp>
      <p:sp>
        <p:nvSpPr>
          <p:cNvPr id="2" name="Platshållare för sidfot 1"/>
          <p:cNvSpPr>
            <a:spLocks noGrp="1"/>
          </p:cNvSpPr>
          <p:nvPr>
            <p:ph type="ftr" sz="quarter" idx="11"/>
          </p:nvPr>
        </p:nvSpPr>
        <p:spPr/>
        <p:txBody>
          <a:bodyPr/>
          <a:lstStyle/>
          <a:p>
            <a:r>
              <a:rPr lang="sv-SE"/>
              <a:t>Aktualisera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18</a:t>
            </a:fld>
            <a:endParaRPr lang="sv-SE"/>
          </a:p>
        </p:txBody>
      </p:sp>
    </p:spTree>
    <p:extLst>
      <p:ext uri="{BB962C8B-B14F-4D97-AF65-F5344CB8AC3E}">
        <p14:creationId xmlns:p14="http://schemas.microsoft.com/office/powerpoint/2010/main" val="2183134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a:xfrm>
            <a:off x="801687" y="1353267"/>
            <a:ext cx="7306531" cy="3708400"/>
          </a:xfrm>
        </p:spPr>
        <p:txBody>
          <a:bodyPr/>
          <a:lstStyle/>
          <a:p>
            <a:pPr marL="0" indent="0">
              <a:buNone/>
            </a:pPr>
            <a:r>
              <a:rPr lang="sv-SE" dirty="0"/>
              <a:t>Socialnämnden ska utan dröjsmål inleda utredning av vad som inkommit genom ansökan, anmälan eller på annat sätt och </a:t>
            </a:r>
            <a:br>
              <a:rPr lang="sv-SE" dirty="0"/>
            </a:br>
            <a:r>
              <a:rPr lang="sv-SE" dirty="0"/>
              <a:t>som kan föranleda någon åtgärd av nämnden.</a:t>
            </a:r>
          </a:p>
          <a:p>
            <a:pPr marL="0" indent="0">
              <a:buNone/>
            </a:pPr>
            <a:endParaRPr lang="sv-SE" sz="2400" dirty="0"/>
          </a:p>
          <a:p>
            <a:pPr marL="0" indent="0">
              <a:buNone/>
            </a:pPr>
            <a:endParaRPr lang="sv-SE" sz="2400" dirty="0"/>
          </a:p>
          <a:p>
            <a:pPr marL="0" indent="0">
              <a:buNone/>
            </a:pPr>
            <a:r>
              <a:rPr lang="sv-SE" sz="2000" b="0" i="1" dirty="0"/>
              <a:t>(11 kap. 1 § </a:t>
            </a:r>
            <a:r>
              <a:rPr lang="sv-SE" sz="2000" b="0" i="1" dirty="0" err="1"/>
              <a:t>SoL</a:t>
            </a:r>
            <a:r>
              <a:rPr lang="sv-SE" sz="2000" b="0" i="1" dirty="0"/>
              <a:t>)</a:t>
            </a:r>
            <a:endParaRPr lang="sv-SE" sz="2000" i="1" dirty="0"/>
          </a:p>
          <a:p>
            <a:pPr marL="0" indent="0">
              <a:buNone/>
            </a:pPr>
            <a:endParaRPr lang="sv-SE" sz="2000" dirty="0"/>
          </a:p>
        </p:txBody>
      </p:sp>
      <p:sp>
        <p:nvSpPr>
          <p:cNvPr id="2" name="Platshållare för sidfot 1"/>
          <p:cNvSpPr>
            <a:spLocks noGrp="1"/>
          </p:cNvSpPr>
          <p:nvPr>
            <p:ph type="ftr" sz="quarter" idx="11"/>
          </p:nvPr>
        </p:nvSpPr>
        <p:spPr/>
        <p:txBody>
          <a:bodyPr/>
          <a:lstStyle/>
          <a:p>
            <a:r>
              <a:rPr lang="sv-SE"/>
              <a:t>Aktualisera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19</a:t>
            </a:fld>
            <a:endParaRPr lang="sv-SE"/>
          </a:p>
        </p:txBody>
      </p:sp>
    </p:spTree>
    <p:extLst>
      <p:ext uri="{BB962C8B-B14F-4D97-AF65-F5344CB8AC3E}">
        <p14:creationId xmlns:p14="http://schemas.microsoft.com/office/powerpoint/2010/main" val="3677919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6594"/>
            <a:ext cx="7145670" cy="1296144"/>
          </a:xfrm>
        </p:spPr>
        <p:txBody>
          <a:bodyPr/>
          <a:lstStyle/>
          <a:p>
            <a:r>
              <a:rPr lang="sv-SE" dirty="0"/>
              <a:t>Innehåll och ungefärlig tidsåtgång</a:t>
            </a:r>
          </a:p>
        </p:txBody>
      </p:sp>
      <p:sp>
        <p:nvSpPr>
          <p:cNvPr id="3" name="Platshållare för sidfot 2"/>
          <p:cNvSpPr>
            <a:spLocks noGrp="1"/>
          </p:cNvSpPr>
          <p:nvPr>
            <p:ph type="ftr" sz="quarter" idx="11"/>
          </p:nvPr>
        </p:nvSpPr>
        <p:spPr/>
        <p:txBody>
          <a:bodyPr/>
          <a:lstStyle/>
          <a:p>
            <a:r>
              <a:rPr lang="sv-SE"/>
              <a:t>Aktualisera</a:t>
            </a:r>
          </a:p>
        </p:txBody>
      </p:sp>
      <p:sp>
        <p:nvSpPr>
          <p:cNvPr id="5" name="Platshållare för innehåll 4"/>
          <p:cNvSpPr>
            <a:spLocks noGrp="1"/>
          </p:cNvSpPr>
          <p:nvPr>
            <p:ph sz="quarter" idx="13"/>
          </p:nvPr>
        </p:nvSpPr>
        <p:spPr/>
        <p:txBody>
          <a:bodyPr/>
          <a:lstStyle/>
          <a:p>
            <a:r>
              <a:rPr lang="sv-SE" dirty="0"/>
              <a:t>Hur arbetar vi med förhandsbedömningar? </a:t>
            </a:r>
            <a:r>
              <a:rPr lang="sv-SE" b="0" dirty="0"/>
              <a:t>(45 minuter)</a:t>
            </a:r>
          </a:p>
          <a:p>
            <a:r>
              <a:rPr lang="sv-SE" dirty="0"/>
              <a:t>Förhandsbedömning eller ”miniutredning”? </a:t>
            </a:r>
            <a:r>
              <a:rPr lang="sv-SE" b="0" dirty="0"/>
              <a:t>(60 minuter)</a:t>
            </a:r>
          </a:p>
          <a:p>
            <a:r>
              <a:rPr lang="sv-SE" dirty="0"/>
              <a:t>Delaktighet i förhandsbedömningen</a:t>
            </a:r>
            <a:br>
              <a:rPr lang="sv-SE" dirty="0"/>
            </a:br>
            <a:r>
              <a:rPr lang="sv-SE" b="0" dirty="0"/>
              <a:t>(30 minuter) </a:t>
            </a:r>
            <a:br>
              <a:rPr lang="sv-SE" sz="2800" dirty="0"/>
            </a:b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2</a:t>
            </a:fld>
            <a:endParaRPr lang="sv-SE"/>
          </a:p>
        </p:txBody>
      </p:sp>
    </p:spTree>
    <p:extLst>
      <p:ext uri="{BB962C8B-B14F-4D97-AF65-F5344CB8AC3E}">
        <p14:creationId xmlns:p14="http://schemas.microsoft.com/office/powerpoint/2010/main" val="1148195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(10 minuter)</a:t>
            </a:r>
          </a:p>
        </p:txBody>
      </p:sp>
      <p:sp>
        <p:nvSpPr>
          <p:cNvPr id="4" name="Platshållare för innehåll 3"/>
          <p:cNvSpPr>
            <a:spLocks noGrp="1"/>
          </p:cNvSpPr>
          <p:nvPr>
            <p:ph sz="quarter" idx="13"/>
          </p:nvPr>
        </p:nvSpPr>
        <p:spPr/>
        <p:txBody>
          <a:bodyPr/>
          <a:lstStyle/>
          <a:p>
            <a:r>
              <a:rPr lang="sv-SE" b="0" dirty="0"/>
              <a:t>Vilka kontakter brukar vi ta i en förhandsbedömning?</a:t>
            </a:r>
          </a:p>
          <a:p>
            <a:r>
              <a:rPr lang="sv-SE" b="0" dirty="0"/>
              <a:t>Hur mycket information behöver </a:t>
            </a:r>
            <a:br>
              <a:rPr lang="sv-SE" b="0" dirty="0"/>
            </a:br>
            <a:r>
              <a:rPr lang="sv-SE" b="0" dirty="0"/>
              <a:t>vi ha för att kunna fatta ett beslut </a:t>
            </a:r>
            <a:br>
              <a:rPr lang="sv-SE" b="0" dirty="0"/>
            </a:br>
            <a:r>
              <a:rPr lang="sv-SE" b="0" dirty="0"/>
              <a:t>om att starta utredning eller inte?</a:t>
            </a:r>
          </a:p>
          <a:p>
            <a:r>
              <a:rPr lang="sv-SE" b="0" dirty="0"/>
              <a:t>När övergår en förhandsbedömning </a:t>
            </a:r>
            <a:br>
              <a:rPr lang="sv-SE" b="0" dirty="0"/>
            </a:br>
            <a:r>
              <a:rPr lang="sv-SE" b="0" dirty="0"/>
              <a:t>till att faktiskt bli en utredning?</a:t>
            </a:r>
          </a:p>
          <a:p>
            <a:endParaRPr lang="sv-SE" dirty="0"/>
          </a:p>
          <a:p>
            <a:pPr marL="0" indent="0">
              <a:buNone/>
            </a:pPr>
            <a:endParaRPr lang="sv-SE" dirty="0"/>
          </a:p>
        </p:txBody>
      </p:sp>
      <p:sp>
        <p:nvSpPr>
          <p:cNvPr id="6" name="Platshållare för sidfot 5"/>
          <p:cNvSpPr>
            <a:spLocks noGrp="1"/>
          </p:cNvSpPr>
          <p:nvPr>
            <p:ph type="ftr" sz="quarter" idx="11"/>
          </p:nvPr>
        </p:nvSpPr>
        <p:spPr/>
        <p:txBody>
          <a:bodyPr/>
          <a:lstStyle/>
          <a:p>
            <a:r>
              <a:rPr lang="sv-SE"/>
              <a:t>Aktualisera</a:t>
            </a:r>
            <a:endParaRPr lang="sv-SE" dirty="0"/>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20</a:t>
            </a:fld>
            <a:endParaRPr lang="sv-SE"/>
          </a:p>
        </p:txBody>
      </p:sp>
    </p:spTree>
    <p:extLst>
      <p:ext uri="{BB962C8B-B14F-4D97-AF65-F5344CB8AC3E}">
        <p14:creationId xmlns:p14="http://schemas.microsoft.com/office/powerpoint/2010/main" val="1273192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FAA5059-12C1-4C5E-A82E-9493CC427294}"/>
              </a:ext>
            </a:extLst>
          </p:cNvPr>
          <p:cNvSpPr>
            <a:spLocks noGrp="1"/>
          </p:cNvSpPr>
          <p:nvPr>
            <p:ph type="title"/>
          </p:nvPr>
        </p:nvSpPr>
        <p:spPr/>
        <p:txBody>
          <a:bodyPr/>
          <a:lstStyle/>
          <a:p>
            <a:r>
              <a:rPr lang="sv-SE" dirty="0"/>
              <a:t>Sammanfatta gemensamt </a:t>
            </a:r>
            <a:br>
              <a:rPr lang="sv-SE" dirty="0"/>
            </a:br>
            <a:r>
              <a:rPr lang="sv-SE" b="0" dirty="0"/>
              <a:t>(5 minuter)</a:t>
            </a:r>
          </a:p>
        </p:txBody>
      </p:sp>
      <p:sp>
        <p:nvSpPr>
          <p:cNvPr id="6" name="Platshållare för innehåll 5">
            <a:extLst>
              <a:ext uri="{FF2B5EF4-FFF2-40B4-BE49-F238E27FC236}">
                <a16:creationId xmlns:a16="http://schemas.microsoft.com/office/drawing/2014/main" id="{AC1EC37B-FB60-449F-963A-29E33D8F8557}"/>
              </a:ext>
            </a:extLst>
          </p:cNvPr>
          <p:cNvSpPr>
            <a:spLocks noGrp="1"/>
          </p:cNvSpPr>
          <p:nvPr>
            <p:ph sz="quarter" idx="13"/>
          </p:nvPr>
        </p:nvSpPr>
        <p:spPr/>
        <p:txBody>
          <a:bodyPr/>
          <a:lstStyle/>
          <a:p>
            <a:pPr marL="0" indent="0">
              <a:buNone/>
            </a:pPr>
            <a:r>
              <a:rPr lang="sv-SE" b="0" dirty="0"/>
              <a:t>Låt varje par dela med sig av sina </a:t>
            </a:r>
            <a:br>
              <a:rPr lang="sv-SE" b="0" dirty="0"/>
            </a:br>
            <a:r>
              <a:rPr lang="sv-SE" b="0" dirty="0"/>
              <a:t>reflektioner till resten av gruppen.  </a:t>
            </a:r>
          </a:p>
        </p:txBody>
      </p:sp>
      <p:sp>
        <p:nvSpPr>
          <p:cNvPr id="2" name="Platshållare för sidfot 1"/>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21</a:t>
            </a:fld>
            <a:endParaRPr lang="sv-SE"/>
          </a:p>
        </p:txBody>
      </p:sp>
    </p:spTree>
    <p:extLst>
      <p:ext uri="{BB962C8B-B14F-4D97-AF65-F5344CB8AC3E}">
        <p14:creationId xmlns:p14="http://schemas.microsoft.com/office/powerpoint/2010/main" val="1219197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Arbeta enskilt</a:t>
            </a:r>
            <a:br>
              <a:rPr lang="sv-SE" dirty="0"/>
            </a:br>
            <a:r>
              <a:rPr lang="sv-SE" b="0" dirty="0"/>
              <a:t>(10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Byt dokumentation med en kollega.</a:t>
            </a:r>
          </a:p>
          <a:p>
            <a:pPr>
              <a:spcBef>
                <a:spcPts val="0"/>
              </a:spcBef>
            </a:pPr>
            <a:r>
              <a:rPr lang="sv-SE" sz="2600" b="0" dirty="0"/>
              <a:t>Fundera över om förhandsbedömningen innehåller information som inte har med anmälan att göra? I så fall vad?</a:t>
            </a:r>
          </a:p>
          <a:p>
            <a:pPr marL="285750" lvl="1" indent="0">
              <a:buNone/>
            </a:pPr>
            <a:endParaRPr lang="sv-SE" sz="2000" dirty="0"/>
          </a:p>
        </p:txBody>
      </p:sp>
      <p:sp>
        <p:nvSpPr>
          <p:cNvPr id="5" name="Platshållare för sidfot 4"/>
          <p:cNvSpPr>
            <a:spLocks noGrp="1"/>
          </p:cNvSpPr>
          <p:nvPr>
            <p:ph type="ftr" sz="quarter" idx="11"/>
          </p:nvPr>
        </p:nvSpPr>
        <p:spPr/>
        <p:txBody>
          <a:bodyPr/>
          <a:lstStyle/>
          <a:p>
            <a:r>
              <a:rPr lang="sv-SE"/>
              <a:t>Aktualisera</a:t>
            </a:r>
            <a:endParaRPr lang="sv-SE" dirty="0"/>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22</a:t>
            </a:fld>
            <a:endParaRPr lang="sv-SE"/>
          </a:p>
        </p:txBody>
      </p:sp>
    </p:spTree>
    <p:extLst>
      <p:ext uri="{BB962C8B-B14F-4D97-AF65-F5344CB8AC3E}">
        <p14:creationId xmlns:p14="http://schemas.microsoft.com/office/powerpoint/2010/main" val="4189705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(10 minuter)</a:t>
            </a:r>
          </a:p>
        </p:txBody>
      </p:sp>
      <p:sp>
        <p:nvSpPr>
          <p:cNvPr id="4" name="Platshållare för innehåll 3"/>
          <p:cNvSpPr>
            <a:spLocks noGrp="1"/>
          </p:cNvSpPr>
          <p:nvPr>
            <p:ph sz="quarter" idx="13"/>
          </p:nvPr>
        </p:nvSpPr>
        <p:spPr/>
        <p:txBody>
          <a:bodyPr/>
          <a:lstStyle/>
          <a:p>
            <a:pPr marL="0" indent="0">
              <a:buNone/>
            </a:pPr>
            <a:r>
              <a:rPr lang="sv-SE" b="0" dirty="0"/>
              <a:t>Delge varandra era reflektioner </a:t>
            </a:r>
            <a:br>
              <a:rPr lang="sv-SE" b="0" dirty="0"/>
            </a:br>
            <a:r>
              <a:rPr lang="sv-SE" b="0" dirty="0"/>
              <a:t>över förhandsbedömningarna.</a:t>
            </a:r>
          </a:p>
          <a:p>
            <a:pPr marL="0" indent="0">
              <a:buNone/>
            </a:pPr>
            <a:endParaRPr lang="sv-SE" dirty="0"/>
          </a:p>
          <a:p>
            <a:pPr marL="0" indent="0">
              <a:buNone/>
            </a:pPr>
            <a:endParaRPr lang="sv-SE" dirty="0"/>
          </a:p>
        </p:txBody>
      </p:sp>
      <p:sp>
        <p:nvSpPr>
          <p:cNvPr id="6" name="Platshållare för sidfot 5"/>
          <p:cNvSpPr>
            <a:spLocks noGrp="1"/>
          </p:cNvSpPr>
          <p:nvPr>
            <p:ph type="ftr" sz="quarter" idx="11"/>
          </p:nvPr>
        </p:nvSpPr>
        <p:spPr/>
        <p:txBody>
          <a:bodyPr/>
          <a:lstStyle/>
          <a:p>
            <a:r>
              <a:rPr lang="sv-SE"/>
              <a:t>Aktualisera</a:t>
            </a:r>
            <a:endParaRPr lang="sv-SE" dirty="0"/>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23</a:t>
            </a:fld>
            <a:endParaRPr lang="sv-SE"/>
          </a:p>
        </p:txBody>
      </p:sp>
    </p:spTree>
    <p:extLst>
      <p:ext uri="{BB962C8B-B14F-4D97-AF65-F5344CB8AC3E}">
        <p14:creationId xmlns:p14="http://schemas.microsoft.com/office/powerpoint/2010/main" val="1387473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FAA5059-12C1-4C5E-A82E-9493CC427294}"/>
              </a:ext>
            </a:extLst>
          </p:cNvPr>
          <p:cNvSpPr>
            <a:spLocks noGrp="1"/>
          </p:cNvSpPr>
          <p:nvPr>
            <p:ph type="title"/>
          </p:nvPr>
        </p:nvSpPr>
        <p:spPr/>
        <p:txBody>
          <a:bodyPr/>
          <a:lstStyle/>
          <a:p>
            <a:r>
              <a:rPr lang="sv-SE" dirty="0"/>
              <a:t>Sammanfatta gemensamt </a:t>
            </a:r>
            <a:br>
              <a:rPr lang="sv-SE" dirty="0"/>
            </a:br>
            <a:r>
              <a:rPr lang="sv-SE" b="0" dirty="0"/>
              <a:t>(10 minuter)</a:t>
            </a:r>
          </a:p>
        </p:txBody>
      </p:sp>
      <p:sp>
        <p:nvSpPr>
          <p:cNvPr id="6" name="Platshållare för innehåll 5">
            <a:extLst>
              <a:ext uri="{FF2B5EF4-FFF2-40B4-BE49-F238E27FC236}">
                <a16:creationId xmlns:a16="http://schemas.microsoft.com/office/drawing/2014/main" id="{AC1EC37B-FB60-449F-963A-29E33D8F8557}"/>
              </a:ext>
            </a:extLst>
          </p:cNvPr>
          <p:cNvSpPr>
            <a:spLocks noGrp="1"/>
          </p:cNvSpPr>
          <p:nvPr>
            <p:ph sz="quarter" idx="13"/>
          </p:nvPr>
        </p:nvSpPr>
        <p:spPr/>
        <p:txBody>
          <a:bodyPr/>
          <a:lstStyle/>
          <a:p>
            <a:pPr marL="0" indent="0">
              <a:buNone/>
            </a:pPr>
            <a:r>
              <a:rPr lang="sv-SE" b="0" dirty="0"/>
              <a:t>Låt varje par dela med sig av sina </a:t>
            </a:r>
            <a:br>
              <a:rPr lang="sv-SE" b="0" dirty="0"/>
            </a:br>
            <a:r>
              <a:rPr lang="sv-SE" b="0" dirty="0"/>
              <a:t>reflektioner till resten av gruppen.  </a:t>
            </a:r>
          </a:p>
        </p:txBody>
      </p:sp>
      <p:sp>
        <p:nvSpPr>
          <p:cNvPr id="2" name="Platshållare för sidfot 1"/>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24</a:t>
            </a:fld>
            <a:endParaRPr lang="sv-SE"/>
          </a:p>
        </p:txBody>
      </p:sp>
    </p:spTree>
    <p:extLst>
      <p:ext uri="{BB962C8B-B14F-4D97-AF65-F5344CB8AC3E}">
        <p14:creationId xmlns:p14="http://schemas.microsoft.com/office/powerpoint/2010/main" val="1063903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sidfot 2"/>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pPr marL="0" indent="0">
              <a:spcBef>
                <a:spcPts val="1900"/>
              </a:spcBef>
              <a:buNone/>
            </a:pPr>
            <a:r>
              <a:rPr lang="sv-SE" b="1" dirty="0"/>
              <a:t>Vad tar du med dig från diskussionen?</a:t>
            </a:r>
          </a:p>
          <a:p>
            <a:pPr marL="0" indent="0">
              <a:spcBef>
                <a:spcPts val="19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 </a:t>
            </a:r>
          </a:p>
          <a:p>
            <a:endParaRPr lang="sv-SE" dirty="0"/>
          </a:p>
        </p:txBody>
      </p:sp>
      <p:pic>
        <p:nvPicPr>
          <p:cNvPr id="5" name="Bildobjekt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25</a:t>
            </a:fld>
            <a:endParaRPr lang="sv-SE"/>
          </a:p>
        </p:txBody>
      </p:sp>
    </p:spTree>
    <p:extLst>
      <p:ext uri="{BB962C8B-B14F-4D97-AF65-F5344CB8AC3E}">
        <p14:creationId xmlns:p14="http://schemas.microsoft.com/office/powerpoint/2010/main" val="1212649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 </a:t>
            </a:r>
            <a:br>
              <a:rPr lang="sv-SE" b="0" dirty="0"/>
            </a:br>
            <a:r>
              <a:rPr lang="sv-SE" dirty="0"/>
              <a:t> </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var och en berätta </a:t>
            </a:r>
            <a:br>
              <a:rPr lang="sv-SE" sz="2600" b="0" dirty="0"/>
            </a:br>
            <a:r>
              <a:rPr lang="sv-SE" sz="2600" b="0" dirty="0"/>
              <a:t>om en sak som hen tar med sig. </a:t>
            </a:r>
          </a:p>
          <a:p>
            <a:pPr>
              <a:spcBef>
                <a:spcPts val="0"/>
              </a:spcBef>
            </a:pPr>
            <a:r>
              <a:rPr lang="sv-SE" sz="2600" b="0" dirty="0"/>
              <a:t>Avsluta övningen.</a:t>
            </a:r>
          </a:p>
          <a:p>
            <a:endParaRPr lang="sv-SE" dirty="0"/>
          </a:p>
        </p:txBody>
      </p:sp>
      <p:sp>
        <p:nvSpPr>
          <p:cNvPr id="5" name="Platshållare för sidfot 4"/>
          <p:cNvSpPr>
            <a:spLocks noGrp="1"/>
          </p:cNvSpPr>
          <p:nvPr>
            <p:ph type="ftr" sz="quarter" idx="11"/>
          </p:nvPr>
        </p:nvSpPr>
        <p:spPr/>
        <p:txBody>
          <a:bodyPr/>
          <a:lstStyle/>
          <a:p>
            <a:r>
              <a:rPr lang="sv-SE"/>
              <a:t>Aktualisera</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26</a:t>
            </a:fld>
            <a:endParaRPr lang="sv-SE"/>
          </a:p>
        </p:txBody>
      </p:sp>
    </p:spTree>
    <p:extLst>
      <p:ext uri="{BB962C8B-B14F-4D97-AF65-F5344CB8AC3E}">
        <p14:creationId xmlns:p14="http://schemas.microsoft.com/office/powerpoint/2010/main" val="35229291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Delaktighet i förhandsbedömningen</a:t>
            </a:r>
            <a:br>
              <a:rPr lang="sv-SE" sz="3600" dirty="0"/>
            </a:br>
            <a:r>
              <a:rPr lang="sv-SE" sz="3600" b="0" dirty="0"/>
              <a:t>(30 minuter) </a:t>
            </a:r>
            <a:endParaRPr lang="sv-SE" b="0" dirty="0"/>
          </a:p>
        </p:txBody>
      </p:sp>
    </p:spTree>
    <p:extLst>
      <p:ext uri="{BB962C8B-B14F-4D97-AF65-F5344CB8AC3E}">
        <p14:creationId xmlns:p14="http://schemas.microsoft.com/office/powerpoint/2010/main" val="3746949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innehåll 3"/>
          <p:cNvSpPr>
            <a:spLocks noGrp="1"/>
          </p:cNvSpPr>
          <p:nvPr>
            <p:ph sz="quarter" idx="13"/>
          </p:nvPr>
        </p:nvSpPr>
        <p:spPr/>
        <p:txBody>
          <a:bodyPr/>
          <a:lstStyle/>
          <a:p>
            <a:pPr marL="0" indent="0">
              <a:buNone/>
            </a:pPr>
            <a:r>
              <a:rPr lang="sv-SE" b="0" dirty="0"/>
              <a:t>Att dela kunskaper med varandra </a:t>
            </a:r>
            <a:br>
              <a:rPr lang="sv-SE" b="0" dirty="0"/>
            </a:br>
            <a:r>
              <a:rPr lang="sv-SE" b="0" dirty="0"/>
              <a:t>om hur man kan göra barn delaktiga </a:t>
            </a:r>
            <a:br>
              <a:rPr lang="sv-SE" b="0" dirty="0"/>
            </a:br>
            <a:r>
              <a:rPr lang="sv-SE" b="0" dirty="0"/>
              <a:t>i förhandsbedömningen. </a:t>
            </a:r>
          </a:p>
        </p:txBody>
      </p:sp>
      <p:sp>
        <p:nvSpPr>
          <p:cNvPr id="3" name="Platshållare för sidfot 2"/>
          <p:cNvSpPr>
            <a:spLocks noGrp="1"/>
          </p:cNvSpPr>
          <p:nvPr>
            <p:ph type="ftr" sz="quarter" idx="11"/>
          </p:nvPr>
        </p:nvSpPr>
        <p:spPr/>
        <p:txBody>
          <a:bodyPr/>
          <a:lstStyle/>
          <a:p>
            <a:r>
              <a:rPr lang="sv-SE"/>
              <a:t>Aktualisera</a:t>
            </a:r>
            <a:endParaRPr lang="sv-SE" dirty="0"/>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28</a:t>
            </a:fld>
            <a:endParaRPr lang="sv-SE"/>
          </a:p>
        </p:txBody>
      </p:sp>
    </p:spTree>
    <p:extLst>
      <p:ext uri="{BB962C8B-B14F-4D97-AF65-F5344CB8AC3E}">
        <p14:creationId xmlns:p14="http://schemas.microsoft.com/office/powerpoint/2010/main" val="901833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r>
              <a:rPr lang="sv-SE" b="0" dirty="0"/>
              <a:t>(5 minuter)</a:t>
            </a:r>
            <a:br>
              <a:rPr lang="sv-SE" b="0" dirty="0"/>
            </a:br>
            <a:br>
              <a:rPr lang="sv-SE" b="0" dirty="0"/>
            </a:br>
            <a:endParaRPr lang="sv-SE" dirty="0"/>
          </a:p>
        </p:txBody>
      </p:sp>
      <p:sp>
        <p:nvSpPr>
          <p:cNvPr id="3" name="Platshållare för sidfot 2"/>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r>
              <a:rPr lang="sv-SE" dirty="0"/>
              <a:t>Hur gör du för att göra barn delaktiga </a:t>
            </a:r>
            <a:br>
              <a:rPr lang="sv-SE" dirty="0"/>
            </a:br>
            <a:r>
              <a:rPr lang="sv-SE" dirty="0"/>
              <a:t>i förhandsbedömningen ?</a:t>
            </a:r>
          </a:p>
          <a:p>
            <a:r>
              <a:rPr lang="sv-SE" dirty="0"/>
              <a:t>Vet du vad regelverket säger?</a:t>
            </a:r>
          </a:p>
          <a:p>
            <a:endParaRPr lang="sv-SE" dirty="0"/>
          </a:p>
        </p:txBody>
      </p:sp>
      <p:pic>
        <p:nvPicPr>
          <p:cNvPr id="5" name="Bildobjekt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29</a:t>
            </a:fld>
            <a:endParaRPr lang="sv-SE"/>
          </a:p>
        </p:txBody>
      </p:sp>
    </p:spTree>
    <p:extLst>
      <p:ext uri="{BB962C8B-B14F-4D97-AF65-F5344CB8AC3E}">
        <p14:creationId xmlns:p14="http://schemas.microsoft.com/office/powerpoint/2010/main" val="260653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Hur arbetar vi med förhandsbedömningar?</a:t>
            </a:r>
            <a:br>
              <a:rPr lang="sv-SE" sz="3600" dirty="0"/>
            </a:br>
            <a:r>
              <a:rPr lang="sv-SE" sz="3600" b="0" dirty="0"/>
              <a:t>(45 minuter)</a:t>
            </a:r>
            <a:r>
              <a:rPr lang="sv-SE" sz="3600" b="0" dirty="0">
                <a:solidFill>
                  <a:srgbClr val="FF0000"/>
                </a:solidFill>
              </a:rPr>
              <a:t> </a:t>
            </a:r>
            <a:endParaRPr lang="sv-SE" sz="3600" b="0" dirty="0"/>
          </a:p>
        </p:txBody>
      </p:sp>
    </p:spTree>
    <p:extLst>
      <p:ext uri="{BB962C8B-B14F-4D97-AF65-F5344CB8AC3E}">
        <p14:creationId xmlns:p14="http://schemas.microsoft.com/office/powerpoint/2010/main" val="3786954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pPr marL="0" lvl="0" indent="0">
              <a:buNone/>
            </a:pPr>
            <a:r>
              <a:rPr lang="sv-SE" dirty="0"/>
              <a:t>Barn har rätt till relevant information </a:t>
            </a:r>
            <a:br>
              <a:rPr lang="sv-SE" dirty="0"/>
            </a:br>
            <a:r>
              <a:rPr lang="sv-SE" dirty="0"/>
              <a:t>när en åtgärd rör barnet och ska ges möjlighet att framföra sina åsikter i </a:t>
            </a:r>
            <a:br>
              <a:rPr lang="sv-SE" dirty="0"/>
            </a:br>
            <a:r>
              <a:rPr lang="sv-SE" dirty="0"/>
              <a:t>frågor som rör barnet.  </a:t>
            </a:r>
          </a:p>
          <a:p>
            <a:pPr marL="0" lvl="0" indent="0">
              <a:buNone/>
            </a:pPr>
            <a:endParaRPr lang="sv-SE" sz="2800" dirty="0"/>
          </a:p>
          <a:p>
            <a:pPr marL="0" lvl="0" indent="0">
              <a:buNone/>
            </a:pPr>
            <a:r>
              <a:rPr lang="sv-SE" sz="2000" b="0" i="1" dirty="0"/>
              <a:t>(11 kap. 10 § </a:t>
            </a:r>
            <a:r>
              <a:rPr lang="sv-SE" sz="2000" b="0" i="1" dirty="0" err="1"/>
              <a:t>SoL</a:t>
            </a:r>
            <a:r>
              <a:rPr lang="sv-SE" sz="2000" b="0" i="1" dirty="0"/>
              <a:t>)  </a:t>
            </a:r>
          </a:p>
          <a:p>
            <a:endParaRPr lang="sv-SE" dirty="0"/>
          </a:p>
        </p:txBody>
      </p:sp>
      <p:sp>
        <p:nvSpPr>
          <p:cNvPr id="3" name="Platshållare för bildnummer 2"/>
          <p:cNvSpPr>
            <a:spLocks noGrp="1"/>
          </p:cNvSpPr>
          <p:nvPr>
            <p:ph type="sldNum" sz="quarter" idx="12"/>
          </p:nvPr>
        </p:nvSpPr>
        <p:spPr/>
        <p:txBody>
          <a:bodyPr/>
          <a:lstStyle/>
          <a:p>
            <a:fld id="{F3A1DABF-CD59-47A1-8187-10F3203EF599}" type="slidenum">
              <a:rPr lang="sv-SE" smtClean="0"/>
              <a:t>30</a:t>
            </a:fld>
            <a:endParaRPr lang="sv-SE"/>
          </a:p>
        </p:txBody>
      </p:sp>
    </p:spTree>
    <p:extLst>
      <p:ext uri="{BB962C8B-B14F-4D97-AF65-F5344CB8AC3E}">
        <p14:creationId xmlns:p14="http://schemas.microsoft.com/office/powerpoint/2010/main" val="8960837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pPr marL="0" indent="0">
              <a:buNone/>
            </a:pPr>
            <a:r>
              <a:rPr lang="sv-SE" dirty="0"/>
              <a:t>Om beslut fattas att inte inleda en utredning efter en förhandsbedömning ska vissa uppgifter dokumenteras. Om förhands-bedömningen gäller ett barn, och barnet inte själv har kommit till tals, ska anledningen till detta dokumenteras.  </a:t>
            </a:r>
          </a:p>
          <a:p>
            <a:pPr marL="0" indent="0">
              <a:buNone/>
            </a:pPr>
            <a:endParaRPr lang="sv-SE" sz="2800" dirty="0"/>
          </a:p>
          <a:p>
            <a:pPr marL="0" indent="0">
              <a:buNone/>
            </a:pPr>
            <a:r>
              <a:rPr lang="sv-SE" sz="2000" b="0" i="1" dirty="0"/>
              <a:t>(Se 5 kap. 2 § SOSFS 2014:5)</a:t>
            </a:r>
          </a:p>
          <a:p>
            <a:endParaRPr lang="sv-SE" dirty="0"/>
          </a:p>
        </p:txBody>
      </p:sp>
      <p:sp>
        <p:nvSpPr>
          <p:cNvPr id="3" name="Platshållare för bildnummer 2"/>
          <p:cNvSpPr>
            <a:spLocks noGrp="1"/>
          </p:cNvSpPr>
          <p:nvPr>
            <p:ph type="sldNum" sz="quarter" idx="12"/>
          </p:nvPr>
        </p:nvSpPr>
        <p:spPr/>
        <p:txBody>
          <a:bodyPr/>
          <a:lstStyle/>
          <a:p>
            <a:fld id="{F3A1DABF-CD59-47A1-8187-10F3203EF599}" type="slidenum">
              <a:rPr lang="sv-SE" smtClean="0"/>
              <a:t>31</a:t>
            </a:fld>
            <a:endParaRPr lang="sv-SE"/>
          </a:p>
        </p:txBody>
      </p:sp>
    </p:spTree>
    <p:extLst>
      <p:ext uri="{BB962C8B-B14F-4D97-AF65-F5344CB8AC3E}">
        <p14:creationId xmlns:p14="http://schemas.microsoft.com/office/powerpoint/2010/main" val="4123796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dirty="0"/>
              <a:t>Aktualisera</a:t>
            </a:r>
          </a:p>
        </p:txBody>
      </p:sp>
      <p:sp>
        <p:nvSpPr>
          <p:cNvPr id="4" name="Platshållare för innehåll 3"/>
          <p:cNvSpPr>
            <a:spLocks noGrp="1"/>
          </p:cNvSpPr>
          <p:nvPr>
            <p:ph sz="quarter" idx="13"/>
          </p:nvPr>
        </p:nvSpPr>
        <p:spPr>
          <a:xfrm>
            <a:off x="801688" y="1353267"/>
            <a:ext cx="7411728" cy="3708400"/>
          </a:xfrm>
        </p:spPr>
        <p:txBody>
          <a:bodyPr/>
          <a:lstStyle/>
          <a:p>
            <a:pPr marL="0" indent="0">
              <a:buNone/>
            </a:pPr>
            <a:r>
              <a:rPr lang="sv-SE" dirty="0"/>
              <a:t>I vissa fall finns möjlighet att ha enskilda samtal med barnet utan vårdnadshavarens samtyckemed stöd av 11 kap. 10 § tredje stycket </a:t>
            </a:r>
            <a:r>
              <a:rPr lang="sv-SE" dirty="0" err="1"/>
              <a:t>SoL.</a:t>
            </a:r>
            <a:r>
              <a:rPr lang="sv-SE" dirty="0"/>
              <a:t> JO har ansett att socialtjänsten utan vårdnadshavarens godkännande under en förhandsbedömning kan prata med barn vars ålder och mognad innebär att de själva kan avgöra om de vill tala med socialnämndens handläggare. </a:t>
            </a:r>
          </a:p>
          <a:p>
            <a:pPr marL="0" indent="0">
              <a:buNone/>
            </a:pPr>
            <a:r>
              <a:rPr lang="sv-SE" sz="2000" b="0" i="1" dirty="0"/>
              <a:t>(Se JO dnr 3891-2014)</a:t>
            </a:r>
          </a:p>
          <a:p>
            <a:endParaRPr lang="sv-SE" dirty="0"/>
          </a:p>
        </p:txBody>
      </p:sp>
      <p:sp>
        <p:nvSpPr>
          <p:cNvPr id="3" name="Platshållare för bildnummer 2"/>
          <p:cNvSpPr>
            <a:spLocks noGrp="1"/>
          </p:cNvSpPr>
          <p:nvPr>
            <p:ph type="sldNum" sz="quarter" idx="12"/>
          </p:nvPr>
        </p:nvSpPr>
        <p:spPr/>
        <p:txBody>
          <a:bodyPr/>
          <a:lstStyle/>
          <a:p>
            <a:fld id="{F3A1DABF-CD59-47A1-8187-10F3203EF599}" type="slidenum">
              <a:rPr lang="sv-SE" smtClean="0"/>
              <a:t>32</a:t>
            </a:fld>
            <a:endParaRPr lang="sv-SE"/>
          </a:p>
        </p:txBody>
      </p:sp>
    </p:spTree>
    <p:extLst>
      <p:ext uri="{BB962C8B-B14F-4D97-AF65-F5344CB8AC3E}">
        <p14:creationId xmlns:p14="http://schemas.microsoft.com/office/powerpoint/2010/main" val="8211859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Diskutera gemensamt</a:t>
            </a:r>
            <a:br>
              <a:rPr lang="sv-SE" dirty="0"/>
            </a:br>
            <a:r>
              <a:rPr lang="sv-SE" b="0" dirty="0"/>
              <a:t>(10 min) </a:t>
            </a:r>
            <a:br>
              <a:rPr lang="sv-SE" b="0" dirty="0"/>
            </a:br>
            <a:r>
              <a:rPr lang="sv-SE" dirty="0"/>
              <a:t> </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a:xfrm>
            <a:off x="801687" y="2057400"/>
            <a:ext cx="7096139" cy="3695131"/>
          </a:xfrm>
        </p:spPr>
        <p:txBody>
          <a:bodyPr/>
          <a:lstStyle/>
          <a:p>
            <a:r>
              <a:rPr lang="sv-SE" sz="2600" b="0" dirty="0"/>
              <a:t>Fick ni några nya tankar när ni läste texterna?</a:t>
            </a:r>
          </a:p>
          <a:p>
            <a:r>
              <a:rPr lang="sv-SE" sz="2600" b="0" dirty="0"/>
              <a:t>Vad har ni för erfarenhet av att barnet är delaktig i förhandsbedömningen?</a:t>
            </a:r>
          </a:p>
          <a:p>
            <a:r>
              <a:rPr lang="sv-SE" sz="2600" b="0" dirty="0"/>
              <a:t>Vad brukar fungera bra? </a:t>
            </a:r>
          </a:p>
          <a:p>
            <a:pPr marL="0" indent="0">
              <a:buNone/>
            </a:pPr>
            <a:r>
              <a:rPr lang="sv-SE" sz="2600" dirty="0"/>
              <a:t> </a:t>
            </a:r>
          </a:p>
          <a:p>
            <a:endParaRPr lang="sv-SE" dirty="0"/>
          </a:p>
        </p:txBody>
      </p:sp>
      <p:sp>
        <p:nvSpPr>
          <p:cNvPr id="5" name="Platshållare för sidfot 4"/>
          <p:cNvSpPr>
            <a:spLocks noGrp="1"/>
          </p:cNvSpPr>
          <p:nvPr>
            <p:ph type="ftr" sz="quarter" idx="11"/>
          </p:nvPr>
        </p:nvSpPr>
        <p:spPr/>
        <p:txBody>
          <a:bodyPr/>
          <a:lstStyle/>
          <a:p>
            <a:r>
              <a:rPr lang="sv-SE"/>
              <a:t>Aktualisera</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33</a:t>
            </a:fld>
            <a:endParaRPr lang="sv-SE"/>
          </a:p>
        </p:txBody>
      </p:sp>
    </p:spTree>
    <p:extLst>
      <p:ext uri="{BB962C8B-B14F-4D97-AF65-F5344CB8AC3E}">
        <p14:creationId xmlns:p14="http://schemas.microsoft.com/office/powerpoint/2010/main" val="1430529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sidfot 2"/>
          <p:cNvSpPr>
            <a:spLocks noGrp="1"/>
          </p:cNvSpPr>
          <p:nvPr>
            <p:ph type="ftr" sz="quarter" idx="11"/>
          </p:nvPr>
        </p:nvSpPr>
        <p:spPr/>
        <p:txBody>
          <a:bodyPr/>
          <a:lstStyle/>
          <a:p>
            <a:r>
              <a:rPr lang="sv-SE"/>
              <a:t>Aktualisera</a:t>
            </a:r>
          </a:p>
        </p:txBody>
      </p:sp>
      <p:sp>
        <p:nvSpPr>
          <p:cNvPr id="4" name="Platshållare för innehåll 3"/>
          <p:cNvSpPr>
            <a:spLocks noGrp="1"/>
          </p:cNvSpPr>
          <p:nvPr>
            <p:ph sz="quarter" idx="13"/>
          </p:nvPr>
        </p:nvSpPr>
        <p:spPr/>
        <p:txBody>
          <a:bodyPr/>
          <a:lstStyle/>
          <a:p>
            <a:pPr marL="0" indent="0">
              <a:spcBef>
                <a:spcPts val="1900"/>
              </a:spcBef>
              <a:buNone/>
            </a:pPr>
            <a:r>
              <a:rPr lang="sv-SE" b="1" dirty="0"/>
              <a:t>Vad tar du med dig från diskussionen?</a:t>
            </a:r>
          </a:p>
          <a:p>
            <a:pPr marL="0" indent="0">
              <a:spcBef>
                <a:spcPts val="19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 </a:t>
            </a:r>
          </a:p>
          <a:p>
            <a:endParaRPr lang="sv-SE" dirty="0"/>
          </a:p>
        </p:txBody>
      </p:sp>
      <p:pic>
        <p:nvPicPr>
          <p:cNvPr id="5" name="Bildobjekt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34</a:t>
            </a:fld>
            <a:endParaRPr lang="sv-SE"/>
          </a:p>
        </p:txBody>
      </p:sp>
    </p:spTree>
    <p:extLst>
      <p:ext uri="{BB962C8B-B14F-4D97-AF65-F5344CB8AC3E}">
        <p14:creationId xmlns:p14="http://schemas.microsoft.com/office/powerpoint/2010/main" val="3230609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Aktualisera</a:t>
            </a:r>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35</a:t>
            </a:fld>
            <a:endParaRPr lang="sv-SE"/>
          </a:p>
        </p:txBody>
      </p:sp>
    </p:spTree>
    <p:extLst>
      <p:ext uri="{BB962C8B-B14F-4D97-AF65-F5344CB8AC3E}">
        <p14:creationId xmlns:p14="http://schemas.microsoft.com/office/powerpoint/2010/main" val="8908854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3212964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innehåll 3"/>
          <p:cNvSpPr>
            <a:spLocks noGrp="1"/>
          </p:cNvSpPr>
          <p:nvPr>
            <p:ph sz="quarter" idx="13"/>
          </p:nvPr>
        </p:nvSpPr>
        <p:spPr/>
        <p:txBody>
          <a:bodyPr/>
          <a:lstStyle/>
          <a:p>
            <a:pPr marL="0" indent="0">
              <a:buNone/>
            </a:pPr>
            <a:r>
              <a:rPr lang="sv-SE" b="0" dirty="0"/>
              <a:t>Att ge ökad förståelse för syftet med och omfattningen av en förhandsbedömning.</a:t>
            </a:r>
          </a:p>
        </p:txBody>
      </p:sp>
      <p:sp>
        <p:nvSpPr>
          <p:cNvPr id="3" name="Platshållare för sidfot 2"/>
          <p:cNvSpPr>
            <a:spLocks noGrp="1"/>
          </p:cNvSpPr>
          <p:nvPr>
            <p:ph type="ftr" sz="quarter" idx="11"/>
          </p:nvPr>
        </p:nvSpPr>
        <p:spPr/>
        <p:txBody>
          <a:bodyPr/>
          <a:lstStyle/>
          <a:p>
            <a:r>
              <a:rPr lang="sv-SE" dirty="0"/>
              <a:t>Aktualisera</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1620181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Instruktion till övningen</a:t>
            </a:r>
          </a:p>
        </p:txBody>
      </p:sp>
      <p:sp>
        <p:nvSpPr>
          <p:cNvPr id="4" name="Platshållare för sidfot 3"/>
          <p:cNvSpPr>
            <a:spLocks noGrp="1"/>
          </p:cNvSpPr>
          <p:nvPr>
            <p:ph type="ftr" sz="quarter" idx="11"/>
          </p:nvPr>
        </p:nvSpPr>
        <p:spPr/>
        <p:txBody>
          <a:bodyPr/>
          <a:lstStyle/>
          <a:p>
            <a:r>
              <a:rPr lang="sv-SE"/>
              <a:t>Aktualisera</a:t>
            </a:r>
          </a:p>
        </p:txBody>
      </p:sp>
      <p:sp>
        <p:nvSpPr>
          <p:cNvPr id="5" name="Platshållare för innehåll 4"/>
          <p:cNvSpPr>
            <a:spLocks noGrp="1"/>
          </p:cNvSpPr>
          <p:nvPr>
            <p:ph sz="quarter" idx="13"/>
          </p:nvPr>
        </p:nvSpPr>
        <p:spPr/>
        <p:txBody>
          <a:bodyPr/>
          <a:lstStyle/>
          <a:p>
            <a:r>
              <a:rPr lang="sv-SE" sz="2000" b="1" dirty="0"/>
              <a:t>Sitt på varsin stol. </a:t>
            </a:r>
            <a:br>
              <a:rPr lang="sv-SE" sz="2000" b="1" dirty="0"/>
            </a:br>
            <a:r>
              <a:rPr lang="sv-SE" sz="2000" b="1" dirty="0"/>
              <a:t>Ett påstående i taget kommer att läsas upp. </a:t>
            </a:r>
          </a:p>
          <a:p>
            <a:r>
              <a:rPr lang="sv-SE" sz="2000" b="1" dirty="0"/>
              <a:t>Du tar ställning till påståendet genom att…</a:t>
            </a:r>
          </a:p>
          <a:p>
            <a:pPr lvl="1"/>
            <a:r>
              <a:rPr lang="sv-SE" sz="1600" dirty="0"/>
              <a:t>ställa dig upp – om du håller med.</a:t>
            </a:r>
          </a:p>
          <a:p>
            <a:pPr lvl="1"/>
            <a:r>
              <a:rPr lang="sv-SE" sz="1600" dirty="0"/>
              <a:t>sitta kvar – om du inte håller med.</a:t>
            </a:r>
          </a:p>
          <a:p>
            <a:pPr lvl="1"/>
            <a:r>
              <a:rPr lang="sv-SE" sz="1600" dirty="0"/>
              <a:t>sitta kvar och räcka upp handen – om du inte vet. </a:t>
            </a:r>
          </a:p>
          <a:p>
            <a:r>
              <a:rPr lang="sv-SE" sz="2000" b="1" dirty="0"/>
              <a:t>För varje påstående, diskutera era ställnings-</a:t>
            </a:r>
            <a:br>
              <a:rPr lang="sv-SE" sz="2000" b="1" dirty="0"/>
            </a:br>
            <a:r>
              <a:rPr lang="sv-SE" sz="2000" b="1" dirty="0"/>
              <a:t>taganden i hela gruppen</a:t>
            </a:r>
          </a:p>
          <a:p>
            <a:pPr lvl="1"/>
            <a:r>
              <a:rPr lang="sv-SE" sz="1600" dirty="0"/>
              <a:t>Varför svarade ni som ni gjorde? </a:t>
            </a:r>
          </a:p>
          <a:p>
            <a:r>
              <a:rPr lang="sv-SE" sz="2000" b="1" dirty="0"/>
              <a:t>Gå därefter vidare till nästa påstående</a:t>
            </a:r>
          </a:p>
          <a:p>
            <a:endParaRPr lang="sv-SE" dirty="0"/>
          </a:p>
        </p:txBody>
      </p:sp>
      <p:sp>
        <p:nvSpPr>
          <p:cNvPr id="3" name="Platshållare för bildnummer 2"/>
          <p:cNvSpPr>
            <a:spLocks noGrp="1"/>
          </p:cNvSpPr>
          <p:nvPr>
            <p:ph type="sldNum" sz="quarter" idx="12"/>
          </p:nvPr>
        </p:nvSpPr>
        <p:spPr/>
        <p:txBody>
          <a:bodyPr/>
          <a:lstStyle/>
          <a:p>
            <a:fld id="{F3A1DABF-CD59-47A1-8187-10F3203EF599}" type="slidenum">
              <a:rPr lang="sv-SE" smtClean="0"/>
              <a:t>5</a:t>
            </a:fld>
            <a:endParaRPr lang="sv-SE"/>
          </a:p>
        </p:txBody>
      </p:sp>
    </p:spTree>
    <p:extLst>
      <p:ext uri="{BB962C8B-B14F-4D97-AF65-F5344CB8AC3E}">
        <p14:creationId xmlns:p14="http://schemas.microsoft.com/office/powerpoint/2010/main" val="3880226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Ta ställning och diskutera </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400" b="0" dirty="0"/>
              <a:t>Uppgifterna i anmälan ger för det </a:t>
            </a:r>
            <a:br>
              <a:rPr lang="sv-SE" sz="2400" b="0" dirty="0"/>
            </a:br>
            <a:r>
              <a:rPr lang="sv-SE" sz="2400" b="0" dirty="0"/>
              <a:t>mesta tillräckligt med information </a:t>
            </a:r>
            <a:br>
              <a:rPr lang="sv-SE" sz="2400" b="0" dirty="0"/>
            </a:br>
            <a:r>
              <a:rPr lang="sv-SE" sz="2400" b="0" dirty="0"/>
              <a:t>för att kunna fatta beslut.</a:t>
            </a:r>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6</a:t>
            </a:fld>
            <a:endParaRPr lang="sv-SE"/>
          </a:p>
        </p:txBody>
      </p:sp>
    </p:spTree>
    <p:extLst>
      <p:ext uri="{BB962C8B-B14F-4D97-AF65-F5344CB8AC3E}">
        <p14:creationId xmlns:p14="http://schemas.microsoft.com/office/powerpoint/2010/main" val="319594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Ta ställning och diskutera </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b="0" dirty="0"/>
              <a:t>Det är viktigt att alltid gå igenom </a:t>
            </a:r>
            <a:br>
              <a:rPr lang="sv-SE" sz="2600" b="0" dirty="0"/>
            </a:br>
            <a:r>
              <a:rPr lang="sv-SE" sz="2600" b="0" dirty="0"/>
              <a:t>uppgifter om tidigare kännedom </a:t>
            </a:r>
            <a:br>
              <a:rPr lang="sv-SE" sz="2600" b="0" dirty="0"/>
            </a:br>
            <a:r>
              <a:rPr lang="sv-SE" sz="2600" b="0" dirty="0"/>
              <a:t>(kronologiska pärmen eller liknande).</a:t>
            </a:r>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7</a:t>
            </a:fld>
            <a:endParaRPr lang="sv-SE"/>
          </a:p>
        </p:txBody>
      </p:sp>
    </p:spTree>
    <p:extLst>
      <p:ext uri="{BB962C8B-B14F-4D97-AF65-F5344CB8AC3E}">
        <p14:creationId xmlns:p14="http://schemas.microsoft.com/office/powerpoint/2010/main" val="3369596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a:xfrm>
            <a:off x="801688" y="1353266"/>
            <a:ext cx="6959600" cy="3963451"/>
          </a:xfrm>
        </p:spPr>
        <p:txBody>
          <a:bodyPr/>
          <a:lstStyle/>
          <a:p>
            <a:pPr marL="0" indent="0">
              <a:buNone/>
            </a:pPr>
            <a:r>
              <a:rPr lang="sv-SE" dirty="0"/>
              <a:t>Innan socialnämnden beslutar att inte inleda en utredning bör uppgifter som finns i förekommande personakt beaktas. Även tidigare inkomna anmälningar hos den egna nämnden bör beaktas, om det är möjligt. </a:t>
            </a:r>
          </a:p>
          <a:p>
            <a:pPr marL="0" indent="0">
              <a:buNone/>
            </a:pPr>
            <a:endParaRPr lang="sv-SE" sz="2000" dirty="0"/>
          </a:p>
          <a:p>
            <a:pPr marL="0" indent="0">
              <a:spcAft>
                <a:spcPts val="0"/>
              </a:spcAft>
              <a:buNone/>
            </a:pPr>
            <a:r>
              <a:rPr lang="sv-SE" sz="2000" b="0" dirty="0"/>
              <a:t>(</a:t>
            </a:r>
            <a:r>
              <a:rPr lang="sv-SE" sz="2000" b="0" i="1" dirty="0"/>
              <a:t>Allmänt råd till 11 kap. 1 a § andra stycket </a:t>
            </a:r>
            <a:r>
              <a:rPr lang="sv-SE" sz="2000" b="0" i="1" dirty="0" err="1"/>
              <a:t>SoL</a:t>
            </a:r>
            <a:r>
              <a:rPr lang="sv-SE" sz="2000" b="0" i="1" dirty="0"/>
              <a:t> </a:t>
            </a:r>
          </a:p>
          <a:p>
            <a:pPr marL="0" indent="0">
              <a:spcAft>
                <a:spcPts val="0"/>
              </a:spcAft>
              <a:buNone/>
            </a:pPr>
            <a:r>
              <a:rPr lang="sv-SE" sz="2000" b="0" i="1" dirty="0"/>
              <a:t>i SOSFS 2014:6)</a:t>
            </a:r>
          </a:p>
          <a:p>
            <a:pPr marL="0" indent="0">
              <a:buNone/>
            </a:pPr>
            <a:endParaRPr lang="sv-SE" sz="2000" dirty="0"/>
          </a:p>
        </p:txBody>
      </p:sp>
      <p:sp>
        <p:nvSpPr>
          <p:cNvPr id="2" name="Platshållare för sidfot 1"/>
          <p:cNvSpPr>
            <a:spLocks noGrp="1"/>
          </p:cNvSpPr>
          <p:nvPr>
            <p:ph type="ftr" sz="quarter" idx="11"/>
          </p:nvPr>
        </p:nvSpPr>
        <p:spPr/>
        <p:txBody>
          <a:bodyPr/>
          <a:lstStyle/>
          <a:p>
            <a:r>
              <a:rPr lang="sv-SE"/>
              <a:t>Aktualisera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8</a:t>
            </a:fld>
            <a:endParaRPr lang="sv-SE"/>
          </a:p>
        </p:txBody>
      </p:sp>
    </p:spTree>
    <p:extLst>
      <p:ext uri="{BB962C8B-B14F-4D97-AF65-F5344CB8AC3E}">
        <p14:creationId xmlns:p14="http://schemas.microsoft.com/office/powerpoint/2010/main" val="32878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p:txBody>
          <a:bodyPr/>
          <a:lstStyle/>
          <a:p>
            <a:r>
              <a:rPr lang="sv-SE" dirty="0"/>
              <a:t>Ta ställning och diskutera </a:t>
            </a:r>
            <a:br>
              <a:rPr lang="sv-SE" dirty="0"/>
            </a:br>
            <a:r>
              <a:rPr lang="sv-SE" b="0" dirty="0"/>
              <a:t>(5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0" indent="0">
              <a:buNone/>
            </a:pPr>
            <a:r>
              <a:rPr lang="sv-SE" sz="2600" b="0" dirty="0"/>
              <a:t>Vi måste alltid prata med barnet </a:t>
            </a:r>
            <a:br>
              <a:rPr lang="sv-SE" sz="2600" b="0" dirty="0"/>
            </a:br>
            <a:r>
              <a:rPr lang="sv-SE" sz="2600" b="0" dirty="0"/>
              <a:t>i förhandsbedömningen.</a:t>
            </a:r>
          </a:p>
          <a:p>
            <a:pPr marL="457200" indent="-457200">
              <a:buFont typeface="+mj-lt"/>
              <a:buAutoNum type="arabicPeriod"/>
            </a:pPr>
            <a:endParaRPr lang="sv-SE" sz="1400" dirty="0"/>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Aktualisera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9</a:t>
            </a:fld>
            <a:endParaRPr lang="sv-SE"/>
          </a:p>
        </p:txBody>
      </p:sp>
    </p:spTree>
    <p:extLst>
      <p:ext uri="{BB962C8B-B14F-4D97-AF65-F5344CB8AC3E}">
        <p14:creationId xmlns:p14="http://schemas.microsoft.com/office/powerpoint/2010/main" val="185091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218</TotalTime>
  <Words>1644</Words>
  <Application>Microsoft Office PowerPoint</Application>
  <PresentationFormat>Bildspel på skärmen (4:3)</PresentationFormat>
  <Paragraphs>243</Paragraphs>
  <Slides>36</Slides>
  <Notes>22</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36</vt:i4>
      </vt:variant>
    </vt:vector>
  </HeadingPairs>
  <TitlesOfParts>
    <vt:vector size="40" baseType="lpstr">
      <vt:lpstr>Arial</vt:lpstr>
      <vt:lpstr>Calibri</vt:lpstr>
      <vt:lpstr>Century Gothic</vt:lpstr>
      <vt:lpstr>SoS-PPT-svensk-150922</vt:lpstr>
      <vt:lpstr>Förhandsbedömning   </vt:lpstr>
      <vt:lpstr>Innehåll och ungefärlig tidsåtgång</vt:lpstr>
      <vt:lpstr>Hur arbetar vi med förhandsbedömningar? (45 minuter) </vt:lpstr>
      <vt:lpstr>Övningens syfte</vt:lpstr>
      <vt:lpstr>Instruktion till övningen</vt:lpstr>
      <vt:lpstr>Ta ställning och diskutera  (5 minuter)</vt:lpstr>
      <vt:lpstr>Ta ställning och diskutera  (5 minuter)</vt:lpstr>
      <vt:lpstr>PowerPoint-presentation</vt:lpstr>
      <vt:lpstr>Ta ställning och diskutera  (5 minuter)</vt:lpstr>
      <vt:lpstr>Ta ställning och diskutera  (5 minuter)</vt:lpstr>
      <vt:lpstr>PowerPoint-presentation</vt:lpstr>
      <vt:lpstr>Ta ställning och diskutera  (5 minuter)</vt:lpstr>
      <vt:lpstr>PowerPoint-presentation</vt:lpstr>
      <vt:lpstr>Fundera enskilt  (3 minuter)</vt:lpstr>
      <vt:lpstr>Sammanfatta och avsluta gemensamt (5 minuter)   </vt:lpstr>
      <vt:lpstr>Förhandsbedömning eller ”miniutredning”?  (60 minuter) </vt:lpstr>
      <vt:lpstr>Övningens syfte</vt:lpstr>
      <vt:lpstr>PowerPoint-presentation</vt:lpstr>
      <vt:lpstr>PowerPoint-presentation</vt:lpstr>
      <vt:lpstr>Diskutera två och två  (10 minuter)</vt:lpstr>
      <vt:lpstr>Sammanfatta gemensamt  (5 minuter)</vt:lpstr>
      <vt:lpstr>Arbeta enskilt (10 minuter)</vt:lpstr>
      <vt:lpstr>Diskutera två och två  (10 minuter)</vt:lpstr>
      <vt:lpstr>Sammanfatta gemensamt  (10 minuter)</vt:lpstr>
      <vt:lpstr>Fundera enskilt  (3 minuter)</vt:lpstr>
      <vt:lpstr>Sammanfatta och avsluta gemensamt (5 minuter)   </vt:lpstr>
      <vt:lpstr>Delaktighet i förhandsbedömningen (30 minuter) </vt:lpstr>
      <vt:lpstr>Övningens syfte</vt:lpstr>
      <vt:lpstr>Fundera enskilt (5 minuter)  </vt:lpstr>
      <vt:lpstr>PowerPoint-presentation</vt:lpstr>
      <vt:lpstr>PowerPoint-presentation</vt:lpstr>
      <vt:lpstr>PowerPoint-presentation</vt:lpstr>
      <vt:lpstr>Diskutera gemensamt (10 min)   </vt:lpstr>
      <vt:lpstr>Fundera enskilt  (3 minuter)</vt:lpstr>
      <vt:lpstr>Sammanfatta och avsluta (5 minuter)</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25</cp:revision>
  <cp:lastPrinted>2015-05-08T11:44:01Z</cp:lastPrinted>
  <dcterms:created xsi:type="dcterms:W3CDTF">2020-02-11T11:48:55Z</dcterms:created>
  <dcterms:modified xsi:type="dcterms:W3CDTF">2024-01-10T11:22:48Z</dcterms:modified>
</cp:coreProperties>
</file>